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326" r:id="rId19"/>
    <p:sldId id="275" r:id="rId20"/>
    <p:sldId id="323" r:id="rId21"/>
    <p:sldId id="32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6858000" type="screen4x3"/>
  <p:notesSz cx="6858000" cy="9144000"/>
  <p:embeddedFontLst>
    <p:embeddedFont>
      <p:font typeface="Arial Black" panose="020B0A04020102020204" pitchFamily="34" charset="0"/>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h19Bgd8idhp68zDXSZSy1zJtaA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5F3F"/>
    <a:srgbClr val="3C6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1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2" name="Google Shape;722;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FR"/>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3" name="Google Shape;77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FR"/>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3" name="Google Shape;93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4" name="Google Shape;117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8" name="Google Shape;123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4" name="Google Shape;130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8" name="Google Shape;136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7" name="Google Shape;139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6" name="Google Shape;143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4" name="Google Shape;146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3" name="Google Shape;150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2" name="Google Shape;156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7" name="Google Shape;162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2" name="Google Shape;169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8" name="Google Shape;171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6" name="Google Shape;175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3" name="Google Shape;178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8" name="Google Shape;178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5" name="Google Shape;181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6" name="Google Shape;181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4" name="Google Shape;185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2" name="Google Shape;188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6" name="Google Shape;191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3" name="Google Shape;194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0" name="Google Shape;198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5" name="Google Shape;200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4" name="Google Shape;2044;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7" name="Google Shape;206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7" name="Google Shape;207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
        <p:cNvGrpSpPr/>
        <p:nvPr/>
      </p:nvGrpSpPr>
      <p:grpSpPr>
        <a:xfrm>
          <a:off x="0" y="0"/>
          <a:ext cx="0" cy="0"/>
          <a:chOff x="0" y="0"/>
          <a:chExt cx="0" cy="0"/>
        </a:xfrm>
      </p:grpSpPr>
      <p:sp>
        <p:nvSpPr>
          <p:cNvPr id="16" name="Google Shape;16;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4"/>
        <p:cNvGrpSpPr/>
        <p:nvPr/>
      </p:nvGrpSpPr>
      <p:grpSpPr>
        <a:xfrm>
          <a:off x="0" y="0"/>
          <a:ext cx="0" cy="0"/>
          <a:chOff x="0" y="0"/>
          <a:chExt cx="0" cy="0"/>
        </a:xfrm>
      </p:grpSpPr>
      <p:sp>
        <p:nvSpPr>
          <p:cNvPr id="65" name="Google Shape;65;p7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7" name="Google Shape;67;p7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8" name="Google Shape;6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1"/>
        <p:cNvGrpSpPr/>
        <p:nvPr/>
      </p:nvGrpSpPr>
      <p:grpSpPr>
        <a:xfrm>
          <a:off x="0" y="0"/>
          <a:ext cx="0" cy="0"/>
          <a:chOff x="0" y="0"/>
          <a:chExt cx="0" cy="0"/>
        </a:xfrm>
      </p:grpSpPr>
      <p:sp>
        <p:nvSpPr>
          <p:cNvPr id="72" name="Google Shape;72;p7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79"/>
          <p:cNvSpPr>
            <a:spLocks noGrp="1"/>
          </p:cNvSpPr>
          <p:nvPr>
            <p:ph type="pic" idx="2"/>
          </p:nvPr>
        </p:nvSpPr>
        <p:spPr>
          <a:xfrm>
            <a:off x="1792288" y="612775"/>
            <a:ext cx="5486400" cy="4114800"/>
          </a:xfrm>
          <a:prstGeom prst="rect">
            <a:avLst/>
          </a:prstGeom>
          <a:noFill/>
          <a:ln>
            <a:noFill/>
          </a:ln>
        </p:spPr>
      </p:sp>
      <p:sp>
        <p:nvSpPr>
          <p:cNvPr id="74" name="Google Shape;74;p7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8"/>
        <p:cNvGrpSpPr/>
        <p:nvPr/>
      </p:nvGrpSpPr>
      <p:grpSpPr>
        <a:xfrm>
          <a:off x="0" y="0"/>
          <a:ext cx="0" cy="0"/>
          <a:chOff x="0" y="0"/>
          <a:chExt cx="0" cy="0"/>
        </a:xfrm>
      </p:grpSpPr>
      <p:sp>
        <p:nvSpPr>
          <p:cNvPr id="79" name="Google Shape;79;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4"/>
        <p:cNvGrpSpPr/>
        <p:nvPr/>
      </p:nvGrpSpPr>
      <p:grpSpPr>
        <a:xfrm>
          <a:off x="0" y="0"/>
          <a:ext cx="0" cy="0"/>
          <a:chOff x="0" y="0"/>
          <a:chExt cx="0" cy="0"/>
        </a:xfrm>
      </p:grpSpPr>
      <p:sp>
        <p:nvSpPr>
          <p:cNvPr id="85" name="Google Shape;85;p8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8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21"/>
        <p:cNvGrpSpPr/>
        <p:nvPr/>
      </p:nvGrpSpPr>
      <p:grpSpPr>
        <a:xfrm>
          <a:off x="0" y="0"/>
          <a:ext cx="0" cy="0"/>
          <a:chOff x="0" y="0"/>
          <a:chExt cx="0" cy="0"/>
        </a:xfrm>
      </p:grpSpPr>
      <p:sp>
        <p:nvSpPr>
          <p:cNvPr id="22" name="Google Shape;22;p70"/>
          <p:cNvSpPr txBox="1">
            <a:spLocks noGrp="1"/>
          </p:cNvSpPr>
          <p:nvPr>
            <p:ph type="body" idx="1"/>
          </p:nvPr>
        </p:nvSpPr>
        <p:spPr>
          <a:xfrm>
            <a:off x="242647" y="339510"/>
            <a:ext cx="8679898" cy="724247"/>
          </a:xfrm>
          <a:prstGeom prst="rect">
            <a:avLst/>
          </a:prstGeom>
          <a:noFill/>
          <a:ln>
            <a:noFill/>
          </a:ln>
        </p:spPr>
        <p:txBody>
          <a:bodyPr spcFirstLastPara="1" wrap="square" lIns="91425" tIns="45700" rIns="91425" bIns="45700" anchor="ctr" anchorCtr="0">
            <a:normAutofit/>
          </a:bodyPr>
          <a:lstStyle>
            <a:lvl1pPr marL="457200" lvl="0" indent="-228600" algn="ctr">
              <a:spcBef>
                <a:spcPts val="810"/>
              </a:spcBef>
              <a:spcAft>
                <a:spcPts val="0"/>
              </a:spcAft>
              <a:buClr>
                <a:srgbClr val="262626"/>
              </a:buClr>
              <a:buSzPts val="4050"/>
              <a:buNone/>
              <a:defRPr sz="4050" b="0">
                <a:solidFill>
                  <a:srgbClr val="262626"/>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3"/>
        <p:cNvGrpSpPr/>
        <p:nvPr/>
      </p:nvGrpSpPr>
      <p:grpSpPr>
        <a:xfrm>
          <a:off x="0" y="0"/>
          <a:ext cx="0" cy="0"/>
          <a:chOff x="0" y="0"/>
          <a:chExt cx="0" cy="0"/>
        </a:xfrm>
      </p:grpSpPr>
      <p:sp>
        <p:nvSpPr>
          <p:cNvPr id="24" name="Google Shape;24;p7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 name="Google Shape;26;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9"/>
        <p:cNvGrpSpPr/>
        <p:nvPr/>
      </p:nvGrpSpPr>
      <p:grpSpPr>
        <a:xfrm>
          <a:off x="0" y="0"/>
          <a:ext cx="0" cy="0"/>
          <a:chOff x="0" y="0"/>
          <a:chExt cx="0" cy="0"/>
        </a:xfrm>
      </p:grpSpPr>
      <p:sp>
        <p:nvSpPr>
          <p:cNvPr id="30" name="Google Shape;30;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ype="tx">
  <p:cSld name="TITLE_AND_BODY">
    <p:spTree>
      <p:nvGrpSpPr>
        <p:cNvPr id="1" name="Shape 33"/>
        <p:cNvGrpSpPr/>
        <p:nvPr/>
      </p:nvGrpSpPr>
      <p:grpSpPr>
        <a:xfrm>
          <a:off x="0" y="0"/>
          <a:ext cx="0" cy="0"/>
          <a:chOff x="0" y="0"/>
          <a:chExt cx="0" cy="0"/>
        </a:xfrm>
      </p:grpSpPr>
      <p:sp>
        <p:nvSpPr>
          <p:cNvPr id="34" name="Google Shape;34;p73"/>
          <p:cNvSpPr txBox="1">
            <a:spLocks noGrp="1"/>
          </p:cNvSpPr>
          <p:nvPr>
            <p:ph type="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3"/>
          <p:cNvSpPr txBox="1">
            <a:spLocks noGrp="1"/>
          </p:cNvSpPr>
          <p:nvPr>
            <p:ph type="body"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marL="457200" lvl="0" indent="-228600" algn="ctr">
              <a:spcBef>
                <a:spcPts val="600"/>
              </a:spcBef>
              <a:spcAft>
                <a:spcPts val="0"/>
              </a:spcAft>
              <a:buClr>
                <a:srgbClr val="888888"/>
              </a:buClr>
              <a:buSzPts val="3200"/>
              <a:buFont typeface="Calibri"/>
              <a:buNone/>
              <a:defRPr>
                <a:solidFill>
                  <a:srgbClr val="888888"/>
                </a:solidFill>
              </a:defRPr>
            </a:lvl1pPr>
            <a:lvl2pPr marL="914400" lvl="1" indent="-228600" algn="ctr">
              <a:spcBef>
                <a:spcPts val="600"/>
              </a:spcBef>
              <a:spcAft>
                <a:spcPts val="0"/>
              </a:spcAft>
              <a:buClr>
                <a:srgbClr val="888888"/>
              </a:buClr>
              <a:buSzPts val="2800"/>
              <a:buFont typeface="Calibri"/>
              <a:buNone/>
              <a:defRPr>
                <a:solidFill>
                  <a:srgbClr val="888888"/>
                </a:solidFill>
              </a:defRPr>
            </a:lvl2pPr>
            <a:lvl3pPr marL="1371600" lvl="2" indent="-228600" algn="ctr">
              <a:spcBef>
                <a:spcPts val="600"/>
              </a:spcBef>
              <a:spcAft>
                <a:spcPts val="0"/>
              </a:spcAft>
              <a:buClr>
                <a:srgbClr val="888888"/>
              </a:buClr>
              <a:buSzPts val="2400"/>
              <a:buFont typeface="Calibri"/>
              <a:buNone/>
              <a:defRPr>
                <a:solidFill>
                  <a:srgbClr val="888888"/>
                </a:solidFill>
              </a:defRPr>
            </a:lvl3pPr>
            <a:lvl4pPr marL="1828800" lvl="3" indent="-228600" algn="ctr">
              <a:spcBef>
                <a:spcPts val="600"/>
              </a:spcBef>
              <a:spcAft>
                <a:spcPts val="0"/>
              </a:spcAft>
              <a:buClr>
                <a:srgbClr val="888888"/>
              </a:buClr>
              <a:buSzPts val="2000"/>
              <a:buFont typeface="Calibri"/>
              <a:buNone/>
              <a:defRPr>
                <a:solidFill>
                  <a:srgbClr val="888888"/>
                </a:solidFill>
              </a:defRPr>
            </a:lvl4pPr>
            <a:lvl5pPr marL="2286000" lvl="4" indent="-228600" algn="ctr">
              <a:spcBef>
                <a:spcPts val="600"/>
              </a:spcBef>
              <a:spcAft>
                <a:spcPts val="0"/>
              </a:spcAft>
              <a:buClr>
                <a:srgbClr val="888888"/>
              </a:buClr>
              <a:buSzPts val="2000"/>
              <a:buFont typeface="Calibri"/>
              <a:buNone/>
              <a:defRPr>
                <a:solidFill>
                  <a:srgbClr val="888888"/>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37"/>
        <p:cNvGrpSpPr/>
        <p:nvPr/>
      </p:nvGrpSpPr>
      <p:grpSpPr>
        <a:xfrm>
          <a:off x="0" y="0"/>
          <a:ext cx="0" cy="0"/>
          <a:chOff x="0" y="0"/>
          <a:chExt cx="0" cy="0"/>
        </a:xfrm>
      </p:grpSpPr>
      <p:sp>
        <p:nvSpPr>
          <p:cNvPr id="38" name="Google Shape;38;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0" name="Google Shape;4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3"/>
        <p:cNvGrpSpPr/>
        <p:nvPr/>
      </p:nvGrpSpPr>
      <p:grpSpPr>
        <a:xfrm>
          <a:off x="0" y="0"/>
          <a:ext cx="0" cy="0"/>
          <a:chOff x="0" y="0"/>
          <a:chExt cx="0" cy="0"/>
        </a:xfrm>
      </p:grpSpPr>
      <p:sp>
        <p:nvSpPr>
          <p:cNvPr id="44" name="Google Shape;44;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7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 name="Google Shape;47;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0"/>
        <p:cNvGrpSpPr/>
        <p:nvPr/>
      </p:nvGrpSpPr>
      <p:grpSpPr>
        <a:xfrm>
          <a:off x="0" y="0"/>
          <a:ext cx="0" cy="0"/>
          <a:chOff x="0" y="0"/>
          <a:chExt cx="0" cy="0"/>
        </a:xfrm>
      </p:grpSpPr>
      <p:sp>
        <p:nvSpPr>
          <p:cNvPr id="51" name="Google Shape;51;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9"/>
        <p:cNvGrpSpPr/>
        <p:nvPr/>
      </p:nvGrpSpPr>
      <p:grpSpPr>
        <a:xfrm>
          <a:off x="0" y="0"/>
          <a:ext cx="0" cy="0"/>
          <a:chOff x="0" y="0"/>
          <a:chExt cx="0" cy="0"/>
        </a:xfrm>
      </p:grpSpPr>
      <p:sp>
        <p:nvSpPr>
          <p:cNvPr id="60" name="Google Shape;60;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mailto:Choukroun.gabriel@chu-amiens.f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mailto:jfaugusto@chu-angers.fr" TargetMode="External"/><Relationship Id="rId4" Type="http://schemas.openxmlformats.org/officeDocument/2006/relationships/hyperlink" Target="mailto:Presidence.internat.angers@gmail.co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valerie.aloph@chu-guadeloupe.fr"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ccourivaud@chu-besancon.fr" TargetMode="External"/><Relationship Id="rId5" Type="http://schemas.openxmlformats.org/officeDocument/2006/relationships/hyperlink" Target="http://www.aihb.org/asso/" TargetMode="Externa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mailto:Yannick.lemeur@chu-brest.fr" TargetMode="External"/><Relationship Id="rId4" Type="http://schemas.openxmlformats.org/officeDocument/2006/relationships/hyperlink" Target="mailto:bureauinternesdebrest@gmail.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aihb.org/asso/" TargetMode="External"/><Relationship Id="rId7"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hyperlink" Target="mailto:Lionel.couzi@chu-bordeaux.fr" TargetMode="External"/><Relationship Id="rId4" Type="http://schemas.openxmlformats.org/officeDocument/2006/relationships/hyperlink" Target="mailto:referent.nephro.bordeaux@gmail.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mailto:Yannick.lemeur@chu-brest.fr" TargetMode="External"/><Relationship Id="rId4" Type="http://schemas.openxmlformats.org/officeDocument/2006/relationships/hyperlink" Target="mailto:bureauinternesdebrest@gmail.co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mailto:bechade-c@chu-caen.fr" TargetMode="External"/><Relationship Id="rId4" Type="http://schemas.openxmlformats.org/officeDocument/2006/relationships/hyperlink" Target="mailto:lucileleroyparis@gmail.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hyperlink" Target="mailto:aheng@chu-clermontferrand.fr" TargetMode="External"/><Relationship Id="rId3" Type="http://schemas.openxmlformats.org/officeDocument/2006/relationships/image" Target="../media/image26.png"/><Relationship Id="rId7" Type="http://schemas.openxmlformats.org/officeDocument/2006/relationships/hyperlink" Target="mailto:secretariat@internatclermont.com"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hyperlink" Target="mailto:jean-michel.rebibou@chu-dijon.fr"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hyperlink" Target="mailto:mascarpitta@chu-grenoble.fr"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mailto:Francois.GLOWACKI@CHRU-LILLE.fr" TargetMode="External"/><Relationship Id="rId4" Type="http://schemas.openxmlformats.org/officeDocument/2006/relationships/hyperlink" Target="mailto:contact@internat-lille.fr"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mailto:Fatouma.TOURE@chu-limoges.fr" TargetMode="External"/><Relationship Id="rId4" Type="http://schemas.openxmlformats.org/officeDocument/2006/relationships/hyperlink" Target="mailto:Apihl.bureau@gmail.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mailto:contact@internatlyon.org" TargetMode="External"/><Relationship Id="rId7"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mailto:Emmanuel-morelon@chu-lyon.fr" TargetMode="External"/><Relationship Id="rId5" Type="http://schemas.openxmlformats.org/officeDocument/2006/relationships/hyperlink" Target="mailto:enzo.vedrine@chu-lyon.fr" TargetMode="External"/><Relationship Id="rId4" Type="http://schemas.openxmlformats.org/officeDocument/2006/relationships/hyperlink" Target="mailto:corentin.tournebize@chu-lyon.fr"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mailto:Philippe.brunet@ap-hm.fr"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mailto:secretariat@saihm.org" TargetMode="External"/><Relationship Id="rId5" Type="http://schemas.openxmlformats.org/officeDocument/2006/relationships/image" Target="../media/image41.jp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mailto:lequintrec-donnette@chu-montpellier.fr" TargetMode="External"/><Relationship Id="rId3" Type="http://schemas.openxmlformats.org/officeDocument/2006/relationships/image" Target="../media/image9.jpg"/><Relationship Id="rId7" Type="http://schemas.openxmlformats.org/officeDocument/2006/relationships/hyperlink" Target="mailto:m-lequintrec-donnette@chu-montpellier.fr"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mailto:alex.tourouda@hotmail.fr" TargetMode="External"/><Relationship Id="rId5" Type="http://schemas.openxmlformats.org/officeDocument/2006/relationships/image" Target="../media/image43.jpg"/><Relationship Id="rId4" Type="http://schemas.openxmlformats.org/officeDocument/2006/relationships/image" Target="../media/image42.png"/><Relationship Id="rId9" Type="http://schemas.openxmlformats.org/officeDocument/2006/relationships/hyperlink" Target="mailto:Olivier.MORANNE@chu-nimes.fr"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hyperlink" Target="mailto:l.frimat@chru-nancy.fr" TargetMode="External"/><Relationship Id="rId4" Type="http://schemas.openxmlformats.org/officeDocument/2006/relationships/hyperlink" Target="mailto:contact@lamin.f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jp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hyperlink" Target="mailto:magali.giral@chu-nantes.fr" TargetMode="External"/><Relationship Id="rId4" Type="http://schemas.openxmlformats.org/officeDocument/2006/relationships/hyperlink" Target="mailto:Internat.nantes@gmail.com"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hyperlink" Target="mailto:Esnault.v@chu-nice.fr" TargetMode="External"/><Relationship Id="rId4" Type="http://schemas.openxmlformats.org/officeDocument/2006/relationships/hyperlink" Target="mailto:secretariat.internat.de.nice@gmail.co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internespeoi@hotmail.fr" TargetMode="External"/><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hyperlink" Target="mailto:Henri.vacher-coponat@chu-reunion.fr"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hyperlink" Target="mailto:Alexandre.karras@aphp.fr"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hyperlink" Target="mailto:f.bridoux@chu-poitiers.fr" TargetMode="External"/><Relationship Id="rId4" Type="http://schemas.openxmlformats.org/officeDocument/2006/relationships/hyperlink" Target="mailto:sylvieroy@siaimp.fr"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mailto:prieu@chu-reims.fr" TargetMode="External"/><Relationship Id="rId5" Type="http://schemas.openxmlformats.org/officeDocument/2006/relationships/hyperlink" Target="mailto:secretariat@internat-reims.fr" TargetMode="External"/><Relationship Id="rId4" Type="http://schemas.openxmlformats.org/officeDocument/2006/relationships/image" Target="../media/image9.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mailto:Cecile.vigneau@chu-rennes.fr" TargetMode="External"/><Relationship Id="rId3" Type="http://schemas.openxmlformats.org/officeDocument/2006/relationships/image" Target="../media/image9.jpg"/><Relationship Id="rId7" Type="http://schemas.openxmlformats.org/officeDocument/2006/relationships/hyperlink" Target="mailto:nephro.referent.rennes@gmail.com"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mailto:Internat.rennes@gmail.com" TargetMode="External"/><Relationship Id="rId5" Type="http://schemas.openxmlformats.org/officeDocument/2006/relationships/image" Target="../media/image61.jp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9.jpg"/><Relationship Id="rId7"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mailto:dominique.guerrot@chu-rouen.fr" TargetMode="External"/><Relationship Id="rId5" Type="http://schemas.openxmlformats.org/officeDocument/2006/relationships/hyperlink" Target="mailto:Paul.coulot@hotmail.fr" TargetMode="External"/><Relationship Id="rId4" Type="http://schemas.openxmlformats.org/officeDocument/2006/relationships/hyperlink" Target="mailto:internatderouen@wanadoo.fr"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fhf.fr/Ressources-humaines/Gestion-du-personnel-medical/Reforme-du-troisieme-cycle-des-etudes-de-medecine-arrete-du-12-avril-2017" TargetMode="External"/><Relationship Id="rId3" Type="http://schemas.openxmlformats.org/officeDocument/2006/relationships/image" Target="../media/image3.png"/><Relationship Id="rId7" Type="http://schemas.openxmlformats.org/officeDocument/2006/relationships/hyperlink" Target="https://www.legifrance.gouv.fr/codes/article_lc/LEGIARTI000043681513/"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legifrance.gouv.fr/affichCode.do;jsessionid=7B2BAA2D5DDD3A50FFF4F39C72803300.tpdjo10v_2?idSectionTA=LEGISCTA000006196818&amp;cidTexte=LEGITEXT000006072665&amp;dateTexte=20111227" TargetMode="External"/><Relationship Id="rId5" Type="http://schemas.openxmlformats.org/officeDocument/2006/relationships/hyperlink" Target="https://www.legifrance.gouv.fr/affichCode.do;jsessionid=7B2BAA2D5DDD3A50FFF4F39C72803300.tpdjo10v_2?idSectionTA=LEGISCTA000006196817&amp;cidTexte=LEGITEXT000006072665&amp;dateTexte=20111227" TargetMode="External"/><Relationship Id="rId10" Type="http://schemas.openxmlformats.org/officeDocument/2006/relationships/hyperlink" Target="https://www.legifrance.gouv.fr/jorf/id/JORFTEXT000045593420" TargetMode="External"/><Relationship Id="rId4" Type="http://schemas.openxmlformats.org/officeDocument/2006/relationships/hyperlink" Target="https://www.legifrance.gouv.fr/affichCode.do;jsessionid=7B2BAA2D5DDD3A50FFF4F39C72803300.tpdjo10v_2?idSectionTA=LEGISCTA000006196816&amp;cidTexte=LEGITEXT000006072665&amp;dateTexte=20111227" TargetMode="External"/><Relationship Id="rId9" Type="http://schemas.openxmlformats.org/officeDocument/2006/relationships/hyperlink" Target="https://www.fhf.fr/Ressources-humaines/Gestion-du-personnel-medical/Reforme-du-troisieme-cycle-des-etudes-medicales-arrete-du-21-avril-2017"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mailto:eric.alamartine@chu-st-etienne.fr" TargetMode="External"/><Relationship Id="rId5" Type="http://schemas.openxmlformats.org/officeDocument/2006/relationships/hyperlink" Target="mailto:assistants.internes.st.etienne@gmail.com" TargetMode="External"/><Relationship Id="rId4" Type="http://schemas.openxmlformats.org/officeDocument/2006/relationships/image" Target="../media/image9.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mailto:Bruno.moulin@chru-strasbourg.fr" TargetMode="External"/><Relationship Id="rId4" Type="http://schemas.openxmlformats.org/officeDocument/2006/relationships/hyperlink" Target="http://www.saihcs.eu/"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9.jpg"/><Relationship Id="rId7" Type="http://schemas.openxmlformats.org/officeDocument/2006/relationships/hyperlink" Target="mailto:chauveau.d@chu-toulouse.fr"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www.internatdetoulouse.com/" TargetMode="External"/><Relationship Id="rId5" Type="http://schemas.openxmlformats.org/officeDocument/2006/relationships/hyperlink" Target="mailto:internat.med@chu-toulouse.fr" TargetMode="Externa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hyperlink" Target="mailto:mathias.buchler@univ-tours.fr"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mailto:larbileila@orange.fr" TargetMode="External"/><Relationship Id="rId5" Type="http://schemas.openxmlformats.org/officeDocument/2006/relationships/hyperlink" Target="mailto:aitourangeaux@gmail.com" TargetMode="External"/><Relationship Id="rId4" Type="http://schemas.openxmlformats.org/officeDocument/2006/relationships/image" Target="../media/image9.jpg"/></Relationships>
</file>

<file path=ppt/slides/_rels/slide67.xml.rels><?xml version="1.0" encoding="UTF-8" standalone="yes"?>
<Relationships xmlns="http://schemas.openxmlformats.org/package/2006/relationships"><Relationship Id="rId8" Type="http://schemas.openxmlformats.org/officeDocument/2006/relationships/hyperlink" Target="https://www.sfndt.org/" TargetMode="External"/><Relationship Id="rId13" Type="http://schemas.openxmlformats.org/officeDocument/2006/relationships/hyperlink" Target="http://www.fondation-du-rein.org/" TargetMode="External"/><Relationship Id="rId3" Type="http://schemas.openxmlformats.org/officeDocument/2006/relationships/image" Target="../media/image3.png"/><Relationship Id="rId7" Type="http://schemas.openxmlformats.org/officeDocument/2006/relationships/hyperlink" Target="http://x.com/sninephrologie" TargetMode="External"/><Relationship Id="rId12" Type="http://schemas.openxmlformats.org/officeDocument/2006/relationships/hyperlink" Target="http://sft-juniors.fr" TargetMode="External"/><Relationship Id="rId2" Type="http://schemas.openxmlformats.org/officeDocument/2006/relationships/notesSlide" Target="../notesSlides/notesSlide65.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hyperlink" Target="http://www.facebook.com/sninephrologie/" TargetMode="External"/><Relationship Id="rId11" Type="http://schemas.openxmlformats.org/officeDocument/2006/relationships/hyperlink" Target="http://www.cjnephro.com/" TargetMode="External"/><Relationship Id="rId5" Type="http://schemas.openxmlformats.org/officeDocument/2006/relationships/hyperlink" Target="http://www.sninephro.fr/" TargetMode="External"/><Relationship Id="rId15" Type="http://schemas.openxmlformats.org/officeDocument/2006/relationships/hyperlink" Target="https://nephro.blog/medecin/" TargetMode="External"/><Relationship Id="rId10" Type="http://schemas.openxmlformats.org/officeDocument/2006/relationships/hyperlink" Target="https://www.cuen.fr/" TargetMode="External"/><Relationship Id="rId4" Type="http://schemas.openxmlformats.org/officeDocument/2006/relationships/hyperlink" Target="http://www.isni.fr/" TargetMode="External"/><Relationship Id="rId9" Type="http://schemas.openxmlformats.org/officeDocument/2006/relationships/hyperlink" Target="https://www.transplantation-francophone.org" TargetMode="External"/><Relationship Id="rId14" Type="http://schemas.openxmlformats.org/officeDocument/2006/relationships/hyperlink" Target="https://nephro.unistra.f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hyperlink" Target="mailto:sninephrologie@gmail.com" TargetMode="Externa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
          <p:cNvPicPr preferRelativeResize="0"/>
          <p:nvPr/>
        </p:nvPicPr>
        <p:blipFill rotWithShape="1">
          <a:blip r:embed="rId3">
            <a:alphaModFix/>
          </a:blip>
          <a:srcRect/>
          <a:stretch/>
        </p:blipFill>
        <p:spPr>
          <a:xfrm>
            <a:off x="7143" y="0"/>
            <a:ext cx="9129713" cy="6858000"/>
          </a:xfrm>
          <a:prstGeom prst="rect">
            <a:avLst/>
          </a:prstGeom>
          <a:noFill/>
          <a:ln>
            <a:noFill/>
          </a:ln>
        </p:spPr>
      </p:pic>
      <p:sp>
        <p:nvSpPr>
          <p:cNvPr id="96" name="Google Shape;96;p1"/>
          <p:cNvSpPr txBox="1"/>
          <p:nvPr/>
        </p:nvSpPr>
        <p:spPr>
          <a:xfrm>
            <a:off x="1416320" y="226097"/>
            <a:ext cx="64844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i="0" u="none" strike="noStrike" cap="none">
                <a:solidFill>
                  <a:srgbClr val="4186B1"/>
                </a:solidFill>
                <a:latin typeface="Arial"/>
                <a:ea typeface="Arial"/>
                <a:cs typeface="Arial"/>
                <a:sym typeface="Arial"/>
              </a:rPr>
              <a:t>Petit livret de la Néphrologie</a:t>
            </a:r>
            <a:endParaRPr/>
          </a:p>
        </p:txBody>
      </p:sp>
      <p:sp>
        <p:nvSpPr>
          <p:cNvPr id="97" name="Google Shape;97;p1"/>
          <p:cNvSpPr/>
          <p:nvPr/>
        </p:nvSpPr>
        <p:spPr>
          <a:xfrm>
            <a:off x="2352736" y="4710846"/>
            <a:ext cx="4544311" cy="1940957"/>
          </a:xfrm>
          <a:prstGeom prst="roundRect">
            <a:avLst>
              <a:gd name="adj" fmla="val 16667"/>
            </a:avLst>
          </a:prstGeom>
          <a:noFill/>
          <a:ln w="28575" cap="flat" cmpd="sng">
            <a:solidFill>
              <a:srgbClr val="B7CCE4"/>
            </a:solidFill>
            <a:prstDash val="dashDot"/>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dirty="0">
                <a:solidFill>
                  <a:schemeClr val="dk1"/>
                </a:solidFill>
                <a:latin typeface="Arial"/>
                <a:ea typeface="Arial"/>
                <a:cs typeface="Arial"/>
                <a:sym typeface="Arial"/>
              </a:rPr>
              <a:t>Guide des villes en Néphrologie </a:t>
            </a:r>
            <a:endParaRPr dirty="0"/>
          </a:p>
          <a:p>
            <a:pPr marL="0" marR="0" lvl="0" indent="0" algn="ctr" rtl="0">
              <a:spcBef>
                <a:spcPts val="0"/>
              </a:spcBef>
              <a:spcAft>
                <a:spcPts val="0"/>
              </a:spcAft>
              <a:buNone/>
            </a:pPr>
            <a:r>
              <a:rPr lang="fr-FR" sz="3600" b="1" dirty="0">
                <a:solidFill>
                  <a:schemeClr val="dk1"/>
                </a:solidFill>
                <a:latin typeface="Arial"/>
                <a:ea typeface="Arial"/>
                <a:cs typeface="Arial"/>
                <a:sym typeface="Arial"/>
              </a:rPr>
              <a:t>202</a:t>
            </a:r>
            <a:r>
              <a:rPr lang="fr-FR" sz="3600" b="1" dirty="0">
                <a:solidFill>
                  <a:schemeClr val="dk1"/>
                </a:solidFill>
              </a:rPr>
              <a:t>4</a:t>
            </a:r>
            <a:endParaRPr dirty="0"/>
          </a:p>
        </p:txBody>
      </p:sp>
      <p:pic>
        <p:nvPicPr>
          <p:cNvPr id="98" name="Google Shape;98;p1" descr="logo SNINephro Transparent.png"/>
          <p:cNvPicPr preferRelativeResize="0"/>
          <p:nvPr/>
        </p:nvPicPr>
        <p:blipFill rotWithShape="1">
          <a:blip r:embed="rId4">
            <a:alphaModFix/>
          </a:blip>
          <a:srcRect/>
          <a:stretch/>
        </p:blipFill>
        <p:spPr>
          <a:xfrm>
            <a:off x="3301828" y="775998"/>
            <a:ext cx="2422352" cy="2741083"/>
          </a:xfrm>
          <a:prstGeom prst="rect">
            <a:avLst/>
          </a:prstGeom>
          <a:noFill/>
          <a:ln>
            <a:noFill/>
          </a:ln>
        </p:spPr>
      </p:pic>
      <p:sp>
        <p:nvSpPr>
          <p:cNvPr id="99" name="Google Shape;99;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0"/>
          <p:cNvSpPr txBox="1"/>
          <p:nvPr/>
        </p:nvSpPr>
        <p:spPr>
          <a:xfrm>
            <a:off x="1" y="-49391"/>
            <a:ext cx="9144000" cy="532903"/>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a:solidFill>
                  <a:schemeClr val="dk1"/>
                </a:solidFill>
                <a:latin typeface="Calibri"/>
                <a:ea typeface="Calibri"/>
                <a:cs typeface="Calibri"/>
                <a:sym typeface="Calibri"/>
              </a:rPr>
              <a:t>Amiens</a:t>
            </a:r>
            <a:endParaRPr sz="1100">
              <a:solidFill>
                <a:srgbClr val="000000"/>
              </a:solidFill>
              <a:latin typeface="Calibri"/>
              <a:ea typeface="Calibri"/>
              <a:cs typeface="Calibri"/>
              <a:sym typeface="Calibri"/>
            </a:endParaRPr>
          </a:p>
        </p:txBody>
      </p:sp>
      <p:grpSp>
        <p:nvGrpSpPr>
          <p:cNvPr id="263" name="Google Shape;263;p10"/>
          <p:cNvGrpSpPr/>
          <p:nvPr/>
        </p:nvGrpSpPr>
        <p:grpSpPr>
          <a:xfrm>
            <a:off x="189533" y="417090"/>
            <a:ext cx="3859263" cy="3361878"/>
            <a:chOff x="409375" y="666807"/>
            <a:chExt cx="3859263" cy="3361878"/>
          </a:xfrm>
        </p:grpSpPr>
        <p:sp>
          <p:nvSpPr>
            <p:cNvPr id="264" name="Google Shape;264;p10"/>
            <p:cNvSpPr txBox="1"/>
            <p:nvPr/>
          </p:nvSpPr>
          <p:spPr>
            <a:xfrm>
              <a:off x="409375" y="897250"/>
              <a:ext cx="3859263" cy="313143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générale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Unité de 22 lits. 3-4 internes en salle. Charge de travail importante mais bon encadrement.  2 visites/semaine. Recrutement très diversifié.</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Hôpital de jour de Néphrologie et Transplantation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à 2 internes. Suivi annuel de greffe, divers traitements (Rituximab, Endoxan, Soliris…), explorations fonctionnelles rénales, biopsie de greffon.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38 générateurs de centre lourd. 2 ou 3 internes.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Soins intensifs de néphrologie et Transplantation  :</a:t>
              </a:r>
              <a:r>
                <a:rPr lang="fr-FR" sz="1100" b="1">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8 lits, 2 internes. Post op immédiat de transplantation (80 greffes/an : DVA, ABO incompatible, M3, pas de bi-greffe), dialyse aigue, échanges plasmatiques, IRA sévères, complications sévères de l’IRC et de la transplantation</a:t>
              </a:r>
              <a:endParaRPr/>
            </a:p>
            <a:p>
              <a:pPr marL="0" marR="0" lvl="0" indent="0" algn="l" rtl="0">
                <a:lnSpc>
                  <a:spcPct val="107000"/>
                </a:lnSpc>
                <a:spcBef>
                  <a:spcPts val="0"/>
                </a:spcBef>
                <a:spcAft>
                  <a:spcPts val="0"/>
                </a:spcAft>
                <a:buNone/>
              </a:pPr>
              <a:r>
                <a:rPr lang="fr-FR" sz="1000" i="1">
                  <a:solidFill>
                    <a:schemeClr val="dk1"/>
                  </a:solidFill>
                  <a:latin typeface="Calibri"/>
                  <a:ea typeface="Calibri"/>
                  <a:cs typeface="Calibri"/>
                  <a:sym typeface="Calibri"/>
                </a:rPr>
                <a:t>NB : emménagement dans un nouveau service flambant neuf depuis fin      2022!</a:t>
              </a:r>
              <a:endParaRPr/>
            </a:p>
          </p:txBody>
        </p:sp>
        <p:sp>
          <p:nvSpPr>
            <p:cNvPr id="265" name="Google Shape;265;p10"/>
            <p:cNvSpPr txBox="1"/>
            <p:nvPr/>
          </p:nvSpPr>
          <p:spPr>
            <a:xfrm>
              <a:off x="525536" y="666807"/>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
        <p:nvSpPr>
          <p:cNvPr id="266" name="Google Shape;266;p10"/>
          <p:cNvSpPr txBox="1"/>
          <p:nvPr/>
        </p:nvSpPr>
        <p:spPr>
          <a:xfrm>
            <a:off x="181076" y="4083808"/>
            <a:ext cx="3686375" cy="149016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St Quentin</a:t>
            </a:r>
            <a:r>
              <a:rPr lang="fr-FR" sz="1100">
                <a:solidFill>
                  <a:schemeClr val="dk1"/>
                </a:solidFill>
                <a:latin typeface="Calibri"/>
                <a:ea typeface="Calibri"/>
                <a:cs typeface="Calibri"/>
                <a:sym typeface="Calibri"/>
              </a:rPr>
              <a:t> (80 kms-1h)</a:t>
            </a:r>
            <a:r>
              <a:rPr lang="fr-FR" sz="1100" b="1">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 12 lits d’hospitalisation – 32 postes de dialyse. Bonne formation en 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Beauvais</a:t>
            </a:r>
            <a:r>
              <a:rPr lang="fr-FR" sz="1100">
                <a:solidFill>
                  <a:schemeClr val="dk1"/>
                </a:solidFill>
                <a:latin typeface="Calibri"/>
                <a:ea typeface="Calibri"/>
                <a:cs typeface="Calibri"/>
                <a:sym typeface="Calibri"/>
              </a:rPr>
              <a:t> (70 kms – 45 min) : 20 lits d’hospitalisation dans un service mixte de néphrologie et diabétologie. Activité de dialyse,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Soissons </a:t>
            </a:r>
            <a:r>
              <a:rPr lang="fr-FR" sz="1100">
                <a:solidFill>
                  <a:schemeClr val="dk1"/>
                </a:solidFill>
                <a:latin typeface="Calibri"/>
                <a:ea typeface="Calibri"/>
                <a:cs typeface="Calibri"/>
                <a:sym typeface="Calibri"/>
              </a:rPr>
              <a:t>(1h45) : 8 lits. Activité de 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Creil</a:t>
            </a:r>
            <a:r>
              <a:rPr lang="fr-FR" sz="1100">
                <a:solidFill>
                  <a:schemeClr val="dk1"/>
                </a:solidFill>
                <a:latin typeface="Calibri"/>
                <a:ea typeface="Calibri"/>
                <a:cs typeface="Calibri"/>
                <a:sym typeface="Calibri"/>
              </a:rPr>
              <a:t> (1h30) : 10 lits. Activité de 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Laon</a:t>
            </a:r>
            <a:r>
              <a:rPr lang="fr-FR" sz="1100">
                <a:solidFill>
                  <a:schemeClr val="dk1"/>
                </a:solidFill>
                <a:latin typeface="Calibri"/>
                <a:ea typeface="Calibri"/>
                <a:cs typeface="Calibri"/>
                <a:sym typeface="Calibri"/>
              </a:rPr>
              <a:t> (1h30) : 10 lits Activité de dialyse</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267" name="Google Shape;267;p10"/>
          <p:cNvSpPr txBox="1"/>
          <p:nvPr/>
        </p:nvSpPr>
        <p:spPr>
          <a:xfrm>
            <a:off x="189533" y="3769339"/>
            <a:ext cx="3686375"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Services de néphrologie en périphérie</a:t>
            </a:r>
            <a:endParaRPr sz="1100" b="1" dirty="0">
              <a:solidFill>
                <a:schemeClr val="accent5"/>
              </a:solidFill>
              <a:latin typeface="Calibri"/>
              <a:ea typeface="Calibri"/>
              <a:cs typeface="Calibri"/>
              <a:sym typeface="Calibri"/>
            </a:endParaRPr>
          </a:p>
        </p:txBody>
      </p:sp>
      <p:grpSp>
        <p:nvGrpSpPr>
          <p:cNvPr id="268" name="Google Shape;268;p10"/>
          <p:cNvGrpSpPr/>
          <p:nvPr/>
        </p:nvGrpSpPr>
        <p:grpSpPr>
          <a:xfrm>
            <a:off x="4125865" y="2422237"/>
            <a:ext cx="2508384" cy="1904491"/>
            <a:chOff x="6690039" y="340823"/>
            <a:chExt cx="2309337" cy="2485844"/>
          </a:xfrm>
        </p:grpSpPr>
        <p:sp>
          <p:nvSpPr>
            <p:cNvPr id="269" name="Google Shape;269;p10"/>
            <p:cNvSpPr txBox="1"/>
            <p:nvPr/>
          </p:nvSpPr>
          <p:spPr>
            <a:xfrm>
              <a:off x="6690039" y="881618"/>
              <a:ext cx="2309337" cy="194504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médicale : 16 lits. Très bonne formation.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Compiègne / Creil / Beauvais : Réanimation polyvalente, activité variée.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St Quentin : 16 lits</a:t>
              </a:r>
              <a:endParaRPr/>
            </a:p>
          </p:txBody>
        </p:sp>
        <p:sp>
          <p:nvSpPr>
            <p:cNvPr id="270" name="Google Shape;270;p10"/>
            <p:cNvSpPr txBox="1"/>
            <p:nvPr/>
          </p:nvSpPr>
          <p:spPr>
            <a:xfrm>
              <a:off x="6849816" y="340823"/>
              <a:ext cx="2028825" cy="34289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271" name="Google Shape;271;p10"/>
          <p:cNvGrpSpPr/>
          <p:nvPr/>
        </p:nvGrpSpPr>
        <p:grpSpPr>
          <a:xfrm>
            <a:off x="6748784" y="1881733"/>
            <a:ext cx="2280252" cy="1499861"/>
            <a:chOff x="4511201" y="2917378"/>
            <a:chExt cx="2280252" cy="1499861"/>
          </a:xfrm>
        </p:grpSpPr>
        <p:sp>
          <p:nvSpPr>
            <p:cNvPr id="272" name="Google Shape;272;p10"/>
            <p:cNvSpPr txBox="1"/>
            <p:nvPr/>
          </p:nvSpPr>
          <p:spPr>
            <a:xfrm>
              <a:off x="4967637" y="2917378"/>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273" name="Google Shape;273;p10"/>
            <p:cNvSpPr txBox="1"/>
            <p:nvPr/>
          </p:nvSpPr>
          <p:spPr>
            <a:xfrm>
              <a:off x="4511201" y="3252120"/>
              <a:ext cx="2280252" cy="116511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Cours au CHU 2h/mois.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(G4) : 3 par ans -&gt; enseignements de bonne qualité</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a:p>
          </p:txBody>
        </p:sp>
      </p:grpSp>
      <p:grpSp>
        <p:nvGrpSpPr>
          <p:cNvPr id="274" name="Google Shape;274;p10"/>
          <p:cNvGrpSpPr/>
          <p:nvPr/>
        </p:nvGrpSpPr>
        <p:grpSpPr>
          <a:xfrm>
            <a:off x="6748784" y="5321891"/>
            <a:ext cx="2274702" cy="1102505"/>
            <a:chOff x="6795135" y="3405628"/>
            <a:chExt cx="2274702" cy="1047995"/>
          </a:xfrm>
        </p:grpSpPr>
        <p:sp>
          <p:nvSpPr>
            <p:cNvPr id="275" name="Google Shape;275;p10"/>
            <p:cNvSpPr txBox="1"/>
            <p:nvPr/>
          </p:nvSpPr>
          <p:spPr>
            <a:xfrm>
              <a:off x="6913802" y="340562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276" name="Google Shape;276;p10"/>
            <p:cNvSpPr txBox="1"/>
            <p:nvPr/>
          </p:nvSpPr>
          <p:spPr>
            <a:xfrm>
              <a:off x="6795135" y="3722225"/>
              <a:ext cx="2274702" cy="7313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2022 :  3</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10</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 à 3</a:t>
              </a:r>
              <a:endParaRPr/>
            </a:p>
          </p:txBody>
        </p:sp>
      </p:grpSp>
      <p:grpSp>
        <p:nvGrpSpPr>
          <p:cNvPr id="277" name="Google Shape;277;p10"/>
          <p:cNvGrpSpPr/>
          <p:nvPr/>
        </p:nvGrpSpPr>
        <p:grpSpPr>
          <a:xfrm>
            <a:off x="4125865" y="753970"/>
            <a:ext cx="2526384" cy="1470664"/>
            <a:chOff x="4196326" y="1114553"/>
            <a:chExt cx="2480064" cy="1109910"/>
          </a:xfrm>
        </p:grpSpPr>
        <p:sp>
          <p:nvSpPr>
            <p:cNvPr id="278" name="Google Shape;278;p10"/>
            <p:cNvSpPr txBox="1"/>
            <p:nvPr/>
          </p:nvSpPr>
          <p:spPr>
            <a:xfrm>
              <a:off x="4196326" y="1352473"/>
              <a:ext cx="2480064" cy="87199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Astreintes de week-end en néphrologie conventionnelle Astreintes le samedi matin en USIN &amp; dialyse.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de sénior en USIN (à partir du DJ) et dialyse (dès le milieu de cursus).</a:t>
              </a:r>
              <a:endParaRPr/>
            </a:p>
          </p:txBody>
        </p:sp>
        <p:sp>
          <p:nvSpPr>
            <p:cNvPr id="279" name="Google Shape;279;p10"/>
            <p:cNvSpPr txBox="1"/>
            <p:nvPr/>
          </p:nvSpPr>
          <p:spPr>
            <a:xfrm>
              <a:off x="4551096" y="1114553"/>
              <a:ext cx="169411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280" name="Google Shape;280;p10"/>
          <p:cNvGrpSpPr/>
          <p:nvPr/>
        </p:nvGrpSpPr>
        <p:grpSpPr>
          <a:xfrm>
            <a:off x="1897546" y="5695277"/>
            <a:ext cx="1978362" cy="1046530"/>
            <a:chOff x="4454181" y="2443978"/>
            <a:chExt cx="1978362" cy="1046530"/>
          </a:xfrm>
        </p:grpSpPr>
        <p:sp>
          <p:nvSpPr>
            <p:cNvPr id="281" name="Google Shape;281;p10"/>
            <p:cNvSpPr txBox="1"/>
            <p:nvPr/>
          </p:nvSpPr>
          <p:spPr>
            <a:xfrm>
              <a:off x="4764229" y="244397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282" name="Google Shape;282;p10"/>
            <p:cNvSpPr txBox="1"/>
            <p:nvPr/>
          </p:nvSpPr>
          <p:spPr>
            <a:xfrm>
              <a:off x="4454181" y="2684482"/>
              <a:ext cx="1978362" cy="806026"/>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en HDJ néphro</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Immunologie </a:t>
              </a:r>
              <a:r>
                <a:rPr lang="fr-FR" sz="1100">
                  <a:solidFill>
                    <a:schemeClr val="dk1"/>
                  </a:solidFill>
                  <a:latin typeface="Calibri"/>
                  <a:ea typeface="Calibri"/>
                  <a:cs typeface="Calibri"/>
                  <a:sym typeface="Calibri"/>
                </a:rPr>
                <a:t>: non </a:t>
              </a:r>
              <a:endParaRPr/>
            </a:p>
          </p:txBody>
        </p:sp>
      </p:grpSp>
      <p:grpSp>
        <p:nvGrpSpPr>
          <p:cNvPr id="283" name="Google Shape;283;p10"/>
          <p:cNvGrpSpPr/>
          <p:nvPr/>
        </p:nvGrpSpPr>
        <p:grpSpPr>
          <a:xfrm>
            <a:off x="6738693" y="832915"/>
            <a:ext cx="2286345" cy="789608"/>
            <a:chOff x="4294727" y="3783774"/>
            <a:chExt cx="2286345" cy="789608"/>
          </a:xfrm>
        </p:grpSpPr>
        <p:sp>
          <p:nvSpPr>
            <p:cNvPr id="284" name="Google Shape;284;p10"/>
            <p:cNvSpPr txBox="1"/>
            <p:nvPr/>
          </p:nvSpPr>
          <p:spPr>
            <a:xfrm>
              <a:off x="4707405" y="378377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285" name="Google Shape;285;p10"/>
            <p:cNvSpPr txBox="1"/>
            <p:nvPr/>
          </p:nvSpPr>
          <p:spPr>
            <a:xfrm>
              <a:off x="4294727" y="4062465"/>
              <a:ext cx="2286345" cy="51091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a:t>
              </a:r>
              <a:endParaRPr/>
            </a:p>
          </p:txBody>
        </p:sp>
      </p:grpSp>
      <p:grpSp>
        <p:nvGrpSpPr>
          <p:cNvPr id="286" name="Google Shape;286;p10"/>
          <p:cNvGrpSpPr/>
          <p:nvPr/>
        </p:nvGrpSpPr>
        <p:grpSpPr>
          <a:xfrm>
            <a:off x="4198329" y="4564890"/>
            <a:ext cx="2286345" cy="2018172"/>
            <a:chOff x="6748784" y="2749281"/>
            <a:chExt cx="2286345" cy="2018172"/>
          </a:xfrm>
        </p:grpSpPr>
        <p:sp>
          <p:nvSpPr>
            <p:cNvPr id="287" name="Google Shape;287;p10"/>
            <p:cNvSpPr txBox="1"/>
            <p:nvPr/>
          </p:nvSpPr>
          <p:spPr>
            <a:xfrm>
              <a:off x="7209202" y="274928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288" name="Google Shape;288;p10"/>
            <p:cNvSpPr txBox="1"/>
            <p:nvPr/>
          </p:nvSpPr>
          <p:spPr>
            <a:xfrm>
              <a:off x="6748784" y="3043892"/>
              <a:ext cx="2286345" cy="1723561"/>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Consultations d’internes : pas de plage dédiée hors HDJ.</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ou topo (des internes) : 1 à 2/semaine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Transplantation/dossiers cliniques : 1/semaine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NB : 2 interCHU/3 acceptés</a:t>
              </a:r>
              <a:endParaRPr/>
            </a:p>
          </p:txBody>
        </p:sp>
      </p:grpSp>
      <p:grpSp>
        <p:nvGrpSpPr>
          <p:cNvPr id="289" name="Google Shape;289;p10"/>
          <p:cNvGrpSpPr/>
          <p:nvPr/>
        </p:nvGrpSpPr>
        <p:grpSpPr>
          <a:xfrm>
            <a:off x="423664" y="5880666"/>
            <a:ext cx="1117701" cy="690985"/>
            <a:chOff x="4618354" y="1950601"/>
            <a:chExt cx="1358265" cy="690985"/>
          </a:xfrm>
        </p:grpSpPr>
        <p:sp>
          <p:nvSpPr>
            <p:cNvPr id="290" name="Google Shape;290;p10"/>
            <p:cNvSpPr txBox="1"/>
            <p:nvPr/>
          </p:nvSpPr>
          <p:spPr>
            <a:xfrm>
              <a:off x="4618354" y="1950601"/>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291" name="Google Shape;291;p10"/>
            <p:cNvSpPr txBox="1"/>
            <p:nvPr/>
          </p:nvSpPr>
          <p:spPr>
            <a:xfrm>
              <a:off x="5015888" y="2317619"/>
              <a:ext cx="558538" cy="323967"/>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grpSp>
      <p:grpSp>
        <p:nvGrpSpPr>
          <p:cNvPr id="292" name="Google Shape;292;p10"/>
          <p:cNvGrpSpPr/>
          <p:nvPr/>
        </p:nvGrpSpPr>
        <p:grpSpPr>
          <a:xfrm>
            <a:off x="6748784" y="3736018"/>
            <a:ext cx="2280252" cy="1393372"/>
            <a:chOff x="6899669" y="2926688"/>
            <a:chExt cx="2280252" cy="1272996"/>
          </a:xfrm>
        </p:grpSpPr>
        <p:sp>
          <p:nvSpPr>
            <p:cNvPr id="293" name="Google Shape;293;p10"/>
            <p:cNvSpPr txBox="1"/>
            <p:nvPr/>
          </p:nvSpPr>
          <p:spPr>
            <a:xfrm>
              <a:off x="7302256" y="292668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294" name="Google Shape;294;p10"/>
            <p:cNvSpPr txBox="1"/>
            <p:nvPr/>
          </p:nvSpPr>
          <p:spPr>
            <a:xfrm>
              <a:off x="6899669" y="3189842"/>
              <a:ext cx="2280252" cy="100984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Staff recherche 1/mois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M2 encouragé.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 / accueil M2 </a:t>
              </a:r>
              <a:r>
                <a:rPr lang="fr-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Calcifications cardio-vasculaires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Immunologie </a:t>
              </a:r>
              <a:endParaRPr/>
            </a:p>
          </p:txBody>
        </p:sp>
      </p:grpSp>
      <p:sp>
        <p:nvSpPr>
          <p:cNvPr id="295" name="Google Shape;295;p10"/>
          <p:cNvSpPr/>
          <p:nvPr/>
        </p:nvSpPr>
        <p:spPr>
          <a:xfrm>
            <a:off x="92067" y="417090"/>
            <a:ext cx="3889920" cy="3276745"/>
          </a:xfrm>
          <a:prstGeom prst="roundRect">
            <a:avLst>
              <a:gd name="adj" fmla="val 11141"/>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0"/>
          <p:cNvSpPr/>
          <p:nvPr/>
        </p:nvSpPr>
        <p:spPr>
          <a:xfrm>
            <a:off x="4059056" y="628411"/>
            <a:ext cx="2582163" cy="150399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0"/>
          <p:cNvSpPr/>
          <p:nvPr/>
        </p:nvSpPr>
        <p:spPr>
          <a:xfrm>
            <a:off x="92066" y="3773003"/>
            <a:ext cx="3889920" cy="1843106"/>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0"/>
          <p:cNvSpPr/>
          <p:nvPr/>
        </p:nvSpPr>
        <p:spPr>
          <a:xfrm>
            <a:off x="6727663" y="778163"/>
            <a:ext cx="2319122" cy="79530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0"/>
          <p:cNvSpPr/>
          <p:nvPr/>
        </p:nvSpPr>
        <p:spPr>
          <a:xfrm>
            <a:off x="6738906" y="1860829"/>
            <a:ext cx="2318717" cy="160388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0"/>
          <p:cNvSpPr/>
          <p:nvPr/>
        </p:nvSpPr>
        <p:spPr>
          <a:xfrm>
            <a:off x="4061292" y="2308556"/>
            <a:ext cx="2582163" cy="201817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0"/>
          <p:cNvSpPr/>
          <p:nvPr/>
        </p:nvSpPr>
        <p:spPr>
          <a:xfrm>
            <a:off x="4048796" y="4564890"/>
            <a:ext cx="2582163" cy="201817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0"/>
          <p:cNvSpPr/>
          <p:nvPr/>
        </p:nvSpPr>
        <p:spPr>
          <a:xfrm>
            <a:off x="6728068" y="3720080"/>
            <a:ext cx="2318717" cy="130193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0"/>
          <p:cNvSpPr/>
          <p:nvPr/>
        </p:nvSpPr>
        <p:spPr>
          <a:xfrm>
            <a:off x="6722506" y="5310052"/>
            <a:ext cx="2318717" cy="114587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0"/>
          <p:cNvSpPr/>
          <p:nvPr/>
        </p:nvSpPr>
        <p:spPr>
          <a:xfrm>
            <a:off x="1897546" y="5695277"/>
            <a:ext cx="1960438" cy="104653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0"/>
          <p:cNvSpPr/>
          <p:nvPr/>
        </p:nvSpPr>
        <p:spPr>
          <a:xfrm>
            <a:off x="107656" y="5828717"/>
            <a:ext cx="1692606" cy="770859"/>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p:nvPr/>
        </p:nvSpPr>
        <p:spPr>
          <a:xfrm>
            <a:off x="6419988" y="3378592"/>
            <a:ext cx="2672508" cy="2349579"/>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CHU : </a:t>
            </a:r>
            <a:r>
              <a:rPr lang="fr-FR" sz="1100">
                <a:solidFill>
                  <a:schemeClr val="dk1"/>
                </a:solidFill>
                <a:latin typeface="Calibri"/>
                <a:ea typeface="Calibri"/>
                <a:cs typeface="Calibri"/>
                <a:sym typeface="Calibri"/>
              </a:rPr>
              <a:t>1 internat</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30 chambres réservées aux jeunes internes. Simple mais propre.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Baby foot, billard, TV, ping pong.</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Bureau des internes actif, soirées, afterwork, etc.</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CHR : </a:t>
            </a:r>
            <a:r>
              <a:rPr lang="fr-FR" sz="1100">
                <a:solidFill>
                  <a:schemeClr val="dk1"/>
                </a:solidFill>
                <a:latin typeface="Calibri"/>
                <a:ea typeface="Calibri"/>
                <a:cs typeface="Calibri"/>
                <a:sym typeface="Calibri"/>
              </a:rPr>
              <a:t>Correctement aménagés en général</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Très bonne ambiance </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Prix F2 en centre ville </a:t>
            </a:r>
            <a:r>
              <a:rPr lang="fr-FR" sz="1100">
                <a:solidFill>
                  <a:schemeClr val="dk1"/>
                </a:solidFill>
                <a:latin typeface="Calibri"/>
                <a:ea typeface="Calibri"/>
                <a:cs typeface="Calibri"/>
                <a:sym typeface="Calibri"/>
              </a:rPr>
              <a:t>:  550 € </a:t>
            </a:r>
            <a:endParaRPr/>
          </a:p>
        </p:txBody>
      </p:sp>
      <p:grpSp>
        <p:nvGrpSpPr>
          <p:cNvPr id="312" name="Google Shape;312;p11"/>
          <p:cNvGrpSpPr/>
          <p:nvPr/>
        </p:nvGrpSpPr>
        <p:grpSpPr>
          <a:xfrm>
            <a:off x="149621" y="1397307"/>
            <a:ext cx="2426226" cy="2330910"/>
            <a:chOff x="225082" y="1343672"/>
            <a:chExt cx="2426226" cy="2330910"/>
          </a:xfrm>
        </p:grpSpPr>
        <p:pic>
          <p:nvPicPr>
            <p:cNvPr id="313" name="Google Shape;313;p11" descr="TLS.jpg"/>
            <p:cNvPicPr preferRelativeResize="0"/>
            <p:nvPr/>
          </p:nvPicPr>
          <p:blipFill rotWithShape="1">
            <a:blip r:embed="rId3">
              <a:alphaModFix/>
            </a:blip>
            <a:srcRect/>
            <a:stretch/>
          </p:blipFill>
          <p:spPr>
            <a:xfrm>
              <a:off x="225082" y="1343672"/>
              <a:ext cx="2426226" cy="2330910"/>
            </a:xfrm>
            <a:prstGeom prst="roundRect">
              <a:avLst>
                <a:gd name="adj" fmla="val 16667"/>
              </a:avLst>
            </a:prstGeom>
            <a:noFill/>
            <a:ln>
              <a:noFill/>
            </a:ln>
          </p:spPr>
        </p:pic>
        <p:sp>
          <p:nvSpPr>
            <p:cNvPr id="314" name="Google Shape;314;p11"/>
            <p:cNvSpPr/>
            <p:nvPr/>
          </p:nvSpPr>
          <p:spPr>
            <a:xfrm>
              <a:off x="1362734" y="1421958"/>
              <a:ext cx="593079" cy="2724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Amiens</a:t>
              </a:r>
              <a:endParaRPr/>
            </a:p>
          </p:txBody>
        </p:sp>
        <p:sp>
          <p:nvSpPr>
            <p:cNvPr id="315" name="Google Shape;315;p11"/>
            <p:cNvSpPr/>
            <p:nvPr/>
          </p:nvSpPr>
          <p:spPr>
            <a:xfrm>
              <a:off x="1311584" y="1625050"/>
              <a:ext cx="206186" cy="139060"/>
            </a:xfrm>
            <a:prstGeom prst="roundRect">
              <a:avLst>
                <a:gd name="adj" fmla="val 1666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16" name="Google Shape;316;p11"/>
          <p:cNvGrpSpPr/>
          <p:nvPr/>
        </p:nvGrpSpPr>
        <p:grpSpPr>
          <a:xfrm>
            <a:off x="910719" y="5737505"/>
            <a:ext cx="7322561" cy="1056944"/>
            <a:chOff x="577029" y="5548114"/>
            <a:chExt cx="7322561" cy="1056944"/>
          </a:xfrm>
        </p:grpSpPr>
        <p:grpSp>
          <p:nvGrpSpPr>
            <p:cNvPr id="317" name="Google Shape;317;p11"/>
            <p:cNvGrpSpPr/>
            <p:nvPr/>
          </p:nvGrpSpPr>
          <p:grpSpPr>
            <a:xfrm>
              <a:off x="577029" y="5901336"/>
              <a:ext cx="7322561" cy="703722"/>
              <a:chOff x="-252453" y="667878"/>
              <a:chExt cx="6050557" cy="703722"/>
            </a:xfrm>
          </p:grpSpPr>
          <p:sp>
            <p:nvSpPr>
              <p:cNvPr id="318" name="Google Shape;318;p11"/>
              <p:cNvSpPr/>
              <p:nvPr/>
            </p:nvSpPr>
            <p:spPr>
              <a:xfrm>
                <a:off x="3978678" y="667878"/>
                <a:ext cx="1819426" cy="6858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Internat d’Amiens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Bureau des Internes Picards – BIP</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Page Facebook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319" name="Google Shape;319;p11"/>
              <p:cNvSpPr/>
              <p:nvPr/>
            </p:nvSpPr>
            <p:spPr>
              <a:xfrm>
                <a:off x="-252453" y="685800"/>
                <a:ext cx="1819426" cy="6858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Thibault FRENOY</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frenoy.thibault@chu-amiens.fr</a:t>
                </a:r>
                <a:endParaRPr sz="1100">
                  <a:solidFill>
                    <a:schemeClr val="dk1"/>
                  </a:solidFill>
                  <a:latin typeface="Calibri"/>
                  <a:ea typeface="Calibri"/>
                  <a:cs typeface="Calibri"/>
                  <a:sym typeface="Calibri"/>
                </a:endParaRPr>
              </a:p>
            </p:txBody>
          </p:sp>
          <p:sp>
            <p:nvSpPr>
              <p:cNvPr id="320" name="Google Shape;320;p11"/>
              <p:cNvSpPr/>
              <p:nvPr/>
            </p:nvSpPr>
            <p:spPr>
              <a:xfrm>
                <a:off x="1795752" y="674257"/>
                <a:ext cx="2009471" cy="6858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 / doyen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Gabriel CHOUKROUN</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Choukroun.gabriel@chu-amiens.fr</a:t>
                </a:r>
                <a:r>
                  <a:rPr lang="fr-FR" sz="1100">
                    <a:solidFill>
                      <a:schemeClr val="dk1"/>
                    </a:solidFill>
                    <a:latin typeface="Calibri"/>
                    <a:ea typeface="Calibri"/>
                    <a:cs typeface="Calibri"/>
                    <a:sym typeface="Calibri"/>
                  </a:rPr>
                  <a:t> </a:t>
                </a:r>
                <a:endParaRPr/>
              </a:p>
            </p:txBody>
          </p:sp>
        </p:grpSp>
        <p:sp>
          <p:nvSpPr>
            <p:cNvPr id="321" name="Google Shape;321;p11"/>
            <p:cNvSpPr/>
            <p:nvPr/>
          </p:nvSpPr>
          <p:spPr>
            <a:xfrm>
              <a:off x="3223896" y="554811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sp>
        <p:nvSpPr>
          <p:cNvPr id="322" name="Google Shape;322;p11"/>
          <p:cNvSpPr txBox="1"/>
          <p:nvPr/>
        </p:nvSpPr>
        <p:spPr>
          <a:xfrm>
            <a:off x="6773119" y="344490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sp>
        <p:nvSpPr>
          <p:cNvPr id="323" name="Google Shape;323;p11"/>
          <p:cNvSpPr/>
          <p:nvPr/>
        </p:nvSpPr>
        <p:spPr>
          <a:xfrm>
            <a:off x="60574" y="3546803"/>
            <a:ext cx="2634015" cy="224742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accent2"/>
                </a:solidFill>
                <a:latin typeface="Calibri"/>
                <a:ea typeface="Calibri"/>
                <a:cs typeface="Calibri"/>
                <a:sym typeface="Calibri"/>
              </a:rPr>
              <a:t>Accès</a:t>
            </a:r>
            <a:endParaRPr sz="1100" b="1">
              <a:solidFill>
                <a:schemeClr val="accent2"/>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Beauvais à 45 minutes en navette. Vols low cost </a:t>
            </a:r>
            <a:r>
              <a:rPr lang="fr-FR" sz="1100" b="1">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vers toutes les capitales européennes. </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En centre ville. Paris en 1h05.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Gare TGV à 40 km.</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1h30 de Lille et Paris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1h du Touquet (la mer)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Bus : </a:t>
            </a:r>
            <a:r>
              <a:rPr lang="fr-FR" sz="1100">
                <a:solidFill>
                  <a:schemeClr val="dk1"/>
                </a:solidFill>
                <a:latin typeface="Calibri"/>
                <a:ea typeface="Calibri"/>
                <a:cs typeface="Calibri"/>
                <a:sym typeface="Calibri"/>
              </a:rPr>
              <a:t>Bon réseau à travers toute la ville. CHU bien desservi.</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Vélo : </a:t>
            </a:r>
            <a:r>
              <a:rPr lang="fr-FR" sz="1100">
                <a:solidFill>
                  <a:schemeClr val="dk1"/>
                </a:solidFill>
                <a:latin typeface="Calibri"/>
                <a:ea typeface="Calibri"/>
                <a:cs typeface="Calibri"/>
                <a:sym typeface="Calibri"/>
              </a:rPr>
              <a:t>CHU facile d’accès</a:t>
            </a:r>
            <a:endParaRPr sz="1100" b="1">
              <a:solidFill>
                <a:schemeClr val="dk1"/>
              </a:solidFill>
              <a:latin typeface="Calibri"/>
              <a:ea typeface="Calibri"/>
              <a:cs typeface="Calibri"/>
              <a:sym typeface="Calibri"/>
            </a:endParaRPr>
          </a:p>
        </p:txBody>
      </p:sp>
      <p:sp>
        <p:nvSpPr>
          <p:cNvPr id="324" name="Google Shape;324;p11"/>
          <p:cNvSpPr/>
          <p:nvPr/>
        </p:nvSpPr>
        <p:spPr>
          <a:xfrm>
            <a:off x="2748555" y="3211598"/>
            <a:ext cx="3617467" cy="2536865"/>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de province à taille humaine </a:t>
            </a:r>
            <a:r>
              <a:rPr lang="fr-FR" sz="1100" b="1">
                <a:solidFill>
                  <a:schemeClr val="dk1"/>
                </a:solidFill>
                <a:latin typeface="Calibri"/>
                <a:ea typeface="Calibri"/>
                <a:cs typeface="Calibri"/>
                <a:sym typeface="Calibri"/>
              </a:rPr>
              <a:t>agréable à vivre</a:t>
            </a:r>
            <a:r>
              <a:rPr lang="fr-FR" sz="1100">
                <a:solidFill>
                  <a:schemeClr val="dk1"/>
                </a:solidFill>
                <a:latin typeface="Calibri"/>
                <a:ea typeface="Calibri"/>
                <a:cs typeface="Calibri"/>
                <a:sym typeface="Calibri"/>
              </a:rPr>
              <a:t>, 150 000 habitants intra muros, dont 22 000 étudiants.</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Centre historique</a:t>
            </a:r>
            <a:r>
              <a:rPr lang="fr-FR" sz="1100">
                <a:solidFill>
                  <a:schemeClr val="dk1"/>
                </a:solidFill>
                <a:latin typeface="Calibri"/>
                <a:ea typeface="Calibri"/>
                <a:cs typeface="Calibri"/>
                <a:sym typeface="Calibri"/>
              </a:rPr>
              <a:t> (cathédrale, musées) et nombreuses </a:t>
            </a:r>
            <a:r>
              <a:rPr lang="fr-FR" sz="1100" b="1">
                <a:solidFill>
                  <a:schemeClr val="dk1"/>
                </a:solidFill>
                <a:latin typeface="Calibri"/>
                <a:ea typeface="Calibri"/>
                <a:cs typeface="Calibri"/>
                <a:sym typeface="Calibri"/>
              </a:rPr>
              <a:t>grandes enseignes </a:t>
            </a:r>
            <a:r>
              <a:rPr lang="fr-FR" sz="1100">
                <a:solidFill>
                  <a:schemeClr val="dk1"/>
                </a:solidFill>
                <a:latin typeface="Calibri"/>
                <a:ea typeface="Calibri"/>
                <a:cs typeface="Calibri"/>
                <a:sym typeface="Calibri"/>
              </a:rPr>
              <a:t>dans la zone piétonne.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Ville festive </a:t>
            </a:r>
            <a:r>
              <a:rPr lang="fr-FR" sz="1100">
                <a:solidFill>
                  <a:schemeClr val="dk1"/>
                </a:solidFill>
                <a:latin typeface="Calibri"/>
                <a:ea typeface="Calibri"/>
                <a:cs typeface="Calibri"/>
                <a:sym typeface="Calibri"/>
              </a:rPr>
              <a:t>avec le quartier </a:t>
            </a:r>
            <a:r>
              <a:rPr lang="fr-FR" sz="1100" b="1">
                <a:solidFill>
                  <a:schemeClr val="dk1"/>
                </a:solidFill>
                <a:latin typeface="Calibri"/>
                <a:ea typeface="Calibri"/>
                <a:cs typeface="Calibri"/>
                <a:sym typeface="Calibri"/>
              </a:rPr>
              <a:t>Saint Leu </a:t>
            </a:r>
            <a:r>
              <a:rPr lang="fr-FR" sz="1100">
                <a:solidFill>
                  <a:schemeClr val="dk1"/>
                </a:solidFill>
                <a:latin typeface="Calibri"/>
                <a:ea typeface="Calibri"/>
                <a:cs typeface="Calibri"/>
                <a:sym typeface="Calibri"/>
              </a:rPr>
              <a:t>réputé pour sa statue, ses </a:t>
            </a:r>
            <a:r>
              <a:rPr lang="fr-FR" sz="1100" b="1">
                <a:solidFill>
                  <a:schemeClr val="dk1"/>
                </a:solidFill>
                <a:latin typeface="Calibri"/>
                <a:ea typeface="Calibri"/>
                <a:cs typeface="Calibri"/>
                <a:sym typeface="Calibri"/>
              </a:rPr>
              <a:t>bières </a:t>
            </a:r>
            <a:r>
              <a:rPr lang="fr-FR" sz="1100">
                <a:solidFill>
                  <a:schemeClr val="dk1"/>
                </a:solidFill>
                <a:latin typeface="Calibri"/>
                <a:ea typeface="Calibri"/>
                <a:cs typeface="Calibri"/>
                <a:sym typeface="Calibri"/>
              </a:rPr>
              <a:t>en tout genre et sa folle ambiance la nuit tombée. Capitale </a:t>
            </a:r>
            <a:r>
              <a:rPr lang="fr-FR" sz="1100" b="1">
                <a:solidFill>
                  <a:schemeClr val="dk1"/>
                </a:solidFill>
                <a:latin typeface="Calibri"/>
                <a:ea typeface="Calibri"/>
                <a:cs typeface="Calibri"/>
                <a:sym typeface="Calibri"/>
              </a:rPr>
              <a:t>européenne de la jeunesse</a:t>
            </a:r>
            <a:r>
              <a:rPr lang="fr-FR" sz="1100">
                <a:solidFill>
                  <a:schemeClr val="dk1"/>
                </a:solidFill>
                <a:latin typeface="Calibri"/>
                <a:ea typeface="Calibri"/>
                <a:cs typeface="Calibri"/>
                <a:sym typeface="Calibri"/>
              </a:rPr>
              <a:t> en 2020 !</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Après Jules Verne, Jean Pierre Pernaut et Emmanuel Macron, marchez sur les pas des stars amiénoises. </a:t>
            </a:r>
            <a:endParaRPr/>
          </a:p>
        </p:txBody>
      </p:sp>
      <p:pic>
        <p:nvPicPr>
          <p:cNvPr id="325" name="Google Shape;325;p11" descr="Amiens.png"/>
          <p:cNvPicPr preferRelativeResize="0"/>
          <p:nvPr/>
        </p:nvPicPr>
        <p:blipFill rotWithShape="1">
          <a:blip r:embed="rId5">
            <a:alphaModFix/>
          </a:blip>
          <a:srcRect/>
          <a:stretch/>
        </p:blipFill>
        <p:spPr>
          <a:xfrm>
            <a:off x="2964849" y="1429557"/>
            <a:ext cx="3281257" cy="1532089"/>
          </a:xfrm>
          <a:prstGeom prst="rect">
            <a:avLst/>
          </a:prstGeom>
          <a:noFill/>
          <a:ln>
            <a:noFill/>
          </a:ln>
        </p:spPr>
      </p:pic>
      <p:sp>
        <p:nvSpPr>
          <p:cNvPr id="326" name="Google Shape;326;p11"/>
          <p:cNvSpPr>
            <a:spLocks noGrp="1"/>
          </p:cNvSpPr>
          <p:nvPr>
            <p:ph type="sldNum" idx="12"/>
          </p:nvPr>
        </p:nvSpPr>
        <p:spPr>
          <a:xfrm>
            <a:off x="8147938" y="6356350"/>
            <a:ext cx="538862"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pic>
        <p:nvPicPr>
          <p:cNvPr id="327" name="Google Shape;327;p11" descr="amiens-ville.jpg"/>
          <p:cNvPicPr preferRelativeResize="0"/>
          <p:nvPr/>
        </p:nvPicPr>
        <p:blipFill rotWithShape="1">
          <a:blip r:embed="rId6">
            <a:alphaModFix/>
          </a:blip>
          <a:srcRect/>
          <a:stretch/>
        </p:blipFill>
        <p:spPr>
          <a:xfrm>
            <a:off x="0" y="0"/>
            <a:ext cx="9144000" cy="1248833"/>
          </a:xfrm>
          <a:prstGeom prst="rect">
            <a:avLst/>
          </a:prstGeom>
          <a:noFill/>
          <a:ln>
            <a:noFill/>
          </a:ln>
        </p:spPr>
      </p:pic>
      <p:sp>
        <p:nvSpPr>
          <p:cNvPr id="328" name="Google Shape;328;p11"/>
          <p:cNvSpPr/>
          <p:nvPr/>
        </p:nvSpPr>
        <p:spPr>
          <a:xfrm>
            <a:off x="3826957" y="202449"/>
            <a:ext cx="1348995" cy="589595"/>
          </a:xfrm>
          <a:prstGeom prst="roundRect">
            <a:avLst>
              <a:gd name="adj" fmla="val 16667"/>
            </a:avLst>
          </a:prstGeom>
          <a:solidFill>
            <a:srgbClr val="FFFFFF">
              <a:alpha val="2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b="1">
                <a:solidFill>
                  <a:schemeClr val="dk1"/>
                </a:solidFill>
                <a:latin typeface="Calibri"/>
                <a:ea typeface="Calibri"/>
                <a:cs typeface="Calibri"/>
                <a:sym typeface="Calibri"/>
              </a:rPr>
              <a:t>Amiens</a:t>
            </a:r>
            <a:endParaRPr sz="1400" b="1">
              <a:solidFill>
                <a:srgbClr val="000000"/>
              </a:solidFill>
              <a:latin typeface="Calibri"/>
              <a:ea typeface="Calibri"/>
              <a:cs typeface="Calibri"/>
              <a:sym typeface="Calibri"/>
            </a:endParaRPr>
          </a:p>
        </p:txBody>
      </p:sp>
      <p:sp>
        <p:nvSpPr>
          <p:cNvPr id="329" name="Google Shape;329;p11"/>
          <p:cNvSpPr txBox="1"/>
          <p:nvPr/>
        </p:nvSpPr>
        <p:spPr>
          <a:xfrm>
            <a:off x="4012043" y="3291900"/>
            <a:ext cx="1119909"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pic>
        <p:nvPicPr>
          <p:cNvPr id="330" name="Google Shape;330;p11"/>
          <p:cNvPicPr preferRelativeResize="0"/>
          <p:nvPr/>
        </p:nvPicPr>
        <p:blipFill rotWithShape="1">
          <a:blip r:embed="rId7">
            <a:alphaModFix/>
          </a:blip>
          <a:srcRect/>
          <a:stretch/>
        </p:blipFill>
        <p:spPr>
          <a:xfrm>
            <a:off x="6348760" y="2067458"/>
            <a:ext cx="2672508" cy="904605"/>
          </a:xfrm>
          <a:prstGeom prst="rect">
            <a:avLst/>
          </a:prstGeom>
          <a:noFill/>
          <a:ln>
            <a:noFill/>
          </a:ln>
        </p:spPr>
      </p:pic>
      <p:pic>
        <p:nvPicPr>
          <p:cNvPr id="331" name="Google Shape;331;p11"/>
          <p:cNvPicPr preferRelativeResize="0"/>
          <p:nvPr/>
        </p:nvPicPr>
        <p:blipFill rotWithShape="1">
          <a:blip r:embed="rId8">
            <a:alphaModFix/>
          </a:blip>
          <a:srcRect/>
          <a:stretch/>
        </p:blipFill>
        <p:spPr>
          <a:xfrm>
            <a:off x="8147937" y="1331819"/>
            <a:ext cx="924239" cy="5606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txBox="1"/>
          <p:nvPr/>
        </p:nvSpPr>
        <p:spPr>
          <a:xfrm>
            <a:off x="1" y="-49391"/>
            <a:ext cx="9144000" cy="532903"/>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a:solidFill>
                  <a:schemeClr val="dk1"/>
                </a:solidFill>
                <a:latin typeface="Calibri"/>
                <a:ea typeface="Calibri"/>
                <a:cs typeface="Calibri"/>
                <a:sym typeface="Calibri"/>
              </a:rPr>
              <a:t>Angers</a:t>
            </a:r>
            <a:endParaRPr sz="1100">
              <a:solidFill>
                <a:srgbClr val="000000"/>
              </a:solidFill>
              <a:latin typeface="Calibri"/>
              <a:ea typeface="Calibri"/>
              <a:cs typeface="Calibri"/>
              <a:sym typeface="Calibri"/>
            </a:endParaRPr>
          </a:p>
        </p:txBody>
      </p:sp>
      <p:grpSp>
        <p:nvGrpSpPr>
          <p:cNvPr id="337" name="Google Shape;337;p12"/>
          <p:cNvGrpSpPr/>
          <p:nvPr/>
        </p:nvGrpSpPr>
        <p:grpSpPr>
          <a:xfrm>
            <a:off x="172062" y="480190"/>
            <a:ext cx="3686375" cy="2097383"/>
            <a:chOff x="425174" y="571879"/>
            <a:chExt cx="3686375" cy="2097383"/>
          </a:xfrm>
        </p:grpSpPr>
        <p:sp>
          <p:nvSpPr>
            <p:cNvPr id="338" name="Google Shape;338;p12"/>
            <p:cNvSpPr/>
            <p:nvPr/>
          </p:nvSpPr>
          <p:spPr>
            <a:xfrm>
              <a:off x="425174" y="571879"/>
              <a:ext cx="3686375" cy="20973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7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7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10 postes chroniques et 3 postes aigus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6 lits partagés néphrologie/transplantation</a:t>
              </a:r>
              <a:endParaRPr sz="1100">
                <a:solidFill>
                  <a:schemeClr val="dk1"/>
                </a:solidFill>
                <a:latin typeface="Calibri"/>
                <a:ea typeface="Calibri"/>
                <a:cs typeface="Calibri"/>
                <a:sym typeface="Calibri"/>
              </a:endParaRPr>
            </a:p>
          </p:txBody>
        </p:sp>
        <p:sp>
          <p:nvSpPr>
            <p:cNvPr id="339" name="Google Shape;339;p12"/>
            <p:cNvSpPr txBox="1"/>
            <p:nvPr/>
          </p:nvSpPr>
          <p:spPr>
            <a:xfrm>
              <a:off x="536369"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340" name="Google Shape;340;p12"/>
          <p:cNvGrpSpPr/>
          <p:nvPr/>
        </p:nvGrpSpPr>
        <p:grpSpPr>
          <a:xfrm>
            <a:off x="156262" y="2711021"/>
            <a:ext cx="3686375" cy="1047498"/>
            <a:chOff x="687210" y="3965792"/>
            <a:chExt cx="2758620" cy="1047498"/>
          </a:xfrm>
        </p:grpSpPr>
        <p:sp>
          <p:nvSpPr>
            <p:cNvPr id="341" name="Google Shape;341;p12"/>
            <p:cNvSpPr/>
            <p:nvPr/>
          </p:nvSpPr>
          <p:spPr>
            <a:xfrm>
              <a:off x="687210" y="3965792"/>
              <a:ext cx="2758620" cy="104749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 Le Mans </a:t>
              </a:r>
              <a:r>
                <a:rPr lang="fr-FR" sz="1100">
                  <a:solidFill>
                    <a:schemeClr val="dk1"/>
                  </a:solidFill>
                  <a:latin typeface="Calibri"/>
                  <a:ea typeface="Calibri"/>
                  <a:cs typeface="Calibri"/>
                  <a:sym typeface="Calibri"/>
                </a:rPr>
                <a:t>(95 kms) : néphrologie clinique + dialyse, 14 lits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CH de Cholet (65km)</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CH de Laval (80km)</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342" name="Google Shape;342;p12"/>
            <p:cNvSpPr txBox="1"/>
            <p:nvPr/>
          </p:nvSpPr>
          <p:spPr>
            <a:xfrm>
              <a:off x="853450" y="3984017"/>
              <a:ext cx="2525799"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 de néphrologie en périphérie</a:t>
              </a:r>
              <a:endParaRPr sz="1100" b="1">
                <a:solidFill>
                  <a:schemeClr val="accent5"/>
                </a:solidFill>
                <a:latin typeface="Calibri"/>
                <a:ea typeface="Calibri"/>
                <a:cs typeface="Calibri"/>
                <a:sym typeface="Calibri"/>
              </a:endParaRPr>
            </a:p>
          </p:txBody>
        </p:sp>
      </p:grpSp>
      <p:grpSp>
        <p:nvGrpSpPr>
          <p:cNvPr id="343" name="Google Shape;343;p12"/>
          <p:cNvGrpSpPr/>
          <p:nvPr/>
        </p:nvGrpSpPr>
        <p:grpSpPr>
          <a:xfrm>
            <a:off x="4076141" y="2793714"/>
            <a:ext cx="2917035" cy="1270561"/>
            <a:chOff x="6690039" y="411949"/>
            <a:chExt cx="2917035" cy="1658405"/>
          </a:xfrm>
        </p:grpSpPr>
        <p:sp>
          <p:nvSpPr>
            <p:cNvPr id="344" name="Google Shape;344;p12"/>
            <p:cNvSpPr/>
            <p:nvPr/>
          </p:nvSpPr>
          <p:spPr>
            <a:xfrm>
              <a:off x="6690039" y="411962"/>
              <a:ext cx="2309337" cy="165839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Angers (réanimation médicale)</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Le Mans (réanimation médico-chirurgicale)</a:t>
              </a:r>
              <a:endParaRPr/>
            </a:p>
          </p:txBody>
        </p:sp>
        <p:sp>
          <p:nvSpPr>
            <p:cNvPr id="345" name="Google Shape;345;p12"/>
            <p:cNvSpPr txBox="1"/>
            <p:nvPr/>
          </p:nvSpPr>
          <p:spPr>
            <a:xfrm>
              <a:off x="6832974" y="411949"/>
              <a:ext cx="27741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346" name="Google Shape;346;p12"/>
          <p:cNvGrpSpPr/>
          <p:nvPr/>
        </p:nvGrpSpPr>
        <p:grpSpPr>
          <a:xfrm>
            <a:off x="6603187" y="396240"/>
            <a:ext cx="2425849" cy="2165939"/>
            <a:chOff x="4365604" y="2759030"/>
            <a:chExt cx="2425849" cy="2165939"/>
          </a:xfrm>
        </p:grpSpPr>
        <p:sp>
          <p:nvSpPr>
            <p:cNvPr id="347" name="Google Shape;347;p12"/>
            <p:cNvSpPr/>
            <p:nvPr/>
          </p:nvSpPr>
          <p:spPr>
            <a:xfrm>
              <a:off x="4365604" y="2759030"/>
              <a:ext cx="2425849" cy="216593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2/an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Croissance importante de la simulation avec l’un des plus grands centres en France de simulation (consultation d’annonce, pose KTc)</a:t>
              </a:r>
              <a:endParaRPr/>
            </a:p>
          </p:txBody>
        </p:sp>
        <p:sp>
          <p:nvSpPr>
            <p:cNvPr id="348" name="Google Shape;348;p12"/>
            <p:cNvSpPr txBox="1"/>
            <p:nvPr/>
          </p:nvSpPr>
          <p:spPr>
            <a:xfrm>
              <a:off x="4895069" y="289923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349" name="Google Shape;349;p12"/>
          <p:cNvGrpSpPr/>
          <p:nvPr/>
        </p:nvGrpSpPr>
        <p:grpSpPr>
          <a:xfrm>
            <a:off x="6614287" y="4856690"/>
            <a:ext cx="2414749" cy="1787723"/>
            <a:chOff x="6650594" y="3338709"/>
            <a:chExt cx="2414749" cy="1986077"/>
          </a:xfrm>
        </p:grpSpPr>
        <p:sp>
          <p:nvSpPr>
            <p:cNvPr id="350" name="Google Shape;350;p12"/>
            <p:cNvSpPr/>
            <p:nvPr/>
          </p:nvSpPr>
          <p:spPr>
            <a:xfrm>
              <a:off x="6650594" y="3338709"/>
              <a:ext cx="2414749" cy="198607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3</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10</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2-3 (Angers) souvent partagés Angers-Le Mans, Angers-Cholet, Angers-Laval</a:t>
              </a:r>
              <a:endParaRPr/>
            </a:p>
          </p:txBody>
        </p:sp>
        <p:sp>
          <p:nvSpPr>
            <p:cNvPr id="351" name="Google Shape;351;p12"/>
            <p:cNvSpPr txBox="1"/>
            <p:nvPr/>
          </p:nvSpPr>
          <p:spPr>
            <a:xfrm>
              <a:off x="6843557" y="3363550"/>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352" name="Google Shape;352;p12"/>
          <p:cNvGrpSpPr/>
          <p:nvPr/>
        </p:nvGrpSpPr>
        <p:grpSpPr>
          <a:xfrm>
            <a:off x="3984595" y="838737"/>
            <a:ext cx="2479561" cy="1538426"/>
            <a:chOff x="4483028" y="1106894"/>
            <a:chExt cx="1941600" cy="939147"/>
          </a:xfrm>
        </p:grpSpPr>
        <p:sp>
          <p:nvSpPr>
            <p:cNvPr id="353" name="Google Shape;353;p12"/>
            <p:cNvSpPr/>
            <p:nvPr/>
          </p:nvSpPr>
          <p:spPr>
            <a:xfrm>
              <a:off x="4534631" y="1108552"/>
              <a:ext cx="1848471" cy="93748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FR" sz="1050" b="1" u="sng">
                  <a:solidFill>
                    <a:schemeClr val="dk1"/>
                  </a:solidFill>
                  <a:latin typeface="Calibri"/>
                  <a:ea typeface="Calibri"/>
                  <a:cs typeface="Calibri"/>
                  <a:sym typeface="Calibri"/>
                </a:rPr>
                <a:t>CHU : </a:t>
              </a:r>
              <a:r>
                <a:rPr lang="fr-FR" sz="1050">
                  <a:solidFill>
                    <a:schemeClr val="dk1"/>
                  </a:solidFill>
                  <a:latin typeface="Calibri"/>
                  <a:ea typeface="Calibri"/>
                  <a:cs typeface="Calibri"/>
                  <a:sym typeface="Calibri"/>
                </a:rPr>
                <a:t>Astreintes opérationnelles d’interne  (répartition entre internes du service) avec sénior d’astreinte lors du stage en néphrologie. Sinon  gardes aux Urgences du CHU</a:t>
              </a:r>
              <a:endParaRPr sz="105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FR" sz="1050" b="1" u="sng">
                  <a:solidFill>
                    <a:schemeClr val="dk1"/>
                  </a:solidFill>
                  <a:latin typeface="Calibri"/>
                  <a:ea typeface="Calibri"/>
                  <a:cs typeface="Calibri"/>
                  <a:sym typeface="Calibri"/>
                </a:rPr>
                <a:t>Le Mans </a:t>
              </a:r>
              <a:r>
                <a:rPr lang="fr-FR" sz="1050">
                  <a:solidFill>
                    <a:schemeClr val="dk1"/>
                  </a:solidFill>
                  <a:latin typeface="Calibri"/>
                  <a:ea typeface="Calibri"/>
                  <a:cs typeface="Calibri"/>
                  <a:sym typeface="Calibri"/>
                </a:rPr>
                <a:t>: gardes aux urgences  et d’étage. </a:t>
              </a:r>
              <a:endParaRPr sz="105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p:txBody>
        </p:sp>
        <p:sp>
          <p:nvSpPr>
            <p:cNvPr id="354" name="Google Shape;354;p12"/>
            <p:cNvSpPr txBox="1"/>
            <p:nvPr/>
          </p:nvSpPr>
          <p:spPr>
            <a:xfrm>
              <a:off x="4483028" y="1106894"/>
              <a:ext cx="19416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355" name="Google Shape;355;p12"/>
          <p:cNvGrpSpPr/>
          <p:nvPr/>
        </p:nvGrpSpPr>
        <p:grpSpPr>
          <a:xfrm>
            <a:off x="126064" y="5030381"/>
            <a:ext cx="2041832" cy="1724026"/>
            <a:chOff x="4390711" y="1997060"/>
            <a:chExt cx="2041832" cy="1724026"/>
          </a:xfrm>
        </p:grpSpPr>
        <p:sp>
          <p:nvSpPr>
            <p:cNvPr id="356" name="Google Shape;356;p12"/>
            <p:cNvSpPr/>
            <p:nvPr/>
          </p:nvSpPr>
          <p:spPr>
            <a:xfrm>
              <a:off x="4390711" y="1997060"/>
              <a:ext cx="2041832" cy="172402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vasculaires </a:t>
              </a:r>
              <a:r>
                <a:rPr lang="fr-FR" sz="1100">
                  <a:solidFill>
                    <a:schemeClr val="dk1"/>
                  </a:solidFill>
                  <a:latin typeface="Calibri"/>
                  <a:ea typeface="Calibri"/>
                  <a:cs typeface="Calibri"/>
                  <a:sym typeface="Calibri"/>
                </a:rPr>
                <a:t>: oui  </a:t>
              </a:r>
              <a:endParaRPr/>
            </a:p>
          </p:txBody>
        </p:sp>
        <p:sp>
          <p:nvSpPr>
            <p:cNvPr id="357" name="Google Shape;357;p12"/>
            <p:cNvSpPr txBox="1"/>
            <p:nvPr/>
          </p:nvSpPr>
          <p:spPr>
            <a:xfrm>
              <a:off x="4758381" y="1997060"/>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358" name="Google Shape;358;p12"/>
          <p:cNvGrpSpPr/>
          <p:nvPr/>
        </p:nvGrpSpPr>
        <p:grpSpPr>
          <a:xfrm>
            <a:off x="2295085" y="5367893"/>
            <a:ext cx="1689643" cy="1105392"/>
            <a:chOff x="4214078" y="3513231"/>
            <a:chExt cx="1689643" cy="1105392"/>
          </a:xfrm>
        </p:grpSpPr>
        <p:sp>
          <p:nvSpPr>
            <p:cNvPr id="359" name="Google Shape;359;p12"/>
            <p:cNvSpPr/>
            <p:nvPr/>
          </p:nvSpPr>
          <p:spPr>
            <a:xfrm>
              <a:off x="4214078" y="3513231"/>
              <a:ext cx="1689643" cy="110539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tunnellisés et non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sz="1100">
                <a:solidFill>
                  <a:schemeClr val="dk1"/>
                </a:solidFill>
                <a:latin typeface="Calibri"/>
                <a:ea typeface="Calibri"/>
                <a:cs typeface="Calibri"/>
                <a:sym typeface="Calibri"/>
              </a:endParaRPr>
            </a:p>
          </p:txBody>
        </p:sp>
        <p:sp>
          <p:nvSpPr>
            <p:cNvPr id="360" name="Google Shape;360;p12"/>
            <p:cNvSpPr txBox="1"/>
            <p:nvPr/>
          </p:nvSpPr>
          <p:spPr>
            <a:xfrm>
              <a:off x="4390728" y="351323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361" name="Google Shape;361;p12"/>
          <p:cNvGrpSpPr/>
          <p:nvPr/>
        </p:nvGrpSpPr>
        <p:grpSpPr>
          <a:xfrm>
            <a:off x="4099133" y="4530152"/>
            <a:ext cx="2286345" cy="1787723"/>
            <a:chOff x="6748784" y="2858494"/>
            <a:chExt cx="2286345" cy="1787723"/>
          </a:xfrm>
        </p:grpSpPr>
        <p:sp>
          <p:nvSpPr>
            <p:cNvPr id="362" name="Google Shape;362;p12"/>
            <p:cNvSpPr/>
            <p:nvPr/>
          </p:nvSpPr>
          <p:spPr>
            <a:xfrm>
              <a:off x="6748784" y="2858494"/>
              <a:ext cx="2286345" cy="1787723"/>
            </a:xfrm>
            <a:prstGeom prst="roundRect">
              <a:avLst>
                <a:gd name="adj" fmla="val 11862"/>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oui, greffés et néphro conventionnelle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1/2mois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1/mois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Radiologie vasculaire : 1/2mois</a:t>
              </a:r>
              <a:endParaRPr/>
            </a:p>
          </p:txBody>
        </p:sp>
        <p:sp>
          <p:nvSpPr>
            <p:cNvPr id="363" name="Google Shape;363;p12"/>
            <p:cNvSpPr txBox="1"/>
            <p:nvPr/>
          </p:nvSpPr>
          <p:spPr>
            <a:xfrm>
              <a:off x="7209202" y="285849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364" name="Google Shape;364;p12"/>
          <p:cNvGrpSpPr/>
          <p:nvPr/>
        </p:nvGrpSpPr>
        <p:grpSpPr>
          <a:xfrm>
            <a:off x="189534" y="3986537"/>
            <a:ext cx="3686374" cy="905763"/>
            <a:chOff x="3864453" y="1950601"/>
            <a:chExt cx="2950694" cy="905763"/>
          </a:xfrm>
        </p:grpSpPr>
        <p:sp>
          <p:nvSpPr>
            <p:cNvPr id="365" name="Google Shape;365;p12"/>
            <p:cNvSpPr/>
            <p:nvPr/>
          </p:nvSpPr>
          <p:spPr>
            <a:xfrm>
              <a:off x="3864453" y="1950601"/>
              <a:ext cx="2950694" cy="90576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Centre ECHO Angers </a:t>
              </a:r>
              <a:r>
                <a:rPr lang="fr-FR" sz="1100">
                  <a:solidFill>
                    <a:schemeClr val="dk1"/>
                  </a:solidFill>
                  <a:latin typeface="Calibri"/>
                  <a:ea typeface="Calibri"/>
                  <a:cs typeface="Calibri"/>
                  <a:sym typeface="Calibri"/>
                </a:rPr>
                <a:t>:</a:t>
              </a:r>
              <a:r>
                <a:rPr lang="fr-FR"/>
                <a:t> </a:t>
              </a:r>
              <a:r>
                <a:rPr lang="fr-FR" sz="1100">
                  <a:solidFill>
                    <a:schemeClr val="dk1"/>
                  </a:solidFill>
                  <a:latin typeface="Calibri"/>
                  <a:ea typeface="Calibri"/>
                  <a:cs typeface="Calibri"/>
                  <a:sym typeface="Calibri"/>
                </a:rPr>
                <a:t>hémodialyse conventionnelle, dialyse péritonéale, auto dialyse</a:t>
              </a:r>
              <a:endParaRPr sz="1100">
                <a:solidFill>
                  <a:schemeClr val="dk1"/>
                </a:solidFill>
                <a:latin typeface="Calibri"/>
                <a:ea typeface="Calibri"/>
                <a:cs typeface="Calibri"/>
                <a:sym typeface="Calibri"/>
              </a:endParaRPr>
            </a:p>
          </p:txBody>
        </p:sp>
        <p:sp>
          <p:nvSpPr>
            <p:cNvPr id="366" name="Google Shape;366;p12"/>
            <p:cNvSpPr txBox="1"/>
            <p:nvPr/>
          </p:nvSpPr>
          <p:spPr>
            <a:xfrm>
              <a:off x="4661918" y="1950601"/>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367" name="Google Shape;367;p12"/>
          <p:cNvGrpSpPr/>
          <p:nvPr/>
        </p:nvGrpSpPr>
        <p:grpSpPr>
          <a:xfrm>
            <a:off x="6603187" y="2728246"/>
            <a:ext cx="2420299" cy="1971454"/>
            <a:chOff x="6748784" y="2782214"/>
            <a:chExt cx="2420299" cy="1971454"/>
          </a:xfrm>
        </p:grpSpPr>
        <p:sp>
          <p:nvSpPr>
            <p:cNvPr id="368" name="Google Shape;368;p12"/>
            <p:cNvSpPr/>
            <p:nvPr/>
          </p:nvSpPr>
          <p:spPr>
            <a:xfrm>
              <a:off x="6748784" y="2783214"/>
              <a:ext cx="2420299" cy="197045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(vascularite à ANCA, MAT, Lupus)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 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Pathologies auto-immunes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Pathologies cardio-vasculaire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Pharmacologie et remodelage vasculaire </a:t>
              </a:r>
              <a:endParaRPr/>
            </a:p>
          </p:txBody>
        </p:sp>
        <p:sp>
          <p:nvSpPr>
            <p:cNvPr id="369" name="Google Shape;369;p12"/>
            <p:cNvSpPr txBox="1"/>
            <p:nvPr/>
          </p:nvSpPr>
          <p:spPr>
            <a:xfrm>
              <a:off x="7283283"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p13"/>
          <p:cNvGrpSpPr/>
          <p:nvPr/>
        </p:nvGrpSpPr>
        <p:grpSpPr>
          <a:xfrm>
            <a:off x="346973" y="1412119"/>
            <a:ext cx="2304335" cy="2242687"/>
            <a:chOff x="225082" y="1343672"/>
            <a:chExt cx="2426226" cy="2330910"/>
          </a:xfrm>
        </p:grpSpPr>
        <p:pic>
          <p:nvPicPr>
            <p:cNvPr id="375" name="Google Shape;375;p13"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376" name="Google Shape;376;p13"/>
            <p:cNvSpPr txBox="1"/>
            <p:nvPr/>
          </p:nvSpPr>
          <p:spPr>
            <a:xfrm>
              <a:off x="1018658" y="1912776"/>
              <a:ext cx="54527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Angers</a:t>
              </a:r>
              <a:endParaRPr/>
            </a:p>
          </p:txBody>
        </p:sp>
        <p:sp>
          <p:nvSpPr>
            <p:cNvPr id="377" name="Google Shape;377;p13"/>
            <p:cNvSpPr/>
            <p:nvPr/>
          </p:nvSpPr>
          <p:spPr>
            <a:xfrm>
              <a:off x="954794" y="2127998"/>
              <a:ext cx="198161"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78" name="Google Shape;378;p13"/>
          <p:cNvGrpSpPr/>
          <p:nvPr/>
        </p:nvGrpSpPr>
        <p:grpSpPr>
          <a:xfrm>
            <a:off x="778939" y="5520519"/>
            <a:ext cx="7586119" cy="958750"/>
            <a:chOff x="420037" y="571500"/>
            <a:chExt cx="5712498" cy="800100"/>
          </a:xfrm>
        </p:grpSpPr>
        <p:sp>
          <p:nvSpPr>
            <p:cNvPr id="379" name="Google Shape;379;p13"/>
            <p:cNvSpPr/>
            <p:nvPr/>
          </p:nvSpPr>
          <p:spPr>
            <a:xfrm>
              <a:off x="4011736" y="571500"/>
              <a:ext cx="2120799"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Internat d’Angers : </a:t>
              </a:r>
              <a:r>
                <a:rPr lang="fr-FR" sz="1100">
                  <a:solidFill>
                    <a:schemeClr val="dk1"/>
                  </a:solidFill>
                  <a:latin typeface="Calibri"/>
                  <a:ea typeface="Calibri"/>
                  <a:cs typeface="Calibri"/>
                  <a:sym typeface="Calibri"/>
                </a:rPr>
                <a:t>AIAIMPHA</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Presidence.internat.angers@gmail.com</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d’Angers</a:t>
              </a:r>
              <a:endParaRPr sz="1100" u="sng">
                <a:solidFill>
                  <a:srgbClr val="0563C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internat-angers.over-blog.com</a:t>
              </a:r>
              <a:endParaRPr sz="1100">
                <a:solidFill>
                  <a:schemeClr val="dk1"/>
                </a:solidFill>
                <a:latin typeface="Calibri"/>
                <a:ea typeface="Calibri"/>
                <a:cs typeface="Calibri"/>
                <a:sym typeface="Calibri"/>
              </a:endParaRPr>
            </a:p>
            <a:p>
              <a:pPr marL="91440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380" name="Google Shape;380;p13"/>
            <p:cNvSpPr/>
            <p:nvPr/>
          </p:nvSpPr>
          <p:spPr>
            <a:xfrm>
              <a:off x="420037" y="749826"/>
              <a:ext cx="1563476" cy="62177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endParaRPr/>
            </a:p>
            <a:p>
              <a:pPr marL="0" lvl="0" indent="0" algn="ctr" rtl="0">
                <a:lnSpc>
                  <a:spcPct val="107000"/>
                </a:lnSpc>
                <a:spcBef>
                  <a:spcPts val="0"/>
                </a:spcBef>
                <a:spcAft>
                  <a:spcPts val="0"/>
                </a:spcAft>
                <a:buClr>
                  <a:schemeClr val="dk1"/>
                </a:buClr>
                <a:buSzPts val="1100"/>
                <a:buFont typeface="Arial"/>
                <a:buNone/>
              </a:pPr>
              <a:r>
                <a:rPr lang="fr-FR" sz="1100">
                  <a:solidFill>
                    <a:schemeClr val="dk1"/>
                  </a:solidFill>
                  <a:latin typeface="Calibri"/>
                  <a:ea typeface="Calibri"/>
                  <a:cs typeface="Calibri"/>
                  <a:sym typeface="Calibri"/>
                </a:rPr>
                <a:t>Marie VERDON</a:t>
              </a:r>
              <a:endParaRPr sz="1100">
                <a:solidFill>
                  <a:schemeClr val="dk1"/>
                </a:solidFill>
                <a:latin typeface="Calibri"/>
                <a:ea typeface="Calibri"/>
                <a:cs typeface="Calibri"/>
                <a:sym typeface="Calibri"/>
              </a:endParaRPr>
            </a:p>
            <a:p>
              <a:pPr marL="0" lvl="0" indent="0" algn="ctr" rtl="0">
                <a:lnSpc>
                  <a:spcPct val="107000"/>
                </a:lnSpc>
                <a:spcBef>
                  <a:spcPts val="0"/>
                </a:spcBef>
                <a:spcAft>
                  <a:spcPts val="0"/>
                </a:spcAft>
                <a:buClr>
                  <a:schemeClr val="dk1"/>
                </a:buClr>
                <a:buSzPts val="1100"/>
                <a:buFont typeface="Arial"/>
                <a:buNone/>
              </a:pPr>
              <a:r>
                <a:rPr lang="fr-FR" sz="1100" u="sng">
                  <a:solidFill>
                    <a:srgbClr val="0000FF"/>
                  </a:solidFill>
                  <a:latin typeface="Calibri"/>
                  <a:ea typeface="Calibri"/>
                  <a:cs typeface="Calibri"/>
                  <a:sym typeface="Calibri"/>
                </a:rPr>
                <a:t>Mariee.verdon@gmail.com</a:t>
              </a:r>
              <a:endParaRPr sz="1100" u="sng">
                <a:solidFill>
                  <a:srgbClr val="0000FF"/>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381" name="Google Shape;381;p13"/>
            <p:cNvSpPr/>
            <p:nvPr/>
          </p:nvSpPr>
          <p:spPr>
            <a:xfrm>
              <a:off x="2247596" y="749826"/>
              <a:ext cx="1524304" cy="62177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Jean-François AUGUSTO </a:t>
              </a: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jfaugusto@chu-angers.fr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382" name="Google Shape;382;p13"/>
          <p:cNvSpPr txBox="1"/>
          <p:nvPr/>
        </p:nvSpPr>
        <p:spPr>
          <a:xfrm>
            <a:off x="3557588" y="532250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383" name="Google Shape;383;p13"/>
          <p:cNvGrpSpPr/>
          <p:nvPr/>
        </p:nvGrpSpPr>
        <p:grpSpPr>
          <a:xfrm>
            <a:off x="6146405" y="3408460"/>
            <a:ext cx="2947190" cy="1943130"/>
            <a:chOff x="89666" y="3543562"/>
            <a:chExt cx="2698084" cy="1943130"/>
          </a:xfrm>
        </p:grpSpPr>
        <p:sp>
          <p:nvSpPr>
            <p:cNvPr id="384" name="Google Shape;384;p13"/>
            <p:cNvSpPr/>
            <p:nvPr/>
          </p:nvSpPr>
          <p:spPr>
            <a:xfrm>
              <a:off x="89666" y="3543562"/>
              <a:ext cx="2698084" cy="194313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41818"/>
                </a:lnSpc>
                <a:spcBef>
                  <a:spcPts val="0"/>
                </a:spcBef>
                <a:spcAft>
                  <a:spcPts val="0"/>
                </a:spcAft>
                <a:buNone/>
              </a:pPr>
              <a:endParaRPr sz="1100" b="1" u="sng">
                <a:latin typeface="Calibri"/>
                <a:ea typeface="Calibri"/>
                <a:cs typeface="Calibri"/>
                <a:sym typeface="Calibri"/>
              </a:endParaRPr>
            </a:p>
            <a:p>
              <a:pPr marL="0" lvl="0" indent="0" algn="l" rtl="0">
                <a:lnSpc>
                  <a:spcPct val="130000"/>
                </a:lnSpc>
                <a:spcBef>
                  <a:spcPts val="0"/>
                </a:spcBef>
                <a:spcAft>
                  <a:spcPts val="0"/>
                </a:spcAft>
                <a:buClr>
                  <a:schemeClr val="dk1"/>
                </a:buClr>
                <a:buSzPts val="1100"/>
                <a:buFont typeface="Arial"/>
                <a:buNone/>
              </a:pPr>
              <a:r>
                <a:rPr lang="fr-FR" sz="1050" b="1" u="sng">
                  <a:solidFill>
                    <a:schemeClr val="dk1"/>
                  </a:solidFill>
                  <a:latin typeface="Calibri"/>
                  <a:ea typeface="Calibri"/>
                  <a:cs typeface="Calibri"/>
                  <a:sym typeface="Calibri"/>
                </a:rPr>
                <a:t>CHU Angers :</a:t>
              </a:r>
              <a:r>
                <a:rPr lang="fr-FR" sz="1100">
                  <a:solidFill>
                    <a:schemeClr val="dk1"/>
                  </a:solidFill>
                </a:rPr>
                <a:t> </a:t>
              </a:r>
              <a:r>
                <a:rPr lang="fr-FR" sz="1050">
                  <a:solidFill>
                    <a:schemeClr val="dk1"/>
                  </a:solidFill>
                  <a:latin typeface="Calibri"/>
                  <a:ea typeface="Calibri"/>
                  <a:cs typeface="Calibri"/>
                  <a:sym typeface="Calibri"/>
                </a:rPr>
                <a:t>1 internat </a:t>
              </a:r>
              <a:endParaRPr sz="1050">
                <a:solidFill>
                  <a:schemeClr val="dk1"/>
                </a:solidFill>
                <a:latin typeface="Calibri"/>
                <a:ea typeface="Calibri"/>
                <a:cs typeface="Calibri"/>
                <a:sym typeface="Calibri"/>
              </a:endParaRPr>
            </a:p>
            <a:p>
              <a:pPr marL="0" lvl="0" indent="0" algn="l" rtl="0">
                <a:lnSpc>
                  <a:spcPct val="142000"/>
                </a:lnSpc>
                <a:spcBef>
                  <a:spcPts val="0"/>
                </a:spcBef>
                <a:spcAft>
                  <a:spcPts val="0"/>
                </a:spcAft>
                <a:buClr>
                  <a:schemeClr val="dk1"/>
                </a:buClr>
                <a:buSzPts val="1100"/>
                <a:buFont typeface="Arial"/>
                <a:buNone/>
              </a:pPr>
              <a:r>
                <a:rPr lang="fr-FR" sz="1050">
                  <a:solidFill>
                    <a:schemeClr val="dk1"/>
                  </a:solidFill>
                  <a:latin typeface="Calibri"/>
                  <a:ea typeface="Calibri"/>
                  <a:cs typeface="Calibri"/>
                  <a:sym typeface="Calibri"/>
                </a:rPr>
                <a:t>15 chambres dont 9 grandes (20m2) et</a:t>
              </a:r>
              <a:endParaRPr sz="1050">
                <a:solidFill>
                  <a:schemeClr val="dk1"/>
                </a:solidFill>
                <a:latin typeface="Calibri"/>
                <a:ea typeface="Calibri"/>
                <a:cs typeface="Calibri"/>
                <a:sym typeface="Calibri"/>
              </a:endParaRPr>
            </a:p>
            <a:p>
              <a:pPr marL="0" lvl="0" indent="0" algn="l" rtl="0">
                <a:lnSpc>
                  <a:spcPct val="142000"/>
                </a:lnSpc>
                <a:spcBef>
                  <a:spcPts val="0"/>
                </a:spcBef>
                <a:spcAft>
                  <a:spcPts val="0"/>
                </a:spcAft>
                <a:buClr>
                  <a:schemeClr val="dk1"/>
                </a:buClr>
                <a:buSzPts val="1100"/>
                <a:buFont typeface="Arial"/>
                <a:buNone/>
              </a:pPr>
              <a:r>
                <a:rPr lang="fr-FR" sz="1050">
                  <a:solidFill>
                    <a:schemeClr val="dk1"/>
                  </a:solidFill>
                  <a:latin typeface="Calibri"/>
                  <a:ea typeface="Calibri"/>
                  <a:cs typeface="Calibri"/>
                  <a:sym typeface="Calibri"/>
                </a:rPr>
                <a:t>6 petites (15m2)</a:t>
              </a:r>
              <a:r>
                <a:rPr lang="fr-FR" sz="1050">
                  <a:solidFill>
                    <a:schemeClr val="dk1"/>
                  </a:solidFill>
                </a:rPr>
                <a:t>, </a:t>
              </a:r>
              <a:r>
                <a:rPr lang="fr-FR" sz="1050">
                  <a:solidFill>
                    <a:schemeClr val="dk1"/>
                  </a:solidFill>
                  <a:latin typeface="Calibri"/>
                  <a:ea typeface="Calibri"/>
                  <a:cs typeface="Calibri"/>
                  <a:sym typeface="Calibri"/>
                </a:rPr>
                <a:t>Priorité jeunes semestres</a:t>
              </a:r>
              <a:endParaRPr sz="1050">
                <a:solidFill>
                  <a:schemeClr val="dk1"/>
                </a:solidFill>
                <a:latin typeface="Calibri"/>
                <a:ea typeface="Calibri"/>
                <a:cs typeface="Calibri"/>
                <a:sym typeface="Calibri"/>
              </a:endParaRPr>
            </a:p>
            <a:p>
              <a:pPr marL="0" lvl="0" indent="0" algn="l" rtl="0">
                <a:lnSpc>
                  <a:spcPct val="142000"/>
                </a:lnSpc>
                <a:spcBef>
                  <a:spcPts val="0"/>
                </a:spcBef>
                <a:spcAft>
                  <a:spcPts val="0"/>
                </a:spcAft>
                <a:buClr>
                  <a:schemeClr val="dk1"/>
                </a:buClr>
                <a:buSzPts val="1100"/>
                <a:buFont typeface="Arial"/>
                <a:buNone/>
              </a:pPr>
              <a:r>
                <a:rPr lang="fr-FR" sz="1000" b="1" u="sng">
                  <a:solidFill>
                    <a:schemeClr val="dk1"/>
                  </a:solidFill>
                  <a:latin typeface="Calibri"/>
                  <a:ea typeface="Calibri"/>
                  <a:cs typeface="Calibri"/>
                  <a:sym typeface="Calibri"/>
                </a:rPr>
                <a:t>Prix T2 </a:t>
              </a:r>
              <a:r>
                <a:rPr lang="fr-FR" sz="1000">
                  <a:solidFill>
                    <a:schemeClr val="dk1"/>
                  </a:solidFill>
                  <a:latin typeface="Calibri"/>
                  <a:ea typeface="Calibri"/>
                  <a:cs typeface="Calibri"/>
                  <a:sym typeface="Calibri"/>
                </a:rPr>
                <a:t>en centre-ville Angers :  650 €</a:t>
              </a:r>
              <a:endParaRPr sz="1000">
                <a:solidFill>
                  <a:schemeClr val="dk1"/>
                </a:solidFill>
                <a:latin typeface="Calibri"/>
                <a:ea typeface="Calibri"/>
                <a:cs typeface="Calibri"/>
                <a:sym typeface="Calibri"/>
              </a:endParaRPr>
            </a:p>
            <a:p>
              <a:pPr marL="0" lvl="0" indent="0" algn="l" rtl="0">
                <a:lnSpc>
                  <a:spcPct val="130000"/>
                </a:lnSpc>
                <a:spcBef>
                  <a:spcPts val="0"/>
                </a:spcBef>
                <a:spcAft>
                  <a:spcPts val="0"/>
                </a:spcAft>
                <a:buClr>
                  <a:schemeClr val="dk1"/>
                </a:buClr>
                <a:buSzPts val="1100"/>
                <a:buFont typeface="Arial"/>
                <a:buNone/>
              </a:pPr>
              <a:r>
                <a:rPr lang="fr-FR" sz="1050" b="1" u="sng">
                  <a:solidFill>
                    <a:schemeClr val="dk1"/>
                  </a:solidFill>
                  <a:latin typeface="Calibri"/>
                  <a:ea typeface="Calibri"/>
                  <a:cs typeface="Calibri"/>
                  <a:sym typeface="Calibri"/>
                </a:rPr>
                <a:t>CH périphériques </a:t>
              </a:r>
              <a:r>
                <a:rPr lang="fr-FR" sz="1050" u="sng">
                  <a:solidFill>
                    <a:schemeClr val="dk1"/>
                  </a:solidFill>
                  <a:latin typeface="Calibri"/>
                  <a:ea typeface="Calibri"/>
                  <a:cs typeface="Calibri"/>
                  <a:sym typeface="Calibri"/>
                </a:rPr>
                <a:t>:</a:t>
              </a:r>
              <a:r>
                <a:rPr lang="fr-FR" sz="1100">
                  <a:solidFill>
                    <a:schemeClr val="dk1"/>
                  </a:solidFill>
                </a:rPr>
                <a:t> </a:t>
              </a:r>
              <a:r>
                <a:rPr lang="fr-FR" sz="1050">
                  <a:solidFill>
                    <a:schemeClr val="dk1"/>
                  </a:solidFill>
                  <a:latin typeface="Calibri"/>
                  <a:ea typeface="Calibri"/>
                  <a:cs typeface="Calibri"/>
                  <a:sym typeface="Calibri"/>
                </a:rPr>
                <a:t>Le Mans, Cholet et Laval : places toujours disponibles à l’internat</a:t>
              </a:r>
              <a:endParaRPr sz="1050">
                <a:solidFill>
                  <a:schemeClr val="dk1"/>
                </a:solidFill>
                <a:latin typeface="Calibri"/>
                <a:ea typeface="Calibri"/>
                <a:cs typeface="Calibri"/>
                <a:sym typeface="Calibri"/>
              </a:endParaRPr>
            </a:p>
            <a:p>
              <a:pPr marL="0" marR="0" lvl="0" indent="0" algn="l" rtl="0">
                <a:lnSpc>
                  <a:spcPct val="141818"/>
                </a:lnSpc>
                <a:spcBef>
                  <a:spcPts val="0"/>
                </a:spcBef>
                <a:spcAft>
                  <a:spcPts val="0"/>
                </a:spcAft>
                <a:buNone/>
              </a:pPr>
              <a:endParaRPr sz="1100" b="1" u="sng">
                <a:latin typeface="Calibri"/>
                <a:ea typeface="Calibri"/>
                <a:cs typeface="Calibri"/>
                <a:sym typeface="Calibri"/>
              </a:endParaRPr>
            </a:p>
          </p:txBody>
        </p:sp>
        <p:sp>
          <p:nvSpPr>
            <p:cNvPr id="385" name="Google Shape;385;p13"/>
            <p:cNvSpPr txBox="1"/>
            <p:nvPr/>
          </p:nvSpPr>
          <p:spPr>
            <a:xfrm>
              <a:off x="426645" y="354356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386" name="Google Shape;386;p13"/>
          <p:cNvGrpSpPr/>
          <p:nvPr/>
        </p:nvGrpSpPr>
        <p:grpSpPr>
          <a:xfrm>
            <a:off x="150173" y="3700342"/>
            <a:ext cx="2540646" cy="1532334"/>
            <a:chOff x="150173" y="3700342"/>
            <a:chExt cx="2540646" cy="1532334"/>
          </a:xfrm>
        </p:grpSpPr>
        <p:sp>
          <p:nvSpPr>
            <p:cNvPr id="387" name="Google Shape;387;p13"/>
            <p:cNvSpPr/>
            <p:nvPr/>
          </p:nvSpPr>
          <p:spPr>
            <a:xfrm>
              <a:off x="150173" y="3700342"/>
              <a:ext cx="2540646" cy="153233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Aéroport : </a:t>
              </a:r>
              <a:r>
                <a:rPr lang="fr-FR" sz="1200">
                  <a:solidFill>
                    <a:schemeClr val="dk1"/>
                  </a:solidFill>
                  <a:latin typeface="Calibri"/>
                  <a:ea typeface="Calibri"/>
                  <a:cs typeface="Calibri"/>
                  <a:sym typeface="Calibri"/>
                </a:rPr>
                <a:t>Angers-Marcé très peu desservi, proximité de Nantes</a:t>
              </a: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Gare :</a:t>
              </a:r>
              <a:r>
                <a:rPr lang="fr-FR" sz="1200">
                  <a:solidFill>
                    <a:schemeClr val="dk1"/>
                  </a:solidFill>
                  <a:latin typeface="Calibri"/>
                  <a:ea typeface="Calibri"/>
                  <a:cs typeface="Calibri"/>
                  <a:sym typeface="Calibri"/>
                </a:rPr>
                <a:t> Angers Saint Laud, très bien desservie </a:t>
              </a:r>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Voiture</a:t>
              </a:r>
              <a:r>
                <a:rPr lang="fr-FR" sz="1200">
                  <a:solidFill>
                    <a:schemeClr val="dk1"/>
                  </a:solidFill>
                  <a:latin typeface="Calibri"/>
                  <a:ea typeface="Calibri"/>
                  <a:cs typeface="Calibri"/>
                  <a:sym typeface="Calibri"/>
                </a:rPr>
                <a:t> : Nantes 1h30, Paris 3h30. Tram intra-muros. </a:t>
              </a:r>
              <a:endParaRPr/>
            </a:p>
          </p:txBody>
        </p:sp>
        <p:sp>
          <p:nvSpPr>
            <p:cNvPr id="388" name="Google Shape;388;p13"/>
            <p:cNvSpPr txBox="1"/>
            <p:nvPr/>
          </p:nvSpPr>
          <p:spPr>
            <a:xfrm>
              <a:off x="365115" y="370327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389" name="Google Shape;389;p13"/>
          <p:cNvGrpSpPr/>
          <p:nvPr/>
        </p:nvGrpSpPr>
        <p:grpSpPr>
          <a:xfrm>
            <a:off x="3095062" y="3368794"/>
            <a:ext cx="2975769" cy="1975009"/>
            <a:chOff x="3095062" y="2339333"/>
            <a:chExt cx="2975769" cy="1975009"/>
          </a:xfrm>
        </p:grpSpPr>
        <p:sp>
          <p:nvSpPr>
            <p:cNvPr id="390" name="Google Shape;390;p13"/>
            <p:cNvSpPr/>
            <p:nvPr/>
          </p:nvSpPr>
          <p:spPr>
            <a:xfrm>
              <a:off x="3095062" y="2339333"/>
              <a:ext cx="2975769"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Environ 200 internes en formation actuellement.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située au bord de la Maine de 150 000 habitants.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Les HUGO (échange grand Ouest) permettent d’aller faire un semestre ailleurs dans l’inter-région (Nantes, Rennes, Brest, Tours, Poitiers). </a:t>
              </a:r>
              <a:endParaRPr/>
            </a:p>
          </p:txBody>
        </p:sp>
        <p:sp>
          <p:nvSpPr>
            <p:cNvPr id="391" name="Google Shape;391;p13"/>
            <p:cNvSpPr txBox="1"/>
            <p:nvPr/>
          </p:nvSpPr>
          <p:spPr>
            <a:xfrm>
              <a:off x="3996481" y="2414080"/>
              <a:ext cx="1119909"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pic>
        <p:nvPicPr>
          <p:cNvPr id="392" name="Google Shape;392;p13" descr="Angers.png"/>
          <p:cNvPicPr preferRelativeResize="0"/>
          <p:nvPr/>
        </p:nvPicPr>
        <p:blipFill rotWithShape="1">
          <a:blip r:embed="rId6">
            <a:alphaModFix/>
          </a:blip>
          <a:srcRect/>
          <a:stretch/>
        </p:blipFill>
        <p:spPr>
          <a:xfrm>
            <a:off x="3337272" y="1485781"/>
            <a:ext cx="5349528" cy="1629549"/>
          </a:xfrm>
          <a:prstGeom prst="rect">
            <a:avLst/>
          </a:prstGeom>
          <a:noFill/>
          <a:ln>
            <a:noFill/>
          </a:ln>
        </p:spPr>
      </p:pic>
      <p:sp>
        <p:nvSpPr>
          <p:cNvPr id="393" name="Google Shape;39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pic>
        <p:nvPicPr>
          <p:cNvPr id="394" name="Google Shape;394;p13" descr="angers image.jpg"/>
          <p:cNvPicPr preferRelativeResize="0"/>
          <p:nvPr/>
        </p:nvPicPr>
        <p:blipFill rotWithShape="1">
          <a:blip r:embed="rId7">
            <a:alphaModFix/>
          </a:blip>
          <a:srcRect/>
          <a:stretch/>
        </p:blipFill>
        <p:spPr>
          <a:xfrm>
            <a:off x="-1" y="-14817"/>
            <a:ext cx="9144000" cy="1489324"/>
          </a:xfrm>
          <a:prstGeom prst="rect">
            <a:avLst/>
          </a:prstGeom>
          <a:noFill/>
          <a:ln>
            <a:noFill/>
          </a:ln>
        </p:spPr>
      </p:pic>
      <p:sp>
        <p:nvSpPr>
          <p:cNvPr id="395" name="Google Shape;395;p13"/>
          <p:cNvSpPr txBox="1"/>
          <p:nvPr/>
        </p:nvSpPr>
        <p:spPr>
          <a:xfrm>
            <a:off x="7620000" y="3091656"/>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396" name="Google Shape;396;p13"/>
          <p:cNvSpPr/>
          <p:nvPr/>
        </p:nvSpPr>
        <p:spPr>
          <a:xfrm>
            <a:off x="3869415" y="351095"/>
            <a:ext cx="1264080" cy="589595"/>
          </a:xfrm>
          <a:prstGeom prst="roundRect">
            <a:avLst>
              <a:gd name="adj" fmla="val 16667"/>
            </a:avLst>
          </a:prstGeom>
          <a:solidFill>
            <a:srgbClr val="FFFFFF">
              <a:alpha val="2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b="1">
                <a:solidFill>
                  <a:schemeClr val="dk1"/>
                </a:solidFill>
                <a:latin typeface="Calibri"/>
                <a:ea typeface="Calibri"/>
                <a:cs typeface="Calibri"/>
                <a:sym typeface="Calibri"/>
              </a:rPr>
              <a:t>Angers</a:t>
            </a:r>
            <a:endParaRPr sz="1400" b="1">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1" name="Google Shape;401;p14"/>
          <p:cNvGrpSpPr/>
          <p:nvPr/>
        </p:nvGrpSpPr>
        <p:grpSpPr>
          <a:xfrm>
            <a:off x="61412" y="743740"/>
            <a:ext cx="3437137" cy="2097383"/>
            <a:chOff x="409375" y="524946"/>
            <a:chExt cx="3437137" cy="2097383"/>
          </a:xfrm>
        </p:grpSpPr>
        <p:sp>
          <p:nvSpPr>
            <p:cNvPr id="402" name="Google Shape;402;p14"/>
            <p:cNvSpPr/>
            <p:nvPr/>
          </p:nvSpPr>
          <p:spPr>
            <a:xfrm>
              <a:off x="633963" y="524946"/>
              <a:ext cx="2949420" cy="20973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Guadeloupe : </a:t>
              </a:r>
              <a:r>
                <a:rPr lang="fr-FR" sz="1100">
                  <a:solidFill>
                    <a:schemeClr val="dk1"/>
                  </a:solidFill>
                  <a:latin typeface="Calibri"/>
                  <a:ea typeface="Calibri"/>
                  <a:cs typeface="Calibri"/>
                  <a:sym typeface="Calibri"/>
                </a:rPr>
                <a:t>Service couplé traditionnelle/transplantation/dialyse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Martinique : </a:t>
              </a:r>
              <a:r>
                <a:rPr lang="fr-FR" sz="1100">
                  <a:solidFill>
                    <a:schemeClr val="dk1"/>
                  </a:solidFill>
                  <a:latin typeface="Calibri"/>
                  <a:ea typeface="Calibri"/>
                  <a:cs typeface="Calibri"/>
                  <a:sym typeface="Calibri"/>
                </a:rPr>
                <a:t>Néphrologie traditionelle/dialyse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Guyane (nouveau) : </a:t>
              </a:r>
              <a:r>
                <a:rPr lang="fr-FR" sz="1100">
                  <a:solidFill>
                    <a:schemeClr val="dk1"/>
                  </a:solidFill>
                  <a:latin typeface="Calibri"/>
                  <a:ea typeface="Calibri"/>
                  <a:cs typeface="Calibri"/>
                  <a:sym typeface="Calibri"/>
                </a:rPr>
                <a:t>Néphrologie traditionnelle/dialyse</a:t>
              </a:r>
              <a:endParaRPr/>
            </a:p>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de soins intensifs néphrologiques.</a:t>
              </a:r>
              <a:endParaRPr/>
            </a:p>
          </p:txBody>
        </p:sp>
        <p:sp>
          <p:nvSpPr>
            <p:cNvPr id="403" name="Google Shape;403;p14"/>
            <p:cNvSpPr txBox="1"/>
            <p:nvPr/>
          </p:nvSpPr>
          <p:spPr>
            <a:xfrm>
              <a:off x="409375"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404" name="Google Shape;404;p14"/>
          <p:cNvGrpSpPr/>
          <p:nvPr/>
        </p:nvGrpSpPr>
        <p:grpSpPr>
          <a:xfrm>
            <a:off x="120513" y="3026986"/>
            <a:ext cx="3506157" cy="766544"/>
            <a:chOff x="578294" y="3935950"/>
            <a:chExt cx="3212550" cy="766544"/>
          </a:xfrm>
        </p:grpSpPr>
        <p:sp>
          <p:nvSpPr>
            <p:cNvPr id="405" name="Google Shape;405;p14"/>
            <p:cNvSpPr/>
            <p:nvPr/>
          </p:nvSpPr>
          <p:spPr>
            <a:xfrm>
              <a:off x="578294" y="3935950"/>
              <a:ext cx="3212550" cy="76654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406" name="Google Shape;406;p14"/>
            <p:cNvSpPr txBox="1"/>
            <p:nvPr/>
          </p:nvSpPr>
          <p:spPr>
            <a:xfrm>
              <a:off x="712108" y="3984017"/>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407" name="Google Shape;407;p14"/>
          <p:cNvGrpSpPr/>
          <p:nvPr/>
        </p:nvGrpSpPr>
        <p:grpSpPr>
          <a:xfrm>
            <a:off x="3720517" y="2033713"/>
            <a:ext cx="2286345" cy="1353035"/>
            <a:chOff x="6809699" y="112947"/>
            <a:chExt cx="2286345" cy="2260173"/>
          </a:xfrm>
        </p:grpSpPr>
        <p:sp>
          <p:nvSpPr>
            <p:cNvPr id="408" name="Google Shape;408;p14"/>
            <p:cNvSpPr/>
            <p:nvPr/>
          </p:nvSpPr>
          <p:spPr>
            <a:xfrm>
              <a:off x="6809699" y="112947"/>
              <a:ext cx="2286345" cy="226017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Pointe à Pitre, Fort de France</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Cayenne </a:t>
              </a:r>
              <a:endParaRPr/>
            </a:p>
          </p:txBody>
        </p:sp>
        <p:sp>
          <p:nvSpPr>
            <p:cNvPr id="409" name="Google Shape;409;p14"/>
            <p:cNvSpPr txBox="1"/>
            <p:nvPr/>
          </p:nvSpPr>
          <p:spPr>
            <a:xfrm>
              <a:off x="6945202" y="256627"/>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410" name="Google Shape;410;p14"/>
          <p:cNvGrpSpPr/>
          <p:nvPr/>
        </p:nvGrpSpPr>
        <p:grpSpPr>
          <a:xfrm>
            <a:off x="6432591" y="603882"/>
            <a:ext cx="2596446" cy="1463871"/>
            <a:chOff x="4195008" y="2792369"/>
            <a:chExt cx="2596446" cy="1463871"/>
          </a:xfrm>
        </p:grpSpPr>
        <p:sp>
          <p:nvSpPr>
            <p:cNvPr id="411" name="Google Shape;411;p14"/>
            <p:cNvSpPr/>
            <p:nvPr/>
          </p:nvSpPr>
          <p:spPr>
            <a:xfrm>
              <a:off x="4195008" y="2792369"/>
              <a:ext cx="2596446" cy="146387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Accessibilité séminaires nationaux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pendant inter CHU uniquement  </a:t>
              </a:r>
              <a:endParaRPr sz="1100">
                <a:solidFill>
                  <a:schemeClr val="dk1"/>
                </a:solidFill>
                <a:latin typeface="Calibri"/>
                <a:ea typeface="Calibri"/>
                <a:cs typeface="Calibri"/>
                <a:sym typeface="Calibri"/>
              </a:endParaRPr>
            </a:p>
          </p:txBody>
        </p:sp>
        <p:sp>
          <p:nvSpPr>
            <p:cNvPr id="412" name="Google Shape;412;p14"/>
            <p:cNvSpPr txBox="1"/>
            <p:nvPr/>
          </p:nvSpPr>
          <p:spPr>
            <a:xfrm>
              <a:off x="4802745" y="289923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413" name="Google Shape;413;p14"/>
          <p:cNvGrpSpPr/>
          <p:nvPr/>
        </p:nvGrpSpPr>
        <p:grpSpPr>
          <a:xfrm>
            <a:off x="3626671" y="603882"/>
            <a:ext cx="2542790" cy="1353035"/>
            <a:chOff x="3939882" y="1017609"/>
            <a:chExt cx="2542790" cy="1021135"/>
          </a:xfrm>
        </p:grpSpPr>
        <p:sp>
          <p:nvSpPr>
            <p:cNvPr id="414" name="Google Shape;414;p14"/>
            <p:cNvSpPr/>
            <p:nvPr/>
          </p:nvSpPr>
          <p:spPr>
            <a:xfrm>
              <a:off x="3939882" y="1017609"/>
              <a:ext cx="2542790" cy="102113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 non séniorisées en néphrologie en Martinique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 aux urgences en Guadeloupe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d’astreintes </a:t>
              </a:r>
              <a:endParaRPr sz="1100">
                <a:solidFill>
                  <a:schemeClr val="dk1"/>
                </a:solidFill>
                <a:latin typeface="Calibri"/>
                <a:ea typeface="Calibri"/>
                <a:cs typeface="Calibri"/>
                <a:sym typeface="Calibri"/>
              </a:endParaRPr>
            </a:p>
          </p:txBody>
        </p:sp>
        <p:sp>
          <p:nvSpPr>
            <p:cNvPr id="415" name="Google Shape;415;p14"/>
            <p:cNvSpPr txBox="1"/>
            <p:nvPr/>
          </p:nvSpPr>
          <p:spPr>
            <a:xfrm>
              <a:off x="4331829" y="1098261"/>
              <a:ext cx="169014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416" name="Google Shape;416;p14"/>
          <p:cNvGrpSpPr/>
          <p:nvPr/>
        </p:nvGrpSpPr>
        <p:grpSpPr>
          <a:xfrm>
            <a:off x="6582110" y="4352568"/>
            <a:ext cx="2274702" cy="1600438"/>
            <a:chOff x="6768508" y="3331132"/>
            <a:chExt cx="2274702" cy="1600438"/>
          </a:xfrm>
        </p:grpSpPr>
        <p:sp>
          <p:nvSpPr>
            <p:cNvPr id="417" name="Google Shape;417;p14"/>
            <p:cNvSpPr/>
            <p:nvPr/>
          </p:nvSpPr>
          <p:spPr>
            <a:xfrm>
              <a:off x="6768508" y="3331132"/>
              <a:ext cx="2274702" cy="160043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7</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et d’Assistant-spécialiste : recrutement possible et variable.</a:t>
              </a:r>
              <a:endParaRPr/>
            </a:p>
          </p:txBody>
        </p:sp>
        <p:sp>
          <p:nvSpPr>
            <p:cNvPr id="418" name="Google Shape;418;p14"/>
            <p:cNvSpPr txBox="1"/>
            <p:nvPr/>
          </p:nvSpPr>
          <p:spPr>
            <a:xfrm>
              <a:off x="6925196" y="335447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419" name="Google Shape;419;p14"/>
          <p:cNvGrpSpPr/>
          <p:nvPr/>
        </p:nvGrpSpPr>
        <p:grpSpPr>
          <a:xfrm>
            <a:off x="266408" y="4952227"/>
            <a:ext cx="2949420" cy="1346550"/>
            <a:chOff x="3676092" y="2188433"/>
            <a:chExt cx="2949420" cy="1346550"/>
          </a:xfrm>
        </p:grpSpPr>
        <p:sp>
          <p:nvSpPr>
            <p:cNvPr id="420" name="Google Shape;420;p14"/>
            <p:cNvSpPr/>
            <p:nvPr/>
          </p:nvSpPr>
          <p:spPr>
            <a:xfrm>
              <a:off x="3676092" y="2188433"/>
              <a:ext cx="2949420" cy="134655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 (Martinique/Guadeloupe)</a:t>
              </a:r>
              <a:br>
                <a:rPr lang="fr-FR" sz="1100">
                  <a:solidFill>
                    <a:schemeClr val="dk1"/>
                  </a:solidFill>
                  <a:latin typeface="Calibri"/>
                  <a:ea typeface="Calibri"/>
                  <a:cs typeface="Calibri"/>
                  <a:sym typeface="Calibri"/>
                </a:rPr>
              </a:b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sp>
          <p:nvSpPr>
            <p:cNvPr id="421" name="Google Shape;421;p14"/>
            <p:cNvSpPr txBox="1"/>
            <p:nvPr/>
          </p:nvSpPr>
          <p:spPr>
            <a:xfrm>
              <a:off x="4469769" y="2261863"/>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422" name="Google Shape;422;p14"/>
          <p:cNvGrpSpPr/>
          <p:nvPr/>
        </p:nvGrpSpPr>
        <p:grpSpPr>
          <a:xfrm>
            <a:off x="3754893" y="3491414"/>
            <a:ext cx="2286345" cy="1011920"/>
            <a:chOff x="4393685" y="3467364"/>
            <a:chExt cx="2286345" cy="1011920"/>
          </a:xfrm>
        </p:grpSpPr>
        <p:sp>
          <p:nvSpPr>
            <p:cNvPr id="423" name="Google Shape;423;p14"/>
            <p:cNvSpPr/>
            <p:nvPr/>
          </p:nvSpPr>
          <p:spPr>
            <a:xfrm>
              <a:off x="4393685" y="3467364"/>
              <a:ext cx="2286345" cy="101192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sz="1100">
                <a:solidFill>
                  <a:schemeClr val="dk1"/>
                </a:solidFill>
                <a:latin typeface="Calibri"/>
                <a:ea typeface="Calibri"/>
                <a:cs typeface="Calibri"/>
                <a:sym typeface="Calibri"/>
              </a:endParaRPr>
            </a:p>
          </p:txBody>
        </p:sp>
        <p:sp>
          <p:nvSpPr>
            <p:cNvPr id="424" name="Google Shape;424;p14"/>
            <p:cNvSpPr txBox="1"/>
            <p:nvPr/>
          </p:nvSpPr>
          <p:spPr>
            <a:xfrm>
              <a:off x="4857029" y="357622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425" name="Google Shape;425;p14"/>
          <p:cNvGrpSpPr/>
          <p:nvPr/>
        </p:nvGrpSpPr>
        <p:grpSpPr>
          <a:xfrm>
            <a:off x="3463216" y="4609327"/>
            <a:ext cx="2868306" cy="2130934"/>
            <a:chOff x="6427030" y="2842964"/>
            <a:chExt cx="2868306" cy="2130934"/>
          </a:xfrm>
        </p:grpSpPr>
        <p:sp>
          <p:nvSpPr>
            <p:cNvPr id="426" name="Google Shape;426;p14"/>
            <p:cNvSpPr/>
            <p:nvPr/>
          </p:nvSpPr>
          <p:spPr>
            <a:xfrm>
              <a:off x="6427030" y="2842964"/>
              <a:ext cx="2868306" cy="213093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non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 </a:t>
              </a:r>
              <a:r>
                <a:rPr lang="fr-FR" sz="1100">
                  <a:solidFill>
                    <a:schemeClr val="dk1"/>
                  </a:solidFill>
                  <a:latin typeface="Calibri"/>
                  <a:ea typeface="Calibri"/>
                  <a:cs typeface="Calibri"/>
                  <a:sym typeface="Calibri"/>
                </a:rPr>
                <a:t>: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occasionnel en Guadeloupe, non en Martinique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non</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Infectieux : 1/mois</a:t>
              </a:r>
              <a:endParaRPr/>
            </a:p>
          </p:txBody>
        </p:sp>
        <p:sp>
          <p:nvSpPr>
            <p:cNvPr id="427" name="Google Shape;427;p14"/>
            <p:cNvSpPr txBox="1"/>
            <p:nvPr/>
          </p:nvSpPr>
          <p:spPr>
            <a:xfrm>
              <a:off x="7322004" y="2842964"/>
              <a:ext cx="115681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428" name="Google Shape;428;p14"/>
          <p:cNvGrpSpPr/>
          <p:nvPr/>
        </p:nvGrpSpPr>
        <p:grpSpPr>
          <a:xfrm>
            <a:off x="829592" y="3988437"/>
            <a:ext cx="1810095" cy="766544"/>
            <a:chOff x="4202876" y="1903271"/>
            <a:chExt cx="2199684" cy="766544"/>
          </a:xfrm>
        </p:grpSpPr>
        <p:sp>
          <p:nvSpPr>
            <p:cNvPr id="429" name="Google Shape;429;p14"/>
            <p:cNvSpPr/>
            <p:nvPr/>
          </p:nvSpPr>
          <p:spPr>
            <a:xfrm>
              <a:off x="4202876" y="1903271"/>
              <a:ext cx="2199684" cy="76654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430" name="Google Shape;430;p14"/>
            <p:cNvSpPr txBox="1"/>
            <p:nvPr/>
          </p:nvSpPr>
          <p:spPr>
            <a:xfrm>
              <a:off x="4618354" y="1950601"/>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431" name="Google Shape;431;p14"/>
          <p:cNvGrpSpPr/>
          <p:nvPr/>
        </p:nvGrpSpPr>
        <p:grpSpPr>
          <a:xfrm>
            <a:off x="6504582" y="2518072"/>
            <a:ext cx="2420299" cy="1259594"/>
            <a:chOff x="6748784" y="2682442"/>
            <a:chExt cx="2420299" cy="1259594"/>
          </a:xfrm>
        </p:grpSpPr>
        <p:sp>
          <p:nvSpPr>
            <p:cNvPr id="432" name="Google Shape;432;p14"/>
            <p:cNvSpPr/>
            <p:nvPr/>
          </p:nvSpPr>
          <p:spPr>
            <a:xfrm>
              <a:off x="6748784" y="2682442"/>
              <a:ext cx="2420299" cy="125959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d’unité de recherche fondamentale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de possibilité de master 2 en Antilles Guyane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433" name="Google Shape;433;p14"/>
            <p:cNvSpPr txBox="1"/>
            <p:nvPr/>
          </p:nvSpPr>
          <p:spPr>
            <a:xfrm>
              <a:off x="7281770"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
        <p:nvSpPr>
          <p:cNvPr id="434" name="Google Shape;434;p14"/>
          <p:cNvSpPr/>
          <p:nvPr/>
        </p:nvSpPr>
        <p:spPr>
          <a:xfrm>
            <a:off x="0" y="-38381"/>
            <a:ext cx="9144000" cy="520001"/>
          </a:xfrm>
          <a:prstGeom prst="roundRect">
            <a:avLst>
              <a:gd name="adj" fmla="val 16667"/>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Antilles-Guyane</a:t>
            </a:r>
            <a:endParaRPr sz="12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6"/>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a:t>
            </a:fld>
            <a:endParaRPr/>
          </a:p>
        </p:txBody>
      </p:sp>
      <p:grpSp>
        <p:nvGrpSpPr>
          <p:cNvPr id="458" name="Google Shape;458;p16"/>
          <p:cNvGrpSpPr/>
          <p:nvPr/>
        </p:nvGrpSpPr>
        <p:grpSpPr>
          <a:xfrm>
            <a:off x="115625" y="529785"/>
            <a:ext cx="3514309" cy="2714020"/>
            <a:chOff x="439098" y="467239"/>
            <a:chExt cx="3480676" cy="2714020"/>
          </a:xfrm>
        </p:grpSpPr>
        <p:sp>
          <p:nvSpPr>
            <p:cNvPr id="459" name="Google Shape;459;p16"/>
            <p:cNvSpPr/>
            <p:nvPr/>
          </p:nvSpPr>
          <p:spPr>
            <a:xfrm>
              <a:off x="439098" y="473780"/>
              <a:ext cx="3437136" cy="270747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 Transplantation  / conventionnels (19 lits) : </a:t>
              </a:r>
              <a:br>
                <a:rPr lang="fr-FR" sz="1100" b="1" u="sng">
                  <a:solidFill>
                    <a:schemeClr val="dk1"/>
                  </a:solidFill>
                  <a:latin typeface="Calibri"/>
                  <a:ea typeface="Calibri"/>
                  <a:cs typeface="Calibri"/>
                  <a:sym typeface="Calibri"/>
                </a:rPr>
              </a:br>
              <a:r>
                <a:rPr lang="fr-FR" sz="1100">
                  <a:solidFill>
                    <a:schemeClr val="dk1"/>
                  </a:solidFill>
                  <a:latin typeface="Calibri"/>
                  <a:ea typeface="Calibri"/>
                  <a:cs typeface="Calibri"/>
                  <a:sym typeface="Calibri"/>
                </a:rPr>
                <a:t>2-3 internes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Soins intensifs (7 lits) :</a:t>
              </a:r>
              <a:br>
                <a:rPr lang="fr-FR" sz="1100" b="1" u="sng">
                  <a:solidFill>
                    <a:schemeClr val="dk1"/>
                  </a:solidFill>
                  <a:latin typeface="Calibri"/>
                  <a:ea typeface="Calibri"/>
                  <a:cs typeface="Calibri"/>
                  <a:sym typeface="Calibri"/>
                </a:rPr>
              </a:br>
              <a:r>
                <a:rPr lang="fr-FR" sz="1100">
                  <a:solidFill>
                    <a:schemeClr val="dk1"/>
                  </a:solidFill>
                  <a:latin typeface="Calibri"/>
                  <a:ea typeface="Calibri"/>
                  <a:cs typeface="Calibri"/>
                  <a:sym typeface="Calibri"/>
                </a:rPr>
                <a:t>1 interne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Hôpital de jour de thérapies extracorporelles (Dialyse peritonéale + Echanges plasmatiques):</a:t>
              </a:r>
              <a:br>
                <a:rPr lang="fr-FR" sz="1100" b="1" u="sng">
                  <a:solidFill>
                    <a:schemeClr val="dk1"/>
                  </a:solidFill>
                  <a:latin typeface="Calibri"/>
                  <a:ea typeface="Calibri"/>
                  <a:cs typeface="Calibri"/>
                  <a:sym typeface="Calibri"/>
                </a:rPr>
              </a:br>
              <a:r>
                <a:rPr lang="fr-FR" sz="1100">
                  <a:solidFill>
                    <a:schemeClr val="dk1"/>
                  </a:solidFill>
                  <a:latin typeface="Calibri"/>
                  <a:ea typeface="Calibri"/>
                  <a:cs typeface="Calibri"/>
                  <a:sym typeface="Calibri"/>
                </a:rPr>
                <a:t>1 interne  si suffisamment d’internes ailleurs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Hémodialyse (25postes, roulements matin/AM) : </a:t>
              </a:r>
              <a:r>
                <a:rPr lang="fr-FR" sz="1100">
                  <a:solidFill>
                    <a:schemeClr val="dk1"/>
                  </a:solidFill>
                  <a:latin typeface="Calibri"/>
                  <a:ea typeface="Calibri"/>
                  <a:cs typeface="Calibri"/>
                  <a:sym typeface="Calibri"/>
                </a:rPr>
                <a:t>1 interne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Hôpital de jour post greffe et thérapies IS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Bilan post greffe annuel + thérapie IS</a:t>
              </a:r>
              <a:endParaRPr/>
            </a:p>
          </p:txBody>
        </p:sp>
        <p:sp>
          <p:nvSpPr>
            <p:cNvPr id="460" name="Google Shape;460;p16"/>
            <p:cNvSpPr/>
            <p:nvPr/>
          </p:nvSpPr>
          <p:spPr>
            <a:xfrm>
              <a:off x="482637" y="467239"/>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461" name="Google Shape;461;p16"/>
          <p:cNvGrpSpPr/>
          <p:nvPr/>
        </p:nvGrpSpPr>
        <p:grpSpPr>
          <a:xfrm>
            <a:off x="151730" y="3311479"/>
            <a:ext cx="3325961" cy="1179292"/>
            <a:chOff x="525173" y="3926838"/>
            <a:chExt cx="3325961" cy="1179292"/>
          </a:xfrm>
        </p:grpSpPr>
        <p:sp>
          <p:nvSpPr>
            <p:cNvPr id="462" name="Google Shape;462;p16"/>
            <p:cNvSpPr/>
            <p:nvPr/>
          </p:nvSpPr>
          <p:spPr>
            <a:xfrm>
              <a:off x="525173" y="3946347"/>
              <a:ext cx="3325961" cy="11597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Belfort-Montbeliard </a:t>
              </a:r>
              <a:r>
                <a:rPr lang="fr-FR" sz="1100">
                  <a:solidFill>
                    <a:schemeClr val="dk1"/>
                  </a:solidFill>
                  <a:latin typeface="Calibri"/>
                  <a:ea typeface="Calibri"/>
                  <a:cs typeface="Calibri"/>
                  <a:sym typeface="Calibri"/>
                </a:rPr>
                <a:t>(60 min) : 15 lits de néphrologie + 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Dole </a:t>
              </a:r>
              <a:r>
                <a:rPr lang="fr-FR" sz="1100">
                  <a:solidFill>
                    <a:schemeClr val="dk1"/>
                  </a:solidFill>
                  <a:latin typeface="Calibri"/>
                  <a:ea typeface="Calibri"/>
                  <a:cs typeface="Calibri"/>
                  <a:sym typeface="Calibri"/>
                </a:rPr>
                <a:t>(40 min) : 10 lits de néphrologie + dialyse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Vesoul (40min) : 7 lites néphro + HD + DP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463" name="Google Shape;463;p16"/>
            <p:cNvSpPr/>
            <p:nvPr/>
          </p:nvSpPr>
          <p:spPr>
            <a:xfrm>
              <a:off x="703227" y="3926838"/>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464" name="Google Shape;464;p16"/>
          <p:cNvGrpSpPr/>
          <p:nvPr/>
        </p:nvGrpSpPr>
        <p:grpSpPr>
          <a:xfrm>
            <a:off x="3768414" y="2062338"/>
            <a:ext cx="2559293" cy="1477554"/>
            <a:chOff x="6459210" y="562583"/>
            <a:chExt cx="2559293" cy="2468177"/>
          </a:xfrm>
        </p:grpSpPr>
        <p:sp>
          <p:nvSpPr>
            <p:cNvPr id="465" name="Google Shape;465;p16"/>
            <p:cNvSpPr/>
            <p:nvPr/>
          </p:nvSpPr>
          <p:spPr>
            <a:xfrm>
              <a:off x="6459210" y="605955"/>
              <a:ext cx="2559293" cy="242480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Besançon</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Belfort Montbeliard (USC + Réa poly)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Vesoul (Réa méd + USC)</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Lons le Saunier</a:t>
              </a:r>
              <a:endParaRPr/>
            </a:p>
          </p:txBody>
        </p:sp>
        <p:sp>
          <p:nvSpPr>
            <p:cNvPr id="466" name="Google Shape;466;p16"/>
            <p:cNvSpPr/>
            <p:nvPr/>
          </p:nvSpPr>
          <p:spPr>
            <a:xfrm>
              <a:off x="6711834" y="562583"/>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467" name="Google Shape;467;p16"/>
          <p:cNvGrpSpPr/>
          <p:nvPr/>
        </p:nvGrpSpPr>
        <p:grpSpPr>
          <a:xfrm>
            <a:off x="6538725" y="498802"/>
            <a:ext cx="2420299" cy="1875450"/>
            <a:chOff x="4404773" y="2654092"/>
            <a:chExt cx="2420299" cy="1875450"/>
          </a:xfrm>
        </p:grpSpPr>
        <p:sp>
          <p:nvSpPr>
            <p:cNvPr id="468" name="Google Shape;468;p16"/>
            <p:cNvSpPr/>
            <p:nvPr/>
          </p:nvSpPr>
          <p:spPr>
            <a:xfrm>
              <a:off x="4404773" y="2671439"/>
              <a:ext cx="2420299" cy="185810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1 après midi /mois en commun avec Dijon</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et aux DU.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InterCHU possible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M2 fortement encouragé</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1 poste option SI de néphro (2022)</a:t>
              </a:r>
              <a:endParaRPr/>
            </a:p>
          </p:txBody>
        </p:sp>
        <p:sp>
          <p:nvSpPr>
            <p:cNvPr id="469" name="Google Shape;469;p16"/>
            <p:cNvSpPr/>
            <p:nvPr/>
          </p:nvSpPr>
          <p:spPr>
            <a:xfrm>
              <a:off x="4911501" y="2654092"/>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470" name="Google Shape;470;p16"/>
          <p:cNvGrpSpPr/>
          <p:nvPr/>
        </p:nvGrpSpPr>
        <p:grpSpPr>
          <a:xfrm>
            <a:off x="6613625" y="4704598"/>
            <a:ext cx="2414749" cy="1600438"/>
            <a:chOff x="6792359" y="3351523"/>
            <a:chExt cx="2414749" cy="1600438"/>
          </a:xfrm>
        </p:grpSpPr>
        <p:sp>
          <p:nvSpPr>
            <p:cNvPr id="471" name="Google Shape;471;p16"/>
            <p:cNvSpPr/>
            <p:nvPr/>
          </p:nvSpPr>
          <p:spPr>
            <a:xfrm>
              <a:off x="6970551" y="3354479"/>
              <a:ext cx="2028825" cy="34290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a:solidFill>
                    <a:srgbClr val="FF0000"/>
                  </a:solidFill>
                  <a:latin typeface="Calibri"/>
                  <a:ea typeface="Calibri"/>
                  <a:cs typeface="Calibri"/>
                  <a:sym typeface="Calibri"/>
                </a:rPr>
                <a:t>Postes</a:t>
              </a:r>
              <a:endParaRPr sz="1100">
                <a:solidFill>
                  <a:schemeClr val="dk1"/>
                </a:solidFill>
                <a:latin typeface="Calibri"/>
                <a:ea typeface="Calibri"/>
                <a:cs typeface="Calibri"/>
                <a:sym typeface="Calibri"/>
              </a:endParaRPr>
            </a:p>
          </p:txBody>
        </p:sp>
        <p:sp>
          <p:nvSpPr>
            <p:cNvPr id="472" name="Google Shape;472;p16"/>
            <p:cNvSpPr/>
            <p:nvPr/>
          </p:nvSpPr>
          <p:spPr>
            <a:xfrm>
              <a:off x="6792359" y="3351523"/>
              <a:ext cx="2414749" cy="160043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9</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4 postes d’Assistant à temps partagé</a:t>
              </a:r>
              <a:endParaRPr/>
            </a:p>
          </p:txBody>
        </p:sp>
      </p:grpSp>
      <p:grpSp>
        <p:nvGrpSpPr>
          <p:cNvPr id="473" name="Google Shape;473;p16"/>
          <p:cNvGrpSpPr/>
          <p:nvPr/>
        </p:nvGrpSpPr>
        <p:grpSpPr>
          <a:xfrm>
            <a:off x="3660700" y="563525"/>
            <a:ext cx="2697078" cy="1473413"/>
            <a:chOff x="3805055" y="1050713"/>
            <a:chExt cx="2677618" cy="922003"/>
          </a:xfrm>
        </p:grpSpPr>
        <p:sp>
          <p:nvSpPr>
            <p:cNvPr id="474" name="Google Shape;474;p16"/>
            <p:cNvSpPr/>
            <p:nvPr/>
          </p:nvSpPr>
          <p:spPr>
            <a:xfrm>
              <a:off x="3805055" y="1050816"/>
              <a:ext cx="2677618" cy="92190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dans le service, sénior d’astreinte, couplées avec la mal inf.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Dialyse/EP avec déplacement du chef</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aux urgences ou réa en périphérie.</a:t>
              </a:r>
              <a:endParaRPr/>
            </a:p>
          </p:txBody>
        </p:sp>
        <p:sp>
          <p:nvSpPr>
            <p:cNvPr id="475" name="Google Shape;475;p16"/>
            <p:cNvSpPr/>
            <p:nvPr/>
          </p:nvSpPr>
          <p:spPr>
            <a:xfrm>
              <a:off x="4335180" y="1050713"/>
              <a:ext cx="1669414"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476" name="Google Shape;476;p16"/>
          <p:cNvGrpSpPr/>
          <p:nvPr/>
        </p:nvGrpSpPr>
        <p:grpSpPr>
          <a:xfrm>
            <a:off x="266498" y="5708517"/>
            <a:ext cx="3211191" cy="893767"/>
            <a:chOff x="3677161" y="2229964"/>
            <a:chExt cx="2818328" cy="893767"/>
          </a:xfrm>
        </p:grpSpPr>
        <p:sp>
          <p:nvSpPr>
            <p:cNvPr id="477" name="Google Shape;477;p16"/>
            <p:cNvSpPr/>
            <p:nvPr/>
          </p:nvSpPr>
          <p:spPr>
            <a:xfrm>
              <a:off x="3677161" y="2261863"/>
              <a:ext cx="2818328" cy="86186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Accès M2 </a:t>
              </a:r>
              <a:endParaRPr/>
            </a:p>
          </p:txBody>
        </p:sp>
        <p:sp>
          <p:nvSpPr>
            <p:cNvPr id="478" name="Google Shape;478;p16"/>
            <p:cNvSpPr/>
            <p:nvPr/>
          </p:nvSpPr>
          <p:spPr>
            <a:xfrm>
              <a:off x="4479790" y="222996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479" name="Google Shape;479;p16"/>
          <p:cNvGrpSpPr/>
          <p:nvPr/>
        </p:nvGrpSpPr>
        <p:grpSpPr>
          <a:xfrm>
            <a:off x="3760780" y="3609432"/>
            <a:ext cx="2536303" cy="990856"/>
            <a:chOff x="4307544" y="3794733"/>
            <a:chExt cx="2536303" cy="990856"/>
          </a:xfrm>
        </p:grpSpPr>
        <p:sp>
          <p:nvSpPr>
            <p:cNvPr id="480" name="Google Shape;480;p16"/>
            <p:cNvSpPr/>
            <p:nvPr/>
          </p:nvSpPr>
          <p:spPr>
            <a:xfrm>
              <a:off x="4307544" y="3820133"/>
              <a:ext cx="2536303" cy="96545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en autonomie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greffons et reins natifs   </a:t>
              </a:r>
              <a:endParaRPr/>
            </a:p>
          </p:txBody>
        </p:sp>
        <p:sp>
          <p:nvSpPr>
            <p:cNvPr id="481" name="Google Shape;481;p16"/>
            <p:cNvSpPr/>
            <p:nvPr/>
          </p:nvSpPr>
          <p:spPr>
            <a:xfrm>
              <a:off x="4876870" y="3794733"/>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482" name="Google Shape;482;p16"/>
          <p:cNvGrpSpPr/>
          <p:nvPr/>
        </p:nvGrpSpPr>
        <p:grpSpPr>
          <a:xfrm>
            <a:off x="3685968" y="4635058"/>
            <a:ext cx="2824230" cy="2070605"/>
            <a:chOff x="6517533" y="2865557"/>
            <a:chExt cx="2824230" cy="1885162"/>
          </a:xfrm>
        </p:grpSpPr>
        <p:sp>
          <p:nvSpPr>
            <p:cNvPr id="483" name="Google Shape;483;p16"/>
            <p:cNvSpPr/>
            <p:nvPr/>
          </p:nvSpPr>
          <p:spPr>
            <a:xfrm>
              <a:off x="6517533" y="2928869"/>
              <a:ext cx="2824230" cy="1821850"/>
            </a:xfrm>
            <a:prstGeom prst="roundRect">
              <a:avLst>
                <a:gd name="adj" fmla="val 8015"/>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à 2/interne/semestre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un peu moins d’1/mois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Staff de néphrologie froide avec discussion intérêt de la PBR</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PKRAD : mise sous tolvaptan</a:t>
              </a:r>
              <a:endParaRPr sz="1100">
                <a:solidFill>
                  <a:schemeClr val="dk1"/>
                </a:solidFill>
                <a:latin typeface="Calibri"/>
                <a:ea typeface="Calibri"/>
                <a:cs typeface="Calibri"/>
                <a:sym typeface="Calibri"/>
              </a:endParaRPr>
            </a:p>
          </p:txBody>
        </p:sp>
        <p:sp>
          <p:nvSpPr>
            <p:cNvPr id="484" name="Google Shape;484;p16"/>
            <p:cNvSpPr/>
            <p:nvPr/>
          </p:nvSpPr>
          <p:spPr>
            <a:xfrm>
              <a:off x="7454067" y="2865557"/>
              <a:ext cx="115681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485" name="Google Shape;485;p16"/>
          <p:cNvGrpSpPr/>
          <p:nvPr/>
        </p:nvGrpSpPr>
        <p:grpSpPr>
          <a:xfrm>
            <a:off x="266499" y="4613794"/>
            <a:ext cx="3211191" cy="982337"/>
            <a:chOff x="3640369" y="2025104"/>
            <a:chExt cx="3608716" cy="754629"/>
          </a:xfrm>
        </p:grpSpPr>
        <p:sp>
          <p:nvSpPr>
            <p:cNvPr id="486" name="Google Shape;486;p16"/>
            <p:cNvSpPr/>
            <p:nvPr/>
          </p:nvSpPr>
          <p:spPr>
            <a:xfrm>
              <a:off x="3640369" y="2041440"/>
              <a:ext cx="3608716" cy="73829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Un poste d’interne dans le réseau associatif de dialyse de Franche Comté(si suffisamment d’internes au CHU)</a:t>
              </a:r>
              <a:endParaRPr sz="1100">
                <a:solidFill>
                  <a:schemeClr val="dk1"/>
                </a:solidFill>
                <a:latin typeface="Calibri"/>
                <a:ea typeface="Calibri"/>
                <a:cs typeface="Calibri"/>
                <a:sym typeface="Calibri"/>
              </a:endParaRPr>
            </a:p>
          </p:txBody>
        </p:sp>
        <p:sp>
          <p:nvSpPr>
            <p:cNvPr id="487" name="Google Shape;487;p16"/>
            <p:cNvSpPr/>
            <p:nvPr/>
          </p:nvSpPr>
          <p:spPr>
            <a:xfrm>
              <a:off x="4618354" y="2025104"/>
              <a:ext cx="1358265" cy="289327"/>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488" name="Google Shape;488;p16"/>
          <p:cNvGrpSpPr/>
          <p:nvPr/>
        </p:nvGrpSpPr>
        <p:grpSpPr>
          <a:xfrm>
            <a:off x="6505105" y="2442895"/>
            <a:ext cx="2523269" cy="2062451"/>
            <a:chOff x="6754334" y="2537916"/>
            <a:chExt cx="2523269" cy="1801969"/>
          </a:xfrm>
        </p:grpSpPr>
        <p:sp>
          <p:nvSpPr>
            <p:cNvPr id="489" name="Google Shape;489;p16"/>
            <p:cNvSpPr/>
            <p:nvPr/>
          </p:nvSpPr>
          <p:spPr>
            <a:xfrm>
              <a:off x="6754334" y="2564986"/>
              <a:ext cx="2523269" cy="177489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dialyse (péritonéale ++, HD), traitements anti rejets, immunosénescence, échanges plasmatiques, photophérèse extracorporelles.</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Laboratoires/accueil M2</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Oui, une équipe UMR 1098</a:t>
              </a:r>
              <a:endParaRPr/>
            </a:p>
          </p:txBody>
        </p:sp>
        <p:sp>
          <p:nvSpPr>
            <p:cNvPr id="490" name="Google Shape;490;p16"/>
            <p:cNvSpPr/>
            <p:nvPr/>
          </p:nvSpPr>
          <p:spPr>
            <a:xfrm>
              <a:off x="7265029" y="2537916"/>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
        <p:nvSpPr>
          <p:cNvPr id="491" name="Google Shape;491;p16"/>
          <p:cNvSpPr/>
          <p:nvPr/>
        </p:nvSpPr>
        <p:spPr>
          <a:xfrm>
            <a:off x="0" y="-38381"/>
            <a:ext cx="9144000" cy="520001"/>
          </a:xfrm>
          <a:prstGeom prst="roundRect">
            <a:avLst>
              <a:gd name="adj" fmla="val 16667"/>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Besançon</a:t>
            </a:r>
            <a:endParaRPr sz="1200">
              <a:solidFill>
                <a:srgbClr val="000000"/>
              </a:solidFill>
              <a:latin typeface="Calibri"/>
              <a:ea typeface="Calibri"/>
              <a:cs typeface="Calibri"/>
              <a:sym typeface="Calibri"/>
            </a:endParaRPr>
          </a:p>
        </p:txBody>
      </p:sp>
      <p:sp>
        <p:nvSpPr>
          <p:cNvPr id="492" name="Google Shape;492;p16"/>
          <p:cNvSpPr/>
          <p:nvPr/>
        </p:nvSpPr>
        <p:spPr>
          <a:xfrm>
            <a:off x="6802295" y="4714617"/>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437" name="Google Shape;437;p15"/>
          <p:cNvGrpSpPr/>
          <p:nvPr/>
        </p:nvGrpSpPr>
        <p:grpSpPr>
          <a:xfrm>
            <a:off x="4522261" y="5955244"/>
            <a:ext cx="4564865" cy="800100"/>
            <a:chOff x="0" y="571500"/>
            <a:chExt cx="3771900" cy="800100"/>
          </a:xfrm>
        </p:grpSpPr>
        <p:sp>
          <p:nvSpPr>
            <p:cNvPr id="438" name="Google Shape;438;p15"/>
            <p:cNvSpPr/>
            <p:nvPr/>
          </p:nvSpPr>
          <p:spPr>
            <a:xfrm>
              <a:off x="0" y="685800"/>
              <a:ext cx="1714500" cy="68580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panose="020F0502020204030204" pitchFamily="34" charset="0"/>
                  <a:ea typeface="Calibri"/>
                  <a:cs typeface="Calibri" panose="020F0502020204030204" pitchFamily="34" charset="0"/>
                  <a:sym typeface="Calibri"/>
                </a:rPr>
                <a:t>Référent néphrologie</a:t>
              </a:r>
              <a:r>
                <a:rPr lang="fr-FR" sz="1100">
                  <a:solidFill>
                    <a:schemeClr val="dk1"/>
                  </a:solidFill>
                  <a:latin typeface="Calibri" panose="020F0502020204030204" pitchFamily="34" charset="0"/>
                  <a:ea typeface="Calibri"/>
                  <a:cs typeface="Calibri" panose="020F0502020204030204" pitchFamily="34" charset="0"/>
                  <a:sym typeface="Calibri"/>
                </a:rPr>
                <a:t>:</a:t>
              </a:r>
              <a:endParaRPr>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None/>
              </a:pPr>
              <a:r>
                <a:rPr lang="fr-FR" sz="1100">
                  <a:solidFill>
                    <a:schemeClr val="dk1"/>
                  </a:solidFill>
                  <a:latin typeface="Calibri" panose="020F0502020204030204" pitchFamily="34" charset="0"/>
                  <a:ea typeface="Calibri"/>
                  <a:cs typeface="Calibri" panose="020F0502020204030204" pitchFamily="34" charset="0"/>
                  <a:sym typeface="Calibri"/>
                </a:rPr>
                <a:t>Bertrand LEGAT</a:t>
              </a:r>
              <a:endParaRPr>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None/>
              </a:pPr>
              <a:r>
                <a:rPr lang="fr-FR" sz="1100" u="sng">
                  <a:solidFill>
                    <a:srgbClr val="0563C1"/>
                  </a:solidFill>
                  <a:latin typeface="Calibri" panose="020F0502020204030204" pitchFamily="34" charset="0"/>
                  <a:ea typeface="Calibri"/>
                  <a:cs typeface="Calibri" panose="020F0502020204030204" pitchFamily="34" charset="0"/>
                  <a:sym typeface="Calibri"/>
                </a:rPr>
                <a:t>bertrand.legat@gmail.com</a:t>
              </a:r>
              <a:endParaRPr sz="1100">
                <a:solidFill>
                  <a:schemeClr val="dk1"/>
                </a:solidFill>
                <a:latin typeface="Calibri" panose="020F0502020204030204" pitchFamily="34" charset="0"/>
                <a:ea typeface="Calibri"/>
                <a:cs typeface="Calibri" panose="020F0502020204030204" pitchFamily="34" charset="0"/>
                <a:sym typeface="Calibri"/>
              </a:endParaRPr>
            </a:p>
          </p:txBody>
        </p:sp>
        <p:sp>
          <p:nvSpPr>
            <p:cNvPr id="439" name="Google Shape;439;p15"/>
            <p:cNvSpPr/>
            <p:nvPr/>
          </p:nvSpPr>
          <p:spPr>
            <a:xfrm>
              <a:off x="1943100" y="571500"/>
              <a:ext cx="1828800" cy="80010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panose="020F0502020204030204" pitchFamily="34" charset="0"/>
                  <a:ea typeface="Calibri"/>
                  <a:cs typeface="Calibri" panose="020F0502020204030204" pitchFamily="34" charset="0"/>
                  <a:sym typeface="Calibri"/>
                </a:rPr>
                <a:t>Coordonnateur du DES</a:t>
              </a:r>
              <a:r>
                <a:rPr lang="fr-FR" sz="1100" dirty="0">
                  <a:solidFill>
                    <a:schemeClr val="dk1"/>
                  </a:solidFill>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a:p>
              <a:pPr marL="0" marR="0" lvl="0" indent="0" algn="ctr" rtl="0">
                <a:lnSpc>
                  <a:spcPct val="107000"/>
                </a:lnSpc>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Dr CLAUDEON</a:t>
              </a:r>
              <a:endParaRPr sz="11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ct val="107000"/>
                </a:lnSpc>
                <a:spcBef>
                  <a:spcPts val="0"/>
                </a:spcBef>
                <a:spcAft>
                  <a:spcPts val="0"/>
                </a:spcAft>
                <a:buNone/>
              </a:pPr>
              <a:r>
                <a:rPr lang="fr-FR" sz="1100" u="sng" dirty="0">
                  <a:solidFill>
                    <a:schemeClr val="dk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joelle.claudeon@chu-guadeloupe.fr</a:t>
              </a:r>
              <a:endParaRPr sz="11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ct val="107000"/>
                </a:lnSpc>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 </a:t>
              </a:r>
              <a:endParaRPr sz="1100" dirty="0">
                <a:solidFill>
                  <a:schemeClr val="dk1"/>
                </a:solidFill>
                <a:latin typeface="Calibri" panose="020F0502020204030204" pitchFamily="34" charset="0"/>
                <a:ea typeface="Calibri"/>
                <a:cs typeface="Calibri" panose="020F0502020204030204" pitchFamily="34" charset="0"/>
                <a:sym typeface="Calibri"/>
              </a:endParaRPr>
            </a:p>
          </p:txBody>
        </p:sp>
      </p:grpSp>
      <p:sp>
        <p:nvSpPr>
          <p:cNvPr id="440" name="Google Shape;440;p15"/>
          <p:cNvSpPr txBox="1"/>
          <p:nvPr/>
        </p:nvSpPr>
        <p:spPr>
          <a:xfrm>
            <a:off x="4513512" y="573653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1"/>
                </a:solidFill>
                <a:latin typeface="Calibri" panose="020F0502020204030204" pitchFamily="34" charset="0"/>
                <a:ea typeface="Calibri"/>
                <a:cs typeface="Calibri" panose="020F0502020204030204" pitchFamily="34" charset="0"/>
                <a:sym typeface="Calibri"/>
              </a:rPr>
              <a:t>Contacts</a:t>
            </a:r>
            <a:endParaRPr sz="1100" b="1" dirty="0">
              <a:solidFill>
                <a:schemeClr val="accent1"/>
              </a:solidFill>
              <a:latin typeface="Calibri" panose="020F0502020204030204" pitchFamily="34" charset="0"/>
              <a:ea typeface="Calibri"/>
              <a:cs typeface="Calibri" panose="020F0502020204030204" pitchFamily="34" charset="0"/>
              <a:sym typeface="Calibri"/>
            </a:endParaRPr>
          </a:p>
        </p:txBody>
      </p:sp>
      <p:pic>
        <p:nvPicPr>
          <p:cNvPr id="441" name="Google Shape;441;p15" descr="1.jpg"/>
          <p:cNvPicPr preferRelativeResize="0"/>
          <p:nvPr/>
        </p:nvPicPr>
        <p:blipFill rotWithShape="1">
          <a:blip r:embed="rId4">
            <a:alphaModFix/>
          </a:blip>
          <a:srcRect/>
          <a:stretch/>
        </p:blipFill>
        <p:spPr>
          <a:xfrm>
            <a:off x="95794" y="1419830"/>
            <a:ext cx="4086198" cy="2220474"/>
          </a:xfrm>
          <a:prstGeom prst="rect">
            <a:avLst/>
          </a:prstGeom>
          <a:noFill/>
          <a:ln>
            <a:noFill/>
          </a:ln>
        </p:spPr>
      </p:pic>
      <p:grpSp>
        <p:nvGrpSpPr>
          <p:cNvPr id="442" name="Google Shape;442;p15"/>
          <p:cNvGrpSpPr/>
          <p:nvPr/>
        </p:nvGrpSpPr>
        <p:grpSpPr>
          <a:xfrm>
            <a:off x="4217570" y="3813776"/>
            <a:ext cx="4799464" cy="1974964"/>
            <a:chOff x="4294797" y="3364678"/>
            <a:chExt cx="4799464" cy="1974964"/>
          </a:xfrm>
        </p:grpSpPr>
        <p:sp>
          <p:nvSpPr>
            <p:cNvPr id="444" name="Google Shape;444;p15"/>
            <p:cNvSpPr/>
            <p:nvPr/>
          </p:nvSpPr>
          <p:spPr>
            <a:xfrm>
              <a:off x="4294797" y="3364678"/>
              <a:ext cx="4799464" cy="197496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endParaRPr sz="11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Premier choix de stage en visioconférence avant le début du semestre (fin septembre généralement)</a:t>
              </a:r>
              <a:endParaRPr sz="11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Un billet d'avion aller simple vous sera offert par les Affaires Médicales à la date de votre choix et le fret vous sera remboursé à hauteur de 300 euros environ. </a:t>
              </a:r>
              <a:endParaRPr sz="1100" b="1"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Par la suite comptez 500</a:t>
              </a:r>
              <a:r>
                <a:rPr lang="fr-FR" sz="1100" baseline="30000" dirty="0">
                  <a:solidFill>
                    <a:schemeClr val="dk1"/>
                  </a:solidFill>
                  <a:latin typeface="Calibri" panose="020F0502020204030204" pitchFamily="34" charset="0"/>
                  <a:ea typeface="Calibri"/>
                  <a:cs typeface="Calibri" panose="020F0502020204030204" pitchFamily="34" charset="0"/>
                  <a:sym typeface="Calibri"/>
                </a:rPr>
                <a:t>e</a:t>
              </a:r>
              <a:r>
                <a:rPr lang="fr-FR" sz="1100" dirty="0">
                  <a:solidFill>
                    <a:schemeClr val="dk1"/>
                  </a:solidFill>
                  <a:latin typeface="Calibri" panose="020F0502020204030204" pitchFamily="34" charset="0"/>
                  <a:ea typeface="Calibri"/>
                  <a:cs typeface="Calibri" panose="020F0502020204030204" pitchFamily="34" charset="0"/>
                  <a:sym typeface="Calibri"/>
                </a:rPr>
                <a:t> pour un aller-retour en Métropole</a:t>
              </a:r>
              <a:endParaRPr sz="1100" b="1"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Loyer : 500-800 euros (colocation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Pas d’internat, remboursement 1</a:t>
              </a:r>
              <a:r>
                <a:rPr lang="fr-FR" sz="1100" baseline="30000" dirty="0">
                  <a:solidFill>
                    <a:schemeClr val="dk1"/>
                  </a:solidFill>
                  <a:latin typeface="Calibri" panose="020F0502020204030204" pitchFamily="34" charset="0"/>
                  <a:ea typeface="Calibri"/>
                  <a:cs typeface="Calibri" panose="020F0502020204030204" pitchFamily="34" charset="0"/>
                  <a:sym typeface="Calibri"/>
                </a:rPr>
                <a:t>er</a:t>
              </a:r>
              <a:r>
                <a:rPr lang="fr-FR" sz="1100" dirty="0">
                  <a:solidFill>
                    <a:schemeClr val="dk1"/>
                  </a:solidFill>
                  <a:latin typeface="Calibri" panose="020F0502020204030204" pitchFamily="34" charset="0"/>
                  <a:ea typeface="Calibri"/>
                  <a:cs typeface="Calibri" panose="020F0502020204030204" pitchFamily="34" charset="0"/>
                  <a:sym typeface="Calibri"/>
                </a:rPr>
                <a:t> mois de loyer (700 euros) par les affaires médicales </a:t>
              </a:r>
              <a:endParaRPr dirty="0">
                <a:latin typeface="Calibri" panose="020F0502020204030204" pitchFamily="34" charset="0"/>
                <a:cs typeface="Calibri" panose="020F0502020204030204" pitchFamily="34" charset="0"/>
              </a:endParaRPr>
            </a:p>
          </p:txBody>
        </p:sp>
        <p:sp>
          <p:nvSpPr>
            <p:cNvPr id="443" name="Google Shape;443;p15"/>
            <p:cNvSpPr txBox="1"/>
            <p:nvPr/>
          </p:nvSpPr>
          <p:spPr>
            <a:xfrm>
              <a:off x="5793757" y="3375880"/>
              <a:ext cx="2028825" cy="3429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2"/>
                  </a:solidFill>
                  <a:latin typeface="Calibri" panose="020F0502020204030204" pitchFamily="34" charset="0"/>
                  <a:ea typeface="Calibri"/>
                  <a:cs typeface="Calibri" panose="020F0502020204030204" pitchFamily="34" charset="0"/>
                  <a:sym typeface="Calibri"/>
                </a:rPr>
                <a:t>Logement et accès</a:t>
              </a:r>
              <a:endParaRPr sz="1100" b="1" dirty="0">
                <a:solidFill>
                  <a:schemeClr val="accent2"/>
                </a:solidFill>
                <a:latin typeface="Calibri" panose="020F0502020204030204" pitchFamily="34" charset="0"/>
                <a:ea typeface="Calibri"/>
                <a:cs typeface="Calibri" panose="020F0502020204030204" pitchFamily="34" charset="0"/>
                <a:sym typeface="Calibri"/>
              </a:endParaRPr>
            </a:p>
          </p:txBody>
        </p:sp>
      </p:grpSp>
      <p:grpSp>
        <p:nvGrpSpPr>
          <p:cNvPr id="445" name="Google Shape;445;p15"/>
          <p:cNvGrpSpPr/>
          <p:nvPr/>
        </p:nvGrpSpPr>
        <p:grpSpPr>
          <a:xfrm>
            <a:off x="131372" y="3644493"/>
            <a:ext cx="4050620" cy="2962513"/>
            <a:chOff x="131372" y="3227597"/>
            <a:chExt cx="4050620" cy="2962513"/>
          </a:xfrm>
        </p:grpSpPr>
        <p:sp>
          <p:nvSpPr>
            <p:cNvPr id="446" name="Google Shape;446;p15"/>
            <p:cNvSpPr/>
            <p:nvPr/>
          </p:nvSpPr>
          <p:spPr>
            <a:xfrm>
              <a:off x="131372" y="3227597"/>
              <a:ext cx="4050620" cy="2962513"/>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endParaRPr sz="1200" b="1" u="sng"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200" b="1" u="sng" dirty="0">
                  <a:solidFill>
                    <a:schemeClr val="dk1"/>
                  </a:solidFill>
                  <a:latin typeface="Calibri" panose="020F0502020204030204" pitchFamily="34" charset="0"/>
                  <a:ea typeface="Calibri"/>
                  <a:cs typeface="Calibri" panose="020F0502020204030204" pitchFamily="34" charset="0"/>
                  <a:sym typeface="Calibri"/>
                </a:rPr>
                <a:t>Martinique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CHU La Meynard</a:t>
              </a:r>
              <a:endParaRPr sz="12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Mangot </a:t>
              </a:r>
              <a:r>
                <a:rPr lang="fr-FR" sz="1200" dirty="0" err="1">
                  <a:solidFill>
                    <a:schemeClr val="dk1"/>
                  </a:solidFill>
                  <a:latin typeface="Calibri" panose="020F0502020204030204" pitchFamily="34" charset="0"/>
                  <a:ea typeface="Calibri"/>
                  <a:cs typeface="Calibri" panose="020F0502020204030204" pitchFamily="34" charset="0"/>
                  <a:sym typeface="Calibri"/>
                </a:rPr>
                <a:t>Vulcin</a:t>
              </a:r>
              <a:r>
                <a:rPr lang="fr-FR" sz="1200" dirty="0">
                  <a:solidFill>
                    <a:schemeClr val="dk1"/>
                  </a:solidFill>
                  <a:latin typeface="Calibri" panose="020F0502020204030204" pitchFamily="34" charset="0"/>
                  <a:ea typeface="Calibri"/>
                  <a:cs typeface="Calibri" panose="020F0502020204030204" pitchFamily="34" charset="0"/>
                  <a:sym typeface="Calibri"/>
                </a:rPr>
                <a:t> (Urologie, ORL, Ophtalmo, </a:t>
              </a:r>
              <a:r>
                <a:rPr lang="fr-FR" sz="1200" dirty="0" err="1">
                  <a:solidFill>
                    <a:schemeClr val="dk1"/>
                  </a:solidFill>
                  <a:latin typeface="Calibri" panose="020F0502020204030204" pitchFamily="34" charset="0"/>
                  <a:ea typeface="Calibri"/>
                  <a:cs typeface="Calibri" panose="020F0502020204030204" pitchFamily="34" charset="0"/>
                  <a:sym typeface="Calibri"/>
                </a:rPr>
                <a:t>Nephrologie</a:t>
              </a:r>
              <a:r>
                <a:rPr lang="fr-FR" sz="1200" dirty="0">
                  <a:solidFill>
                    <a:schemeClr val="dk1"/>
                  </a:solidFill>
                  <a:latin typeface="Calibri" panose="020F0502020204030204" pitchFamily="34" charset="0"/>
                  <a:ea typeface="Calibri"/>
                  <a:cs typeface="Calibri" panose="020F0502020204030204" pitchFamily="34" charset="0"/>
                  <a:sym typeface="Calibri"/>
                </a:rPr>
                <a:t>, SSR)</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MFME (maternité, pédiatrie)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Trinité (urgences)</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b="1" dirty="0">
                  <a:solidFill>
                    <a:schemeClr val="dk1"/>
                  </a:solidFill>
                  <a:latin typeface="Calibri" panose="020F0502020204030204" pitchFamily="34" charset="0"/>
                  <a:ea typeface="Calibri"/>
                  <a:cs typeface="Calibri" panose="020F0502020204030204" pitchFamily="34" charset="0"/>
                  <a:sym typeface="Calibri"/>
                </a:rPr>
                <a:t>- </a:t>
              </a:r>
              <a:r>
                <a:rPr lang="fr-FR" sz="1200" b="1" u="sng" dirty="0">
                  <a:solidFill>
                    <a:schemeClr val="dk1"/>
                  </a:solidFill>
                  <a:latin typeface="Calibri" panose="020F0502020204030204" pitchFamily="34" charset="0"/>
                  <a:ea typeface="Calibri"/>
                  <a:cs typeface="Calibri" panose="020F0502020204030204" pitchFamily="34" charset="0"/>
                  <a:sym typeface="Calibri"/>
                </a:rPr>
                <a:t>Guadeloupe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CHU de Pointe à Pitre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Basse Terre (gynécologie, chirurgie digestive)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St Martin (gynécologie, urgence)</a:t>
              </a:r>
              <a:endParaRPr sz="12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fr-FR" sz="1200" b="1" dirty="0">
                  <a:solidFill>
                    <a:schemeClr val="dk1"/>
                  </a:solidFill>
                  <a:latin typeface="Calibri" panose="020F0502020204030204" pitchFamily="34" charset="0"/>
                  <a:ea typeface="Calibri"/>
                  <a:cs typeface="Calibri" panose="020F0502020204030204" pitchFamily="34" charset="0"/>
                  <a:sym typeface="Calibri"/>
                </a:rPr>
                <a:t>- </a:t>
              </a:r>
              <a:r>
                <a:rPr lang="fr-FR" sz="1200" b="1" u="sng" dirty="0">
                  <a:solidFill>
                    <a:schemeClr val="dk1"/>
                  </a:solidFill>
                  <a:latin typeface="Calibri" panose="020F0502020204030204" pitchFamily="34" charset="0"/>
                  <a:ea typeface="Calibri"/>
                  <a:cs typeface="Calibri" panose="020F0502020204030204" pitchFamily="34" charset="0"/>
                  <a:sym typeface="Calibri"/>
                </a:rPr>
                <a:t>Guyane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de Cayenne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200" dirty="0">
                  <a:solidFill>
                    <a:schemeClr val="dk1"/>
                  </a:solidFill>
                  <a:latin typeface="Calibri" panose="020F0502020204030204" pitchFamily="34" charset="0"/>
                  <a:ea typeface="Calibri"/>
                  <a:cs typeface="Calibri" panose="020F0502020204030204" pitchFamily="34" charset="0"/>
                  <a:sym typeface="Calibri"/>
                </a:rPr>
                <a:t>CH Saint Laurent (maternité, psychiatrie)</a:t>
              </a:r>
              <a:endParaRPr dirty="0">
                <a:latin typeface="Calibri" panose="020F0502020204030204" pitchFamily="34" charset="0"/>
                <a:cs typeface="Calibri" panose="020F0502020204030204" pitchFamily="34" charset="0"/>
              </a:endParaRPr>
            </a:p>
          </p:txBody>
        </p:sp>
        <p:sp>
          <p:nvSpPr>
            <p:cNvPr id="447" name="Google Shape;447;p15"/>
            <p:cNvSpPr txBox="1"/>
            <p:nvPr/>
          </p:nvSpPr>
          <p:spPr>
            <a:xfrm>
              <a:off x="632920" y="3236632"/>
              <a:ext cx="3047524"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2"/>
                  </a:solidFill>
                  <a:latin typeface="Calibri" panose="020F0502020204030204" pitchFamily="34" charset="0"/>
                  <a:ea typeface="Calibri"/>
                  <a:cs typeface="Calibri" panose="020F0502020204030204" pitchFamily="34" charset="0"/>
                  <a:sym typeface="Calibri"/>
                </a:rPr>
                <a:t>Présentation de la subdivision</a:t>
              </a:r>
              <a:endParaRPr sz="1100" b="1" dirty="0">
                <a:solidFill>
                  <a:schemeClr val="accent2"/>
                </a:solidFill>
                <a:latin typeface="Calibri" panose="020F0502020204030204" pitchFamily="34" charset="0"/>
                <a:ea typeface="Calibri"/>
                <a:cs typeface="Calibri" panose="020F0502020204030204" pitchFamily="34" charset="0"/>
                <a:sym typeface="Calibri"/>
              </a:endParaRPr>
            </a:p>
          </p:txBody>
        </p:sp>
      </p:grpSp>
      <p:pic>
        <p:nvPicPr>
          <p:cNvPr id="448" name="Google Shape;448;p15" descr="photo.jpg"/>
          <p:cNvPicPr preferRelativeResize="0"/>
          <p:nvPr/>
        </p:nvPicPr>
        <p:blipFill rotWithShape="1">
          <a:blip r:embed="rId5">
            <a:alphaModFix/>
          </a:blip>
          <a:srcRect/>
          <a:stretch/>
        </p:blipFill>
        <p:spPr>
          <a:xfrm>
            <a:off x="5001" y="-17626"/>
            <a:ext cx="9144000" cy="1243017"/>
          </a:xfrm>
          <a:prstGeom prst="rect">
            <a:avLst/>
          </a:prstGeom>
          <a:noFill/>
          <a:ln>
            <a:noFill/>
          </a:ln>
        </p:spPr>
      </p:pic>
      <p:sp>
        <p:nvSpPr>
          <p:cNvPr id="449" name="Google Shape;449;p15"/>
          <p:cNvSpPr txBox="1"/>
          <p:nvPr/>
        </p:nvSpPr>
        <p:spPr>
          <a:xfrm>
            <a:off x="3404672" y="153247"/>
            <a:ext cx="2334656" cy="45063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ANTILLES GUYANE</a:t>
            </a:r>
            <a:endParaRPr sz="1100">
              <a:solidFill>
                <a:srgbClr val="000000"/>
              </a:solidFill>
              <a:latin typeface="Calibri"/>
              <a:ea typeface="Calibri"/>
              <a:cs typeface="Calibri"/>
              <a:sym typeface="Calibri"/>
            </a:endParaRPr>
          </a:p>
        </p:txBody>
      </p:sp>
      <p:sp>
        <p:nvSpPr>
          <p:cNvPr id="450" name="Google Shape;450;p15"/>
          <p:cNvSpPr/>
          <p:nvPr/>
        </p:nvSpPr>
        <p:spPr>
          <a:xfrm>
            <a:off x="4220912" y="1242487"/>
            <a:ext cx="4866214" cy="2536820"/>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Bienvenue aux Antilles Guyane,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Notre subdivision présente plusieurs particularités :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 Sa localisation à la frontière entre l’océan Atlantique et la mer des caraïbes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 Son recrutement avec une forte prévalence de maladies systémiques, d’insuffisant rénaux chroniques (diabète, hypertension artérielle) et de maladies infectieuses tropicales.</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fr-FR" sz="1100" dirty="0">
                <a:solidFill>
                  <a:schemeClr val="dk1"/>
                </a:solidFill>
                <a:latin typeface="Calibri" panose="020F0502020204030204" pitchFamily="34" charset="0"/>
                <a:ea typeface="Calibri"/>
                <a:cs typeface="Calibri" panose="020F0502020204030204" pitchFamily="34" charset="0"/>
                <a:sym typeface="Calibri"/>
              </a:rPr>
              <a:t>- Et le déroulement de son internat avec 3 stages en métropole inclus dans sa maquette : Vous ferez les stages 1, 2, 3 aux Antilles Guyane (maquette de la phase socle respectée à savoir néphro et réa, 3ème stage libre) puis les stages 4, 5, 6 se dérouleront en métropole, selon dans la ville de votre choix selon les disponibilité des villes d’accueil (3 stages de néphrologie) et vous reviendrez enfin aux Antilles Guyane pour les stages 7 et 8. La position du docteur junior est encore en cours de discussion.</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7"/>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17</a:t>
            </a:fld>
            <a:endParaRPr/>
          </a:p>
        </p:txBody>
      </p:sp>
      <p:grpSp>
        <p:nvGrpSpPr>
          <p:cNvPr id="498" name="Google Shape;498;p17"/>
          <p:cNvGrpSpPr/>
          <p:nvPr/>
        </p:nvGrpSpPr>
        <p:grpSpPr>
          <a:xfrm>
            <a:off x="225082" y="1614758"/>
            <a:ext cx="2426226" cy="2330910"/>
            <a:chOff x="225082" y="1343672"/>
            <a:chExt cx="2426226" cy="2330910"/>
          </a:xfrm>
        </p:grpSpPr>
        <p:pic>
          <p:nvPicPr>
            <p:cNvPr id="499" name="Google Shape;499;p17"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500" name="Google Shape;500;p17"/>
            <p:cNvSpPr txBox="1"/>
            <p:nvPr/>
          </p:nvSpPr>
          <p:spPr>
            <a:xfrm>
              <a:off x="1458384" y="2225248"/>
              <a:ext cx="68641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Besancon</a:t>
              </a:r>
              <a:endParaRPr sz="1000">
                <a:solidFill>
                  <a:schemeClr val="dk1"/>
                </a:solidFill>
                <a:latin typeface="Calibri"/>
                <a:ea typeface="Calibri"/>
                <a:cs typeface="Calibri"/>
                <a:sym typeface="Calibri"/>
              </a:endParaRPr>
            </a:p>
          </p:txBody>
        </p:sp>
        <p:sp>
          <p:nvSpPr>
            <p:cNvPr id="501" name="Google Shape;501;p17"/>
            <p:cNvSpPr/>
            <p:nvPr/>
          </p:nvSpPr>
          <p:spPr>
            <a:xfrm>
              <a:off x="1920533" y="2474417"/>
              <a:ext cx="191425"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02" name="Google Shape;502;p17" descr="Besançon-deluxe1.jpg"/>
          <p:cNvPicPr preferRelativeResize="0"/>
          <p:nvPr/>
        </p:nvPicPr>
        <p:blipFill rotWithShape="1">
          <a:blip r:embed="rId4">
            <a:alphaModFix/>
          </a:blip>
          <a:srcRect/>
          <a:stretch/>
        </p:blipFill>
        <p:spPr>
          <a:xfrm>
            <a:off x="-482" y="10878"/>
            <a:ext cx="9144482" cy="1352060"/>
          </a:xfrm>
          <a:prstGeom prst="rect">
            <a:avLst/>
          </a:prstGeom>
          <a:noFill/>
          <a:ln>
            <a:noFill/>
          </a:ln>
        </p:spPr>
      </p:pic>
      <p:grpSp>
        <p:nvGrpSpPr>
          <p:cNvPr id="503" name="Google Shape;503;p17"/>
          <p:cNvGrpSpPr/>
          <p:nvPr/>
        </p:nvGrpSpPr>
        <p:grpSpPr>
          <a:xfrm>
            <a:off x="990900" y="5484638"/>
            <a:ext cx="7162200" cy="1161957"/>
            <a:chOff x="621559" y="5425109"/>
            <a:chExt cx="7162200" cy="1161957"/>
          </a:xfrm>
        </p:grpSpPr>
        <p:grpSp>
          <p:nvGrpSpPr>
            <p:cNvPr id="504" name="Google Shape;504;p17"/>
            <p:cNvGrpSpPr/>
            <p:nvPr/>
          </p:nvGrpSpPr>
          <p:grpSpPr>
            <a:xfrm>
              <a:off x="621559" y="5786966"/>
              <a:ext cx="7162200" cy="800100"/>
              <a:chOff x="0" y="571500"/>
              <a:chExt cx="5918051" cy="800100"/>
            </a:xfrm>
          </p:grpSpPr>
          <p:sp>
            <p:nvSpPr>
              <p:cNvPr id="505" name="Google Shape;505;p17"/>
              <p:cNvSpPr/>
              <p:nvPr/>
            </p:nvSpPr>
            <p:spPr>
              <a:xfrm>
                <a:off x="4000501" y="571500"/>
                <a:ext cx="1917550"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Internat de Besancon</a:t>
                </a:r>
                <a:r>
                  <a:rPr lang="fr-FR" sz="1100">
                    <a:solidFill>
                      <a:schemeClr val="dk1"/>
                    </a:solidFill>
                    <a:latin typeface="Calibri"/>
                    <a:ea typeface="Calibri"/>
                    <a:cs typeface="Calibri"/>
                    <a:sym typeface="Calibri"/>
                  </a:rPr>
                  <a:t> : </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internat@chu-besancon.fr</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Facebook de l’internat de Besancon</a:t>
                </a:r>
                <a:endParaRPr sz="11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www.internat-besancon.com</a:t>
                </a:r>
                <a:endParaRPr sz="1100">
                  <a:solidFill>
                    <a:schemeClr val="dk1"/>
                  </a:solidFill>
                  <a:latin typeface="Calibri"/>
                  <a:ea typeface="Calibri"/>
                  <a:cs typeface="Calibri"/>
                  <a:sym typeface="Calibri"/>
                </a:endParaRPr>
              </a:p>
              <a:p>
                <a:pPr marL="91440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506" name="Google Shape;506;p17"/>
              <p:cNvSpPr/>
              <p:nvPr/>
            </p:nvSpPr>
            <p:spPr>
              <a:xfrm>
                <a:off x="0" y="685800"/>
                <a:ext cx="171450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Maxime TRISTANT</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Maxime.tristant@gmail.com</a:t>
                </a:r>
                <a:endParaRPr sz="1100">
                  <a:solidFill>
                    <a:schemeClr val="dk1"/>
                  </a:solidFill>
                  <a:latin typeface="Calibri"/>
                  <a:ea typeface="Calibri"/>
                  <a:cs typeface="Calibri"/>
                  <a:sym typeface="Calibri"/>
                </a:endParaRPr>
              </a:p>
            </p:txBody>
          </p:sp>
          <p:sp>
            <p:nvSpPr>
              <p:cNvPr id="507" name="Google Shape;507;p17"/>
              <p:cNvSpPr/>
              <p:nvPr/>
            </p:nvSpPr>
            <p:spPr>
              <a:xfrm>
                <a:off x="1943100" y="571500"/>
                <a:ext cx="1828800"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Coordonnateurs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DUCLOUX</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03.81.21.81.97</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dducloux@chu-besancon.fr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508" name="Google Shape;508;p17"/>
            <p:cNvSpPr/>
            <p:nvPr/>
          </p:nvSpPr>
          <p:spPr>
            <a:xfrm>
              <a:off x="3065377" y="5425109"/>
              <a:ext cx="2028825" cy="342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grpSp>
        <p:nvGrpSpPr>
          <p:cNvPr id="509" name="Google Shape;509;p17"/>
          <p:cNvGrpSpPr/>
          <p:nvPr/>
        </p:nvGrpSpPr>
        <p:grpSpPr>
          <a:xfrm>
            <a:off x="6307666" y="3929081"/>
            <a:ext cx="2712709" cy="1135533"/>
            <a:chOff x="59478" y="4642779"/>
            <a:chExt cx="2712709" cy="1130388"/>
          </a:xfrm>
        </p:grpSpPr>
        <p:sp>
          <p:nvSpPr>
            <p:cNvPr id="510" name="Google Shape;510;p17"/>
            <p:cNvSpPr/>
            <p:nvPr/>
          </p:nvSpPr>
          <p:spPr>
            <a:xfrm>
              <a:off x="59478" y="4666600"/>
              <a:ext cx="2712709" cy="1106567"/>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100" b="1" u="sng">
                <a:solidFill>
                  <a:srgbClr val="000000"/>
                </a:solidFill>
                <a:latin typeface="Calibri"/>
                <a:ea typeface="Calibri"/>
                <a:cs typeface="Calibri"/>
                <a:sym typeface="Calibri"/>
              </a:endParaRPr>
            </a:p>
            <a:p>
              <a:pPr marL="0" marR="0" lvl="0" indent="0" algn="ctr" rtl="0">
                <a:spcBef>
                  <a:spcPts val="0"/>
                </a:spcBef>
                <a:spcAft>
                  <a:spcPts val="0"/>
                </a:spcAft>
                <a:buNone/>
              </a:pPr>
              <a:r>
                <a:rPr lang="fr-FR" sz="1100" b="1" u="sng">
                  <a:solidFill>
                    <a:srgbClr val="000000"/>
                  </a:solidFill>
                  <a:latin typeface="Calibri"/>
                  <a:ea typeface="Calibri"/>
                  <a:cs typeface="Calibri"/>
                  <a:sym typeface="Calibri"/>
                </a:rPr>
                <a:t>CHU :</a:t>
              </a:r>
              <a:r>
                <a:rPr lang="fr-FR" sz="1100">
                  <a:solidFill>
                    <a:schemeClr val="dk1"/>
                  </a:solidFill>
                  <a:latin typeface="Times New Roman"/>
                  <a:ea typeface="Times New Roman"/>
                  <a:cs typeface="Times New Roman"/>
                  <a:sym typeface="Times New Roman"/>
                </a:rPr>
                <a:t> </a:t>
              </a:r>
              <a:r>
                <a:rPr lang="fr-FR" sz="1100">
                  <a:solidFill>
                    <a:srgbClr val="000000"/>
                  </a:solidFill>
                  <a:latin typeface="Calibri"/>
                  <a:ea typeface="Calibri"/>
                  <a:cs typeface="Calibri"/>
                  <a:sym typeface="Calibri"/>
                </a:rPr>
                <a:t>1 à côté du CHU (Jean Minjoz)</a:t>
              </a:r>
              <a:endParaRPr/>
            </a:p>
            <a:p>
              <a:pPr marL="0" marR="0" lvl="0" indent="0" algn="ctr" rtl="0">
                <a:spcBef>
                  <a:spcPts val="0"/>
                </a:spcBef>
                <a:spcAft>
                  <a:spcPts val="0"/>
                </a:spcAft>
                <a:buNone/>
              </a:pPr>
              <a:r>
                <a:rPr lang="fr-FR" sz="1100">
                  <a:solidFill>
                    <a:srgbClr val="000000"/>
                  </a:solidFill>
                  <a:latin typeface="Calibri"/>
                  <a:ea typeface="Calibri"/>
                  <a:cs typeface="Calibri"/>
                  <a:sym typeface="Calibri"/>
                </a:rPr>
                <a:t>Environ 30 places, jeunes internes prioritaires</a:t>
              </a:r>
              <a:endParaRPr/>
            </a:p>
            <a:p>
              <a:pPr marL="0" marR="0" lvl="0" indent="0" algn="ctr" rtl="0">
                <a:spcBef>
                  <a:spcPts val="0"/>
                </a:spcBef>
                <a:spcAft>
                  <a:spcPts val="0"/>
                </a:spcAft>
                <a:buNone/>
              </a:pPr>
              <a:r>
                <a:rPr lang="fr-FR" sz="1100" b="1" u="sng">
                  <a:solidFill>
                    <a:srgbClr val="000000"/>
                  </a:solidFill>
                  <a:latin typeface="Calibri"/>
                  <a:ea typeface="Calibri"/>
                  <a:cs typeface="Calibri"/>
                  <a:sym typeface="Calibri"/>
                </a:rPr>
                <a:t>CHR </a:t>
              </a:r>
              <a:r>
                <a:rPr lang="fr-FR" sz="1100" u="sng">
                  <a:solidFill>
                    <a:srgbClr val="000000"/>
                  </a:solidFill>
                  <a:latin typeface="Calibri"/>
                  <a:ea typeface="Calibri"/>
                  <a:cs typeface="Calibri"/>
                  <a:sym typeface="Calibri"/>
                </a:rPr>
                <a:t>:</a:t>
              </a:r>
              <a:r>
                <a:rPr lang="fr-FR" sz="1100">
                  <a:solidFill>
                    <a:schemeClr val="dk1"/>
                  </a:solidFill>
                  <a:latin typeface="Times New Roman"/>
                  <a:ea typeface="Times New Roman"/>
                  <a:cs typeface="Times New Roman"/>
                  <a:sym typeface="Times New Roman"/>
                </a:rPr>
                <a:t> </a:t>
              </a:r>
              <a:r>
                <a:rPr lang="fr-FR" sz="1100">
                  <a:solidFill>
                    <a:srgbClr val="000000"/>
                  </a:solidFill>
                  <a:latin typeface="Calibri"/>
                  <a:ea typeface="Calibri"/>
                  <a:cs typeface="Calibri"/>
                  <a:sym typeface="Calibri"/>
                </a:rPr>
                <a:t>plus de 10 places/internat</a:t>
              </a:r>
              <a:endParaRPr sz="1100">
                <a:solidFill>
                  <a:srgbClr val="000000"/>
                </a:solidFill>
                <a:latin typeface="Calibri"/>
                <a:ea typeface="Calibri"/>
                <a:cs typeface="Calibri"/>
                <a:sym typeface="Calibri"/>
              </a:endParaRPr>
            </a:p>
            <a:p>
              <a:pPr marL="0" marR="0" lvl="0" indent="0" algn="ctr" rtl="0">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centre-ville :  550 euros</a:t>
              </a:r>
              <a:endParaRPr sz="1100">
                <a:solidFill>
                  <a:schemeClr val="dk1"/>
                </a:solidFill>
                <a:latin typeface="Times New Roman"/>
                <a:ea typeface="Times New Roman"/>
                <a:cs typeface="Times New Roman"/>
                <a:sym typeface="Times New Roman"/>
              </a:endParaRPr>
            </a:p>
          </p:txBody>
        </p:sp>
        <p:sp>
          <p:nvSpPr>
            <p:cNvPr id="511" name="Google Shape;511;p17"/>
            <p:cNvSpPr/>
            <p:nvPr/>
          </p:nvSpPr>
          <p:spPr>
            <a:xfrm>
              <a:off x="409787" y="464277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sp>
        <p:nvSpPr>
          <p:cNvPr id="512" name="Google Shape;512;p17"/>
          <p:cNvSpPr/>
          <p:nvPr/>
        </p:nvSpPr>
        <p:spPr>
          <a:xfrm>
            <a:off x="7772274" y="3274005"/>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513" name="Google Shape;513;p17"/>
          <p:cNvGrpSpPr/>
          <p:nvPr/>
        </p:nvGrpSpPr>
        <p:grpSpPr>
          <a:xfrm>
            <a:off x="3031757" y="3501397"/>
            <a:ext cx="3130141" cy="1975379"/>
            <a:chOff x="3050577" y="2857810"/>
            <a:chExt cx="2975769" cy="1975379"/>
          </a:xfrm>
        </p:grpSpPr>
        <p:sp>
          <p:nvSpPr>
            <p:cNvPr id="514" name="Google Shape;514;p17"/>
            <p:cNvSpPr/>
            <p:nvPr/>
          </p:nvSpPr>
          <p:spPr>
            <a:xfrm>
              <a:off x="3050577" y="2858180"/>
              <a:ext cx="2975769"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Ville de taille moyenne avec une très bonne qualité de vie. Loyers accessibles au centre-ville. De nombreux parcs aux abords du centre-ville pour y passer les soirées d’été.</a:t>
              </a:r>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Activités depuis la ville (sans prendre voiture) : Trail, VTT.  De nombreuses randonnées à 30min environ, lacs de montagne proches.</a:t>
              </a:r>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En hiver : stations de ski de fond a 20minutes et piste à 1heure, Châtel à 2h30.</a:t>
              </a:r>
              <a:endParaRPr/>
            </a:p>
          </p:txBody>
        </p:sp>
        <p:sp>
          <p:nvSpPr>
            <p:cNvPr id="515" name="Google Shape;515;p17"/>
            <p:cNvSpPr/>
            <p:nvPr/>
          </p:nvSpPr>
          <p:spPr>
            <a:xfrm>
              <a:off x="3839165" y="2857810"/>
              <a:ext cx="1219202"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grpSp>
        <p:nvGrpSpPr>
          <p:cNvPr id="516" name="Google Shape;516;p17"/>
          <p:cNvGrpSpPr/>
          <p:nvPr/>
        </p:nvGrpSpPr>
        <p:grpSpPr>
          <a:xfrm>
            <a:off x="123625" y="3985359"/>
            <a:ext cx="2540646" cy="1453389"/>
            <a:chOff x="123625" y="3731449"/>
            <a:chExt cx="2540646" cy="1453389"/>
          </a:xfrm>
        </p:grpSpPr>
        <p:sp>
          <p:nvSpPr>
            <p:cNvPr id="517" name="Google Shape;517;p17"/>
            <p:cNvSpPr/>
            <p:nvPr/>
          </p:nvSpPr>
          <p:spPr>
            <a:xfrm>
              <a:off x="123625" y="3771685"/>
              <a:ext cx="2540646" cy="141315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Aéroport international de Mulhouse facile d’accès</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SNCF grandes lignes, Paris 2h20.</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a:t>
              </a:r>
              <a:r>
                <a:rPr lang="fr-FR" sz="1100">
                  <a:solidFill>
                    <a:schemeClr val="dk1"/>
                  </a:solidFill>
                  <a:latin typeface="Calibri"/>
                  <a:ea typeface="Calibri"/>
                  <a:cs typeface="Calibri"/>
                  <a:sym typeface="Calibri"/>
                </a:rPr>
                <a:t> : Bon réseau tram.</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Vélo : Piste cyclable pour aller au CHU depuis le centre (environ 20min)</a:t>
              </a:r>
              <a:endParaRPr/>
            </a:p>
          </p:txBody>
        </p:sp>
        <p:sp>
          <p:nvSpPr>
            <p:cNvPr id="518" name="Google Shape;518;p17"/>
            <p:cNvSpPr/>
            <p:nvPr/>
          </p:nvSpPr>
          <p:spPr>
            <a:xfrm>
              <a:off x="368449" y="373144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sp>
        <p:nvSpPr>
          <p:cNvPr id="519" name="Google Shape;519;p17"/>
          <p:cNvSpPr/>
          <p:nvPr/>
        </p:nvSpPr>
        <p:spPr>
          <a:xfrm>
            <a:off x="4058192" y="403844"/>
            <a:ext cx="1346596"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Besançon</a:t>
            </a:r>
            <a:endParaRPr sz="1100">
              <a:solidFill>
                <a:srgbClr val="000000"/>
              </a:solidFill>
              <a:latin typeface="Calibri"/>
              <a:ea typeface="Calibri"/>
              <a:cs typeface="Calibri"/>
              <a:sym typeface="Calibri"/>
            </a:endParaRPr>
          </a:p>
        </p:txBody>
      </p:sp>
      <p:pic>
        <p:nvPicPr>
          <p:cNvPr id="520" name="Google Shape;520;p17"/>
          <p:cNvPicPr preferRelativeResize="0"/>
          <p:nvPr/>
        </p:nvPicPr>
        <p:blipFill rotWithShape="1">
          <a:blip r:embed="rId7">
            <a:alphaModFix/>
          </a:blip>
          <a:srcRect b="56756"/>
          <a:stretch/>
        </p:blipFill>
        <p:spPr>
          <a:xfrm>
            <a:off x="2534615" y="1480445"/>
            <a:ext cx="6441739" cy="1162994"/>
          </a:xfrm>
          <a:prstGeom prst="rect">
            <a:avLst/>
          </a:prstGeom>
          <a:noFill/>
          <a:ln>
            <a:noFill/>
          </a:ln>
        </p:spPr>
      </p:pic>
      <p:pic>
        <p:nvPicPr>
          <p:cNvPr id="521" name="Google Shape;521;p17"/>
          <p:cNvPicPr preferRelativeResize="0"/>
          <p:nvPr/>
        </p:nvPicPr>
        <p:blipFill rotWithShape="1">
          <a:blip r:embed="rId7">
            <a:alphaModFix/>
          </a:blip>
          <a:srcRect t="79707"/>
          <a:stretch/>
        </p:blipFill>
        <p:spPr>
          <a:xfrm>
            <a:off x="2534614" y="2643439"/>
            <a:ext cx="6441739" cy="5457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grpSp>
        <p:nvGrpSpPr>
          <p:cNvPr id="626" name="Google Shape;626;p21"/>
          <p:cNvGrpSpPr/>
          <p:nvPr/>
        </p:nvGrpSpPr>
        <p:grpSpPr>
          <a:xfrm>
            <a:off x="410975" y="1503907"/>
            <a:ext cx="1819670" cy="1748183"/>
            <a:chOff x="225082" y="1343672"/>
            <a:chExt cx="2426226" cy="2330910"/>
          </a:xfrm>
        </p:grpSpPr>
        <p:pic>
          <p:nvPicPr>
            <p:cNvPr id="627" name="Google Shape;627;p2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628" name="Google Shape;628;p21"/>
            <p:cNvSpPr txBox="1"/>
            <p:nvPr/>
          </p:nvSpPr>
          <p:spPr>
            <a:xfrm>
              <a:off x="445395" y="1867669"/>
              <a:ext cx="456049" cy="246181"/>
            </a:xfrm>
            <a:prstGeom prst="rect">
              <a:avLst/>
            </a:prstGeom>
            <a:noFill/>
            <a:ln>
              <a:noFill/>
            </a:ln>
          </p:spPr>
          <p:txBody>
            <a:bodyPr spcFirstLastPara="1" wrap="square" lIns="68569" tIns="34275" rIns="68569" bIns="34275" anchor="t" anchorCtr="0">
              <a:spAutoFit/>
            </a:bodyPr>
            <a:lstStyle/>
            <a:p>
              <a:r>
                <a:rPr lang="fr-FR" sz="750">
                  <a:solidFill>
                    <a:schemeClr val="dk1"/>
                  </a:solidFill>
                  <a:latin typeface="Calibri"/>
                  <a:ea typeface="Calibri"/>
                  <a:cs typeface="Calibri"/>
                  <a:sym typeface="Calibri"/>
                </a:rPr>
                <a:t>Brest</a:t>
              </a:r>
              <a:endParaRPr sz="1050"/>
            </a:p>
          </p:txBody>
        </p:sp>
        <p:sp>
          <p:nvSpPr>
            <p:cNvPr id="629" name="Google Shape;629;p21"/>
            <p:cNvSpPr/>
            <p:nvPr/>
          </p:nvSpPr>
          <p:spPr>
            <a:xfrm>
              <a:off x="328428" y="1967260"/>
              <a:ext cx="191289" cy="173529"/>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Calibri"/>
                <a:ea typeface="Calibri"/>
                <a:cs typeface="Calibri"/>
                <a:sym typeface="Calibri"/>
              </a:endParaRPr>
            </a:p>
          </p:txBody>
        </p:sp>
      </p:grpSp>
      <p:grpSp>
        <p:nvGrpSpPr>
          <p:cNvPr id="630" name="Google Shape;630;p21"/>
          <p:cNvGrpSpPr/>
          <p:nvPr/>
        </p:nvGrpSpPr>
        <p:grpSpPr>
          <a:xfrm>
            <a:off x="459382" y="5436031"/>
            <a:ext cx="8308405" cy="969980"/>
            <a:chOff x="93695" y="720878"/>
            <a:chExt cx="5692614" cy="687585"/>
          </a:xfrm>
        </p:grpSpPr>
        <p:sp>
          <p:nvSpPr>
            <p:cNvPr id="631" name="Google Shape;631;p21"/>
            <p:cNvSpPr/>
            <p:nvPr/>
          </p:nvSpPr>
          <p:spPr>
            <a:xfrm>
              <a:off x="3805438" y="720878"/>
              <a:ext cx="1980871" cy="68580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lgn="ctr">
                <a:lnSpc>
                  <a:spcPct val="107000"/>
                </a:lnSpc>
              </a:pPr>
              <a:r>
                <a:rPr lang="fr-FR" sz="1050" b="1" dirty="0">
                  <a:solidFill>
                    <a:schemeClr val="dk1"/>
                  </a:solidFill>
                  <a:latin typeface="Calibri"/>
                  <a:ea typeface="Calibri"/>
                  <a:cs typeface="Calibri"/>
                  <a:sym typeface="Calibri"/>
                </a:rPr>
                <a:t>Internat de Brest</a:t>
              </a:r>
              <a:r>
                <a:rPr lang="fr-FR" sz="1050" dirty="0">
                  <a:solidFill>
                    <a:schemeClr val="dk1"/>
                  </a:solidFill>
                  <a:latin typeface="Calibri"/>
                  <a:ea typeface="Calibri"/>
                  <a:cs typeface="Calibri"/>
                  <a:sym typeface="Calibri"/>
                </a:rPr>
                <a:t> :</a:t>
              </a:r>
              <a:endParaRPr dirty="0"/>
            </a:p>
            <a:p>
              <a:pPr algn="ctr">
                <a:lnSpc>
                  <a:spcPct val="107000"/>
                </a:lnSpc>
              </a:pPr>
              <a:r>
                <a:rPr lang="fr-FR" sz="105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bureauinternesdebrest@gmail.com</a:t>
              </a:r>
              <a:r>
                <a:rPr lang="fr-FR" sz="1050" dirty="0">
                  <a:solidFill>
                    <a:schemeClr val="dk1"/>
                  </a:solidFill>
                  <a:latin typeface="Calibri"/>
                  <a:ea typeface="Calibri"/>
                  <a:cs typeface="Calibri"/>
                  <a:sym typeface="Calibri"/>
                </a:rPr>
                <a:t> </a:t>
              </a:r>
              <a:endParaRPr dirty="0"/>
            </a:p>
            <a:p>
              <a:pPr algn="ctr">
                <a:lnSpc>
                  <a:spcPct val="107000"/>
                </a:lnSpc>
              </a:pPr>
              <a:r>
                <a:rPr lang="fr-FR" sz="1050" dirty="0">
                  <a:solidFill>
                    <a:schemeClr val="dk1"/>
                  </a:solidFill>
                  <a:latin typeface="Calibri"/>
                  <a:ea typeface="Calibri"/>
                  <a:cs typeface="Calibri"/>
                  <a:sym typeface="Calibri"/>
                </a:rPr>
                <a:t>Facebook de l’internat de Brest</a:t>
              </a:r>
              <a:endParaRPr dirty="0"/>
            </a:p>
            <a:p>
              <a:pPr algn="ctr">
                <a:lnSpc>
                  <a:spcPct val="107000"/>
                </a:lnSpc>
              </a:pPr>
              <a:r>
                <a:rPr lang="fr-FR" sz="1050" dirty="0">
                  <a:solidFill>
                    <a:schemeClr val="dk1"/>
                  </a:solidFill>
                  <a:latin typeface="Calibri"/>
                  <a:ea typeface="Calibri"/>
                  <a:cs typeface="Calibri"/>
                  <a:sym typeface="Calibri"/>
                </a:rPr>
                <a:t>www.internat-brest.fr</a:t>
              </a:r>
              <a:endParaRPr sz="1050" dirty="0">
                <a:solidFill>
                  <a:schemeClr val="dk1"/>
                </a:solidFill>
                <a:latin typeface="Calibri"/>
                <a:ea typeface="Calibri"/>
                <a:cs typeface="Calibri"/>
                <a:sym typeface="Calibri"/>
              </a:endParaRPr>
            </a:p>
            <a:p>
              <a:pPr marL="685800" algn="ctr">
                <a:lnSpc>
                  <a:spcPct val="107000"/>
                </a:lnSpc>
              </a:pPr>
              <a:r>
                <a:rPr lang="fr-FR" sz="1050" dirty="0">
                  <a:solidFill>
                    <a:schemeClr val="dk1"/>
                  </a:solidFill>
                  <a:latin typeface="Calibri"/>
                  <a:ea typeface="Calibri"/>
                  <a:cs typeface="Calibri"/>
                  <a:sym typeface="Calibri"/>
                </a:rPr>
                <a:t> </a:t>
              </a:r>
              <a:endParaRPr dirty="0"/>
            </a:p>
          </p:txBody>
        </p:sp>
        <p:sp>
          <p:nvSpPr>
            <p:cNvPr id="632" name="Google Shape;632;p21"/>
            <p:cNvSpPr/>
            <p:nvPr/>
          </p:nvSpPr>
          <p:spPr>
            <a:xfrm>
              <a:off x="93695" y="722663"/>
              <a:ext cx="1538031" cy="68580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lgn="ctr">
                <a:lnSpc>
                  <a:spcPct val="107000"/>
                </a:lnSpc>
              </a:pPr>
              <a:r>
                <a:rPr lang="fr-FR" sz="1050" b="1" dirty="0">
                  <a:solidFill>
                    <a:schemeClr val="dk1"/>
                  </a:solidFill>
                  <a:latin typeface="Calibri"/>
                  <a:ea typeface="Calibri"/>
                  <a:cs typeface="Calibri"/>
                  <a:sym typeface="Calibri"/>
                </a:rPr>
                <a:t>Référent néphrologie</a:t>
              </a:r>
              <a:r>
                <a:rPr lang="fr-FR" sz="1050" dirty="0">
                  <a:solidFill>
                    <a:schemeClr val="dk1"/>
                  </a:solidFill>
                  <a:latin typeface="Calibri"/>
                  <a:ea typeface="Calibri"/>
                  <a:cs typeface="Calibri"/>
                  <a:sym typeface="Calibri"/>
                </a:rPr>
                <a:t>:</a:t>
              </a:r>
              <a:endParaRPr dirty="0"/>
            </a:p>
            <a:p>
              <a:pPr algn="ctr">
                <a:lnSpc>
                  <a:spcPct val="107000"/>
                </a:lnSpc>
              </a:pPr>
              <a:r>
                <a:rPr lang="fr-FR" sz="1050" dirty="0">
                  <a:solidFill>
                    <a:schemeClr val="dk1"/>
                  </a:solidFill>
                  <a:latin typeface="Calibri"/>
                  <a:ea typeface="Calibri"/>
                  <a:cs typeface="Calibri"/>
                  <a:sym typeface="Calibri"/>
                </a:rPr>
                <a:t>Thomas BARAKE</a:t>
              </a:r>
              <a:endParaRPr sz="1050" dirty="0">
                <a:solidFill>
                  <a:schemeClr val="dk1"/>
                </a:solidFill>
                <a:latin typeface="Calibri"/>
                <a:ea typeface="Calibri"/>
                <a:cs typeface="Calibri"/>
                <a:sym typeface="Calibri"/>
              </a:endParaRPr>
            </a:p>
            <a:p>
              <a:pPr algn="ctr">
                <a:lnSpc>
                  <a:spcPct val="107000"/>
                </a:lnSpc>
              </a:pPr>
              <a:r>
                <a:rPr lang="fr-FR" sz="1050" u="sng" dirty="0">
                  <a:solidFill>
                    <a:srgbClr val="0563C1"/>
                  </a:solidFill>
                  <a:latin typeface="Calibri"/>
                  <a:ea typeface="Calibri"/>
                  <a:cs typeface="Calibri"/>
                  <a:sym typeface="Calibri"/>
                </a:rPr>
                <a:t>tombarake@gmail.com</a:t>
              </a:r>
              <a:endParaRPr sz="1050" dirty="0">
                <a:solidFill>
                  <a:schemeClr val="dk1"/>
                </a:solidFill>
                <a:latin typeface="Calibri"/>
                <a:ea typeface="Calibri"/>
                <a:cs typeface="Calibri"/>
                <a:sym typeface="Calibri"/>
              </a:endParaRPr>
            </a:p>
          </p:txBody>
        </p:sp>
        <p:sp>
          <p:nvSpPr>
            <p:cNvPr id="633" name="Google Shape;633;p21"/>
            <p:cNvSpPr/>
            <p:nvPr/>
          </p:nvSpPr>
          <p:spPr>
            <a:xfrm>
              <a:off x="1902520" y="722663"/>
              <a:ext cx="1778805" cy="68580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lgn="ctr">
                <a:lnSpc>
                  <a:spcPct val="107000"/>
                </a:lnSpc>
              </a:pPr>
              <a:r>
                <a:rPr lang="fr-FR" sz="1050" b="1">
                  <a:solidFill>
                    <a:schemeClr val="dk1"/>
                  </a:solidFill>
                  <a:latin typeface="Calibri"/>
                  <a:ea typeface="Calibri"/>
                  <a:cs typeface="Calibri"/>
                  <a:sym typeface="Calibri"/>
                </a:rPr>
                <a:t>Coordonnateur du DES</a:t>
              </a:r>
              <a:r>
                <a:rPr lang="fr-FR" sz="1050">
                  <a:solidFill>
                    <a:schemeClr val="dk1"/>
                  </a:solidFill>
                  <a:latin typeface="Calibri"/>
                  <a:ea typeface="Calibri"/>
                  <a:cs typeface="Calibri"/>
                  <a:sym typeface="Calibri"/>
                </a:rPr>
                <a:t> :</a:t>
              </a:r>
              <a:endParaRPr/>
            </a:p>
            <a:p>
              <a:pPr algn="ctr">
                <a:lnSpc>
                  <a:spcPct val="107000"/>
                </a:lnSpc>
              </a:pPr>
              <a:r>
                <a:rPr lang="fr-FR" sz="1050">
                  <a:solidFill>
                    <a:schemeClr val="dk1"/>
                  </a:solidFill>
                  <a:latin typeface="Calibri"/>
                  <a:ea typeface="Calibri"/>
                  <a:cs typeface="Calibri"/>
                  <a:sym typeface="Calibri"/>
                </a:rPr>
                <a:t>Pr LE MEUR</a:t>
              </a:r>
              <a:endParaRPr sz="1050">
                <a:solidFill>
                  <a:schemeClr val="dk1"/>
                </a:solidFill>
                <a:latin typeface="Calibri"/>
                <a:ea typeface="Calibri"/>
                <a:cs typeface="Calibri"/>
                <a:sym typeface="Calibri"/>
              </a:endParaRPr>
            </a:p>
            <a:p>
              <a:pPr algn="ctr">
                <a:lnSpc>
                  <a:spcPct val="107000"/>
                </a:lnSpc>
              </a:pPr>
              <a:r>
                <a:rPr lang="fr-FR" sz="105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Yannick.lemeur@chu-brest.fr</a:t>
              </a:r>
              <a:endParaRPr sz="1050">
                <a:solidFill>
                  <a:schemeClr val="dk1"/>
                </a:solidFill>
                <a:latin typeface="Calibri"/>
                <a:ea typeface="Calibri"/>
                <a:cs typeface="Calibri"/>
                <a:sym typeface="Calibri"/>
              </a:endParaRPr>
            </a:p>
            <a:p>
              <a:pPr algn="ctr">
                <a:lnSpc>
                  <a:spcPct val="107000"/>
                </a:lnSpc>
              </a:pPr>
              <a:endParaRPr sz="1050">
                <a:solidFill>
                  <a:schemeClr val="dk1"/>
                </a:solidFill>
                <a:latin typeface="Calibri"/>
                <a:ea typeface="Calibri"/>
                <a:cs typeface="Calibri"/>
                <a:sym typeface="Calibri"/>
              </a:endParaRPr>
            </a:p>
          </p:txBody>
        </p:sp>
      </p:grpSp>
      <p:sp>
        <p:nvSpPr>
          <p:cNvPr id="634" name="Google Shape;634;p21"/>
          <p:cNvSpPr/>
          <p:nvPr/>
        </p:nvSpPr>
        <p:spPr>
          <a:xfrm>
            <a:off x="3477876" y="4960999"/>
            <a:ext cx="2512151" cy="483732"/>
          </a:xfrm>
          <a:prstGeom prst="roundRect">
            <a:avLst>
              <a:gd name="adj" fmla="val 16667"/>
            </a:avLst>
          </a:prstGeom>
          <a:noFill/>
          <a:ln>
            <a:noFill/>
          </a:ln>
        </p:spPr>
        <p:txBody>
          <a:bodyPr spcFirstLastPara="1" wrap="square" lIns="68569" tIns="34275" rIns="68569" bIns="34275" anchor="t" anchorCtr="0">
            <a:noAutofit/>
          </a:bodyPr>
          <a:lstStyle/>
          <a:p>
            <a:pPr algn="ctr">
              <a:lnSpc>
                <a:spcPct val="107000"/>
              </a:lnSpc>
            </a:pPr>
            <a:r>
              <a:rPr lang="fr-FR" sz="1800" b="1" dirty="0">
                <a:solidFill>
                  <a:srgbClr val="0070C0"/>
                </a:solidFill>
                <a:latin typeface="Calibri"/>
                <a:ea typeface="Calibri"/>
                <a:cs typeface="Calibri"/>
                <a:sym typeface="Calibri"/>
              </a:rPr>
              <a:t>Contacts</a:t>
            </a:r>
            <a:endParaRPr sz="1050" b="1" dirty="0">
              <a:solidFill>
                <a:srgbClr val="0070C0"/>
              </a:solidFill>
              <a:latin typeface="Calibri"/>
              <a:ea typeface="Calibri"/>
              <a:cs typeface="Calibri"/>
              <a:sym typeface="Calibri"/>
            </a:endParaRPr>
          </a:p>
        </p:txBody>
      </p:sp>
      <p:grpSp>
        <p:nvGrpSpPr>
          <p:cNvPr id="635" name="Google Shape;635;p21"/>
          <p:cNvGrpSpPr/>
          <p:nvPr/>
        </p:nvGrpSpPr>
        <p:grpSpPr>
          <a:xfrm>
            <a:off x="6562028" y="3157029"/>
            <a:ext cx="2458720" cy="1759907"/>
            <a:chOff x="22770" y="3620205"/>
            <a:chExt cx="2698084" cy="2121052"/>
          </a:xfrm>
        </p:grpSpPr>
        <p:sp>
          <p:nvSpPr>
            <p:cNvPr id="636" name="Google Shape;636;p21"/>
            <p:cNvSpPr/>
            <p:nvPr/>
          </p:nvSpPr>
          <p:spPr>
            <a:xfrm>
              <a:off x="22770" y="3640015"/>
              <a:ext cx="2698084" cy="2101242"/>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t" anchorCtr="0">
              <a:noAutofit/>
            </a:bodyPr>
            <a:lstStyle/>
            <a:p>
              <a:pPr marL="337661" indent="-67628" algn="ctr"/>
              <a:endParaRPr sz="1050" b="1" u="sng" dirty="0">
                <a:latin typeface="Calibri"/>
                <a:ea typeface="Calibri"/>
                <a:cs typeface="Calibri"/>
                <a:sym typeface="Calibri"/>
              </a:endParaRPr>
            </a:p>
            <a:p>
              <a:pPr marL="337661" indent="-67628" algn="ctr"/>
              <a:r>
                <a:rPr lang="fr-FR" sz="1050" b="1" u="sng" dirty="0">
                  <a:latin typeface="Calibri"/>
                  <a:ea typeface="Calibri"/>
                  <a:cs typeface="Calibri"/>
                  <a:sym typeface="Calibri"/>
                </a:rPr>
                <a:t>CHU :</a:t>
              </a:r>
              <a:r>
                <a:rPr lang="fr-FR" sz="1100" dirty="0">
                  <a:solidFill>
                    <a:schemeClr val="dk1"/>
                  </a:solidFill>
                  <a:latin typeface="Times New Roman"/>
                  <a:ea typeface="Times New Roman"/>
                  <a:cs typeface="Times New Roman"/>
                  <a:sym typeface="Times New Roman"/>
                </a:rPr>
                <a:t> </a:t>
              </a:r>
              <a:r>
                <a:rPr lang="fr-FR" sz="1050" dirty="0">
                  <a:latin typeface="Calibri"/>
                  <a:ea typeface="Calibri"/>
                  <a:cs typeface="Calibri"/>
                  <a:sym typeface="Calibri"/>
                </a:rPr>
                <a:t>2 internats</a:t>
              </a:r>
              <a:endParaRPr dirty="0"/>
            </a:p>
            <a:p>
              <a:pPr marL="337661" indent="-67628" algn="ctr"/>
              <a:r>
                <a:rPr lang="fr-FR" sz="1050" dirty="0">
                  <a:latin typeface="Calibri"/>
                  <a:ea typeface="Calibri"/>
                  <a:cs typeface="Calibri"/>
                  <a:sym typeface="Calibri"/>
                </a:rPr>
                <a:t>1 au CHU Cavale blanche : 15 lits, </a:t>
              </a:r>
              <a:endParaRPr dirty="0"/>
            </a:p>
            <a:p>
              <a:pPr marL="337661" indent="-67628" algn="ctr"/>
              <a:r>
                <a:rPr lang="fr-FR" sz="1050" dirty="0">
                  <a:latin typeface="Calibri"/>
                  <a:ea typeface="Calibri"/>
                  <a:cs typeface="Calibri"/>
                  <a:sym typeface="Calibri"/>
                </a:rPr>
                <a:t>rénové 2015</a:t>
              </a:r>
              <a:endParaRPr dirty="0"/>
            </a:p>
            <a:p>
              <a:pPr marL="337661" indent="-67628" algn="ctr"/>
              <a:r>
                <a:rPr lang="fr-FR" sz="1050" dirty="0">
                  <a:latin typeface="Calibri"/>
                  <a:ea typeface="Calibri"/>
                  <a:cs typeface="Calibri"/>
                  <a:sym typeface="Calibri"/>
                </a:rPr>
                <a:t>1 au CHU Morvan : 4 lits </a:t>
              </a:r>
              <a:endParaRPr dirty="0"/>
            </a:p>
            <a:p>
              <a:pPr marL="337661" indent="-67628" algn="ctr"/>
              <a:r>
                <a:rPr lang="fr-FR" sz="1050" b="1" u="sng" dirty="0">
                  <a:latin typeface="Calibri"/>
                  <a:ea typeface="Calibri"/>
                  <a:cs typeface="Calibri"/>
                  <a:sym typeface="Calibri"/>
                </a:rPr>
                <a:t>CHR </a:t>
              </a:r>
              <a:r>
                <a:rPr lang="fr-FR" sz="1050" u="sng" dirty="0">
                  <a:latin typeface="Calibri"/>
                  <a:ea typeface="Calibri"/>
                  <a:cs typeface="Calibri"/>
                  <a:sym typeface="Calibri"/>
                </a:rPr>
                <a:t>:</a:t>
              </a:r>
              <a:r>
                <a:rPr lang="fr-FR" sz="1100" dirty="0">
                  <a:solidFill>
                    <a:schemeClr val="dk1"/>
                  </a:solidFill>
                  <a:latin typeface="Times New Roman"/>
                  <a:ea typeface="Times New Roman"/>
                  <a:cs typeface="Times New Roman"/>
                  <a:sym typeface="Times New Roman"/>
                </a:rPr>
                <a:t> </a:t>
              </a:r>
              <a:endParaRPr dirty="0"/>
            </a:p>
            <a:p>
              <a:pPr marL="337661" indent="-67628" algn="ctr"/>
              <a:r>
                <a:rPr lang="fr-FR" sz="1050" dirty="0">
                  <a:latin typeface="Calibri"/>
                  <a:ea typeface="Calibri"/>
                  <a:cs typeface="Calibri"/>
                  <a:sym typeface="Calibri"/>
                </a:rPr>
                <a:t>16 lits à Morlaix </a:t>
              </a:r>
              <a:endParaRPr dirty="0"/>
            </a:p>
            <a:p>
              <a:pPr marL="337661" indent="-67628" algn="ctr"/>
              <a:r>
                <a:rPr lang="fr-FR" sz="1050" dirty="0">
                  <a:latin typeface="Calibri"/>
                  <a:ea typeface="Calibri"/>
                  <a:cs typeface="Calibri"/>
                  <a:sym typeface="Calibri"/>
                </a:rPr>
                <a:t>50 lits à Quimper</a:t>
              </a:r>
              <a:endParaRPr sz="1050" dirty="0">
                <a:latin typeface="Calibri"/>
                <a:ea typeface="Calibri"/>
                <a:cs typeface="Calibri"/>
                <a:sym typeface="Calibri"/>
              </a:endParaRPr>
            </a:p>
            <a:p>
              <a:pPr marL="337661" indent="-67628" algn="ctr"/>
              <a:r>
                <a:rPr lang="fr-FR" sz="1050" b="1" u="sng" dirty="0">
                  <a:latin typeface="Calibri"/>
                  <a:ea typeface="Calibri"/>
                  <a:cs typeface="Calibri"/>
                  <a:sym typeface="Calibri"/>
                </a:rPr>
                <a:t>Prix F2 </a:t>
              </a:r>
              <a:r>
                <a:rPr lang="fr-FR" sz="1050" dirty="0">
                  <a:latin typeface="Calibri"/>
                  <a:ea typeface="Calibri"/>
                  <a:cs typeface="Calibri"/>
                  <a:sym typeface="Calibri"/>
                </a:rPr>
                <a:t>en centre ville :  500 euros</a:t>
              </a:r>
              <a:endParaRPr sz="1100" dirty="0">
                <a:solidFill>
                  <a:schemeClr val="dk1"/>
                </a:solidFill>
                <a:latin typeface="Times New Roman"/>
                <a:ea typeface="Times New Roman"/>
                <a:cs typeface="Times New Roman"/>
                <a:sym typeface="Times New Roman"/>
              </a:endParaRPr>
            </a:p>
          </p:txBody>
        </p:sp>
        <p:sp>
          <p:nvSpPr>
            <p:cNvPr id="637" name="Google Shape;637;p21"/>
            <p:cNvSpPr/>
            <p:nvPr/>
          </p:nvSpPr>
          <p:spPr>
            <a:xfrm>
              <a:off x="426645" y="3620205"/>
              <a:ext cx="2028825" cy="342900"/>
            </a:xfrm>
            <a:prstGeom prst="roundRect">
              <a:avLst>
                <a:gd name="adj" fmla="val 16667"/>
              </a:avLst>
            </a:prstGeom>
            <a:noFill/>
            <a:ln>
              <a:noFill/>
            </a:ln>
          </p:spPr>
          <p:txBody>
            <a:bodyPr spcFirstLastPara="1" wrap="square" lIns="68569" tIns="34275" rIns="68569" bIns="34275" anchor="t" anchorCtr="0">
              <a:noAutofit/>
            </a:bodyPr>
            <a:lstStyle/>
            <a:p>
              <a:pPr algn="ctr"/>
              <a:r>
                <a:rPr lang="fr-FR" sz="1600" b="1" dirty="0">
                  <a:solidFill>
                    <a:schemeClr val="accent2"/>
                  </a:solidFill>
                  <a:latin typeface="Calibri"/>
                  <a:ea typeface="Calibri"/>
                  <a:cs typeface="Calibri"/>
                  <a:sym typeface="Calibri"/>
                </a:rPr>
                <a:t>Logement</a:t>
              </a:r>
              <a:endParaRPr sz="825" b="1" dirty="0">
                <a:solidFill>
                  <a:schemeClr val="accent2"/>
                </a:solidFill>
                <a:latin typeface="Calibri"/>
                <a:ea typeface="Calibri"/>
                <a:cs typeface="Calibri"/>
                <a:sym typeface="Calibri"/>
              </a:endParaRPr>
            </a:p>
          </p:txBody>
        </p:sp>
      </p:grpSp>
      <p:grpSp>
        <p:nvGrpSpPr>
          <p:cNvPr id="638" name="Google Shape;638;p21"/>
          <p:cNvGrpSpPr/>
          <p:nvPr/>
        </p:nvGrpSpPr>
        <p:grpSpPr>
          <a:xfrm>
            <a:off x="123251" y="3740370"/>
            <a:ext cx="2301111" cy="1106652"/>
            <a:chOff x="110661" y="3956965"/>
            <a:chExt cx="2281657" cy="1125044"/>
          </a:xfrm>
        </p:grpSpPr>
        <p:sp>
          <p:nvSpPr>
            <p:cNvPr id="640" name="Google Shape;640;p21"/>
            <p:cNvSpPr/>
            <p:nvPr/>
          </p:nvSpPr>
          <p:spPr>
            <a:xfrm>
              <a:off x="110661" y="3956965"/>
              <a:ext cx="2281657" cy="112504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t" anchorCtr="0">
              <a:spAutoFit/>
            </a:bodyPr>
            <a:lstStyle/>
            <a:p>
              <a:endParaRPr lang="fr-FR" sz="1000" b="1" dirty="0">
                <a:solidFill>
                  <a:schemeClr val="dk1"/>
                </a:solidFill>
                <a:latin typeface="Calibri"/>
                <a:ea typeface="Calibri"/>
                <a:cs typeface="Calibri"/>
                <a:sym typeface="Calibri"/>
              </a:endParaRPr>
            </a:p>
            <a:p>
              <a:endParaRPr lang="fr-FR" sz="1000" b="1" dirty="0">
                <a:latin typeface="Calibri"/>
                <a:ea typeface="Calibri"/>
                <a:cs typeface="Calibri"/>
                <a:sym typeface="Calibri"/>
              </a:endParaRPr>
            </a:p>
            <a:p>
              <a:r>
                <a:rPr lang="fr-FR" sz="1000" b="1" dirty="0" err="1">
                  <a:solidFill>
                    <a:schemeClr val="dk1"/>
                  </a:solidFill>
                  <a:latin typeface="Calibri"/>
                  <a:ea typeface="Calibri"/>
                  <a:cs typeface="Calibri"/>
                  <a:sym typeface="Calibri"/>
                </a:rPr>
                <a:t>Aéroport</a:t>
              </a:r>
              <a:r>
                <a:rPr lang="fr-FR" sz="1000" b="1" dirty="0">
                  <a:solidFill>
                    <a:schemeClr val="dk1"/>
                  </a:solidFill>
                  <a:latin typeface="Calibri"/>
                  <a:ea typeface="Calibri"/>
                  <a:cs typeface="Calibri"/>
                  <a:sym typeface="Calibri"/>
                </a:rPr>
                <a:t> </a:t>
              </a:r>
              <a:r>
                <a:rPr lang="fr-FR" sz="1050" b="1" dirty="0">
                  <a:solidFill>
                    <a:schemeClr val="dk1"/>
                  </a:solidFill>
                  <a:latin typeface="Calibri"/>
                  <a:ea typeface="Calibri"/>
                  <a:cs typeface="Calibri"/>
                  <a:sym typeface="Calibri"/>
                </a:rPr>
                <a:t>: </a:t>
              </a:r>
              <a:r>
                <a:rPr lang="fr-FR" sz="1000" dirty="0">
                  <a:solidFill>
                    <a:schemeClr val="dk1"/>
                  </a:solidFill>
                  <a:latin typeface="Calibri"/>
                  <a:ea typeface="Calibri"/>
                  <a:cs typeface="Calibri"/>
                  <a:sym typeface="Calibri"/>
                </a:rPr>
                <a:t>Guipavas (10 km) </a:t>
              </a:r>
              <a:r>
                <a:rPr lang="fr-FR" sz="1000" b="1" dirty="0">
                  <a:solidFill>
                    <a:schemeClr val="dk1"/>
                  </a:solidFill>
                  <a:latin typeface="Calibri"/>
                  <a:ea typeface="Calibri"/>
                  <a:cs typeface="Calibri"/>
                  <a:sym typeface="Calibri"/>
                </a:rPr>
                <a:t> </a:t>
              </a:r>
              <a:endParaRPr sz="1200" dirty="0"/>
            </a:p>
            <a:p>
              <a:r>
                <a:rPr lang="fr-FR" sz="1000" b="1" dirty="0">
                  <a:solidFill>
                    <a:schemeClr val="dk1"/>
                  </a:solidFill>
                  <a:latin typeface="Calibri"/>
                  <a:ea typeface="Calibri"/>
                  <a:cs typeface="Calibri"/>
                  <a:sym typeface="Calibri"/>
                </a:rPr>
                <a:t>Gare :</a:t>
              </a:r>
              <a:r>
                <a:rPr lang="fr-FR" sz="1000" dirty="0">
                  <a:solidFill>
                    <a:schemeClr val="dk1"/>
                  </a:solidFill>
                  <a:latin typeface="Calibri"/>
                  <a:ea typeface="Calibri"/>
                  <a:cs typeface="Calibri"/>
                  <a:sym typeface="Calibri"/>
                </a:rPr>
                <a:t> centre-ville. Paris 4H </a:t>
              </a:r>
              <a:endParaRPr sz="1200" dirty="0"/>
            </a:p>
            <a:p>
              <a:r>
                <a:rPr lang="fr-FR" sz="1000" b="1" dirty="0">
                  <a:solidFill>
                    <a:schemeClr val="dk1"/>
                  </a:solidFill>
                  <a:latin typeface="Calibri"/>
                  <a:ea typeface="Calibri"/>
                  <a:cs typeface="Calibri"/>
                  <a:sym typeface="Calibri"/>
                </a:rPr>
                <a:t>Voiture : </a:t>
              </a:r>
              <a:r>
                <a:rPr lang="fr-FR" sz="1000" dirty="0">
                  <a:solidFill>
                    <a:schemeClr val="dk1"/>
                  </a:solidFill>
                  <a:latin typeface="Calibri"/>
                  <a:ea typeface="Calibri"/>
                  <a:cs typeface="Calibri"/>
                  <a:sym typeface="Calibri"/>
                </a:rPr>
                <a:t>Voies express gratuites pour Nantes et Rennes </a:t>
              </a:r>
              <a:endParaRPr sz="1200" dirty="0"/>
            </a:p>
          </p:txBody>
        </p:sp>
        <p:sp>
          <p:nvSpPr>
            <p:cNvPr id="639" name="Google Shape;639;p21"/>
            <p:cNvSpPr/>
            <p:nvPr/>
          </p:nvSpPr>
          <p:spPr>
            <a:xfrm>
              <a:off x="237078" y="3956965"/>
              <a:ext cx="2028825" cy="342900"/>
            </a:xfrm>
            <a:prstGeom prst="roundRect">
              <a:avLst>
                <a:gd name="adj" fmla="val 16667"/>
              </a:avLst>
            </a:prstGeom>
            <a:noFill/>
            <a:ln>
              <a:noFill/>
            </a:ln>
          </p:spPr>
          <p:txBody>
            <a:bodyPr spcFirstLastPara="1" wrap="square" lIns="68569" tIns="34275" rIns="68569" bIns="34275" anchor="t" anchorCtr="0">
              <a:noAutofit/>
            </a:bodyPr>
            <a:lstStyle/>
            <a:p>
              <a:pPr algn="ctr">
                <a:lnSpc>
                  <a:spcPct val="107000"/>
                </a:lnSpc>
              </a:pPr>
              <a:r>
                <a:rPr lang="fr-FR" sz="1600" b="1" dirty="0">
                  <a:solidFill>
                    <a:srgbClr val="D15F3F"/>
                  </a:solidFill>
                  <a:latin typeface="Calibri"/>
                  <a:ea typeface="Calibri"/>
                  <a:cs typeface="Calibri"/>
                  <a:sym typeface="Calibri"/>
                </a:rPr>
                <a:t>Accès</a:t>
              </a:r>
              <a:r>
                <a:rPr lang="fr-FR" sz="1200" dirty="0">
                  <a:solidFill>
                    <a:srgbClr val="FF0000"/>
                  </a:solidFill>
                  <a:latin typeface="Calibri"/>
                  <a:ea typeface="Calibri"/>
                  <a:cs typeface="Calibri"/>
                  <a:sym typeface="Calibri"/>
                </a:rPr>
                <a:t> </a:t>
              </a:r>
              <a:endParaRPr sz="825" dirty="0">
                <a:solidFill>
                  <a:schemeClr val="dk1"/>
                </a:solidFill>
                <a:latin typeface="Calibri"/>
                <a:ea typeface="Calibri"/>
                <a:cs typeface="Calibri"/>
                <a:sym typeface="Calibri"/>
              </a:endParaRPr>
            </a:p>
          </p:txBody>
        </p:sp>
      </p:grpSp>
      <p:grpSp>
        <p:nvGrpSpPr>
          <p:cNvPr id="641" name="Google Shape;641;p21"/>
          <p:cNvGrpSpPr/>
          <p:nvPr/>
        </p:nvGrpSpPr>
        <p:grpSpPr>
          <a:xfrm>
            <a:off x="2618081" y="3097924"/>
            <a:ext cx="3907839" cy="1835248"/>
            <a:chOff x="2651309" y="2622038"/>
            <a:chExt cx="3427556" cy="3645410"/>
          </a:xfrm>
        </p:grpSpPr>
        <p:sp>
          <p:nvSpPr>
            <p:cNvPr id="643" name="Google Shape;643;p21"/>
            <p:cNvSpPr/>
            <p:nvPr/>
          </p:nvSpPr>
          <p:spPr>
            <a:xfrm>
              <a:off x="2651309" y="2622038"/>
              <a:ext cx="3427556" cy="3645410"/>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t" anchorCtr="0">
              <a:spAutoFit/>
            </a:bodyPr>
            <a:lstStyle/>
            <a:p>
              <a:endParaRPr sz="1050" dirty="0">
                <a:solidFill>
                  <a:schemeClr val="dk1"/>
                </a:solidFill>
                <a:latin typeface="Calibri"/>
                <a:ea typeface="Calibri"/>
                <a:cs typeface="Calibri"/>
                <a:sym typeface="Calibri"/>
              </a:endParaRPr>
            </a:p>
            <a:p>
              <a:r>
                <a:rPr lang="fr-FR" sz="1050" dirty="0">
                  <a:solidFill>
                    <a:schemeClr val="dk1"/>
                  </a:solidFill>
                  <a:latin typeface="Calibri"/>
                  <a:ea typeface="Calibri"/>
                  <a:cs typeface="Calibri"/>
                  <a:sym typeface="Calibri"/>
                </a:rPr>
                <a:t>La métropole de Brest comprend 200 000 habitants. Le CHU draine donc un bassin de population relativement important. </a:t>
              </a:r>
              <a:endParaRPr dirty="0"/>
            </a:p>
            <a:p>
              <a:r>
                <a:rPr lang="fr-FR" sz="1050" dirty="0">
                  <a:solidFill>
                    <a:schemeClr val="dk1"/>
                  </a:solidFill>
                  <a:latin typeface="Calibri"/>
                  <a:ea typeface="Calibri"/>
                  <a:cs typeface="Calibri"/>
                  <a:sym typeface="Calibri"/>
                </a:rPr>
                <a:t>Le </a:t>
              </a:r>
              <a:r>
                <a:rPr lang="fr-FR" sz="1050" dirty="0" err="1">
                  <a:solidFill>
                    <a:schemeClr val="dk1"/>
                  </a:solidFill>
                  <a:latin typeface="Calibri"/>
                  <a:ea typeface="Calibri"/>
                  <a:cs typeface="Calibri"/>
                  <a:sym typeface="Calibri"/>
                </a:rPr>
                <a:t>finistère</a:t>
              </a:r>
              <a:r>
                <a:rPr lang="fr-FR" sz="1050" dirty="0">
                  <a:solidFill>
                    <a:schemeClr val="dk1"/>
                  </a:solidFill>
                  <a:latin typeface="Calibri"/>
                  <a:ea typeface="Calibri"/>
                  <a:cs typeface="Calibri"/>
                  <a:sym typeface="Calibri"/>
                </a:rPr>
                <a:t> est une région magnifique avec une cote variée qui regorge de paysages insoupçonnés en France!</a:t>
              </a:r>
              <a:endParaRPr dirty="0"/>
            </a:p>
            <a:p>
              <a:r>
                <a:rPr lang="fr-FR" sz="1050" dirty="0">
                  <a:solidFill>
                    <a:schemeClr val="dk1"/>
                  </a:solidFill>
                  <a:latin typeface="Calibri"/>
                  <a:ea typeface="Calibri"/>
                  <a:cs typeface="Calibri"/>
                  <a:sym typeface="Calibri"/>
                </a:rPr>
                <a:t>La localisation de la ville en fait aussi un lieu de choix pour la pratique des sports nautiques. </a:t>
              </a:r>
              <a:endParaRPr dirty="0"/>
            </a:p>
            <a:p>
              <a:r>
                <a:rPr lang="fr-FR" sz="1050" dirty="0">
                  <a:solidFill>
                    <a:schemeClr val="dk1"/>
                  </a:solidFill>
                  <a:latin typeface="Calibri"/>
                  <a:ea typeface="Calibri"/>
                  <a:cs typeface="Calibri"/>
                  <a:sym typeface="Calibri"/>
                </a:rPr>
                <a:t>La ville en elle-même est une ville récente, celle-ci ayant été quasiment intégralement détruite lors de la seconde guerre mondiale </a:t>
              </a:r>
              <a:endParaRPr dirty="0"/>
            </a:p>
          </p:txBody>
        </p:sp>
        <p:sp>
          <p:nvSpPr>
            <p:cNvPr id="642" name="Google Shape;642;p21"/>
            <p:cNvSpPr/>
            <p:nvPr/>
          </p:nvSpPr>
          <p:spPr>
            <a:xfrm>
              <a:off x="4053781" y="2688174"/>
              <a:ext cx="952500" cy="342900"/>
            </a:xfrm>
            <a:prstGeom prst="roundRect">
              <a:avLst>
                <a:gd name="adj" fmla="val 16667"/>
              </a:avLst>
            </a:prstGeom>
            <a:noFill/>
            <a:ln>
              <a:noFill/>
            </a:ln>
          </p:spPr>
          <p:txBody>
            <a:bodyPr spcFirstLastPara="1" wrap="square" lIns="68569" tIns="34275" rIns="68569" bIns="34275" anchor="t" anchorCtr="0">
              <a:noAutofit/>
            </a:bodyPr>
            <a:lstStyle/>
            <a:p>
              <a:pPr algn="ctr">
                <a:lnSpc>
                  <a:spcPct val="107000"/>
                </a:lnSpc>
              </a:pPr>
              <a:r>
                <a:rPr lang="fr-FR" sz="1600" b="1" dirty="0">
                  <a:solidFill>
                    <a:srgbClr val="D15F3F"/>
                  </a:solidFill>
                  <a:latin typeface="Calibri"/>
                  <a:ea typeface="Calibri"/>
                  <a:cs typeface="Calibri"/>
                  <a:sym typeface="Calibri"/>
                </a:rPr>
                <a:t>La ville</a:t>
              </a:r>
              <a:endParaRPr sz="1000" b="1" dirty="0">
                <a:solidFill>
                  <a:srgbClr val="D15F3F"/>
                </a:solidFill>
                <a:latin typeface="Calibri"/>
                <a:ea typeface="Calibri"/>
                <a:cs typeface="Calibri"/>
                <a:sym typeface="Calibri"/>
              </a:endParaRPr>
            </a:p>
          </p:txBody>
        </p:sp>
      </p:grpSp>
      <p:pic>
        <p:nvPicPr>
          <p:cNvPr id="644" name="Google Shape;644;p21" descr="Brest.png"/>
          <p:cNvPicPr preferRelativeResize="0"/>
          <p:nvPr/>
        </p:nvPicPr>
        <p:blipFill rotWithShape="1">
          <a:blip r:embed="rId6">
            <a:alphaModFix/>
          </a:blip>
          <a:srcRect/>
          <a:stretch/>
        </p:blipFill>
        <p:spPr>
          <a:xfrm>
            <a:off x="3496724" y="1881542"/>
            <a:ext cx="4174021" cy="1172112"/>
          </a:xfrm>
          <a:prstGeom prst="rect">
            <a:avLst/>
          </a:prstGeom>
          <a:noFill/>
          <a:ln>
            <a:noFill/>
          </a:ln>
        </p:spPr>
      </p:pic>
      <p:sp>
        <p:nvSpPr>
          <p:cNvPr id="645" name="Google Shape;645;p21"/>
          <p:cNvSpPr>
            <a:spLocks noGrp="1"/>
          </p:cNvSpPr>
          <p:nvPr>
            <p:ph type="sldNum" idx="12"/>
          </p:nvPr>
        </p:nvSpPr>
        <p:spPr>
          <a:xfrm>
            <a:off x="6398334" y="6406011"/>
            <a:ext cx="2641886" cy="515085"/>
          </a:xfrm>
          <a:prstGeom prst="roundRect">
            <a:avLst>
              <a:gd name="adj" fmla="val 16667"/>
            </a:avLst>
          </a:prstGeom>
          <a:noFill/>
          <a:ln>
            <a:noFill/>
          </a:ln>
        </p:spPr>
        <p:txBody>
          <a:bodyPr spcFirstLastPara="1" vert="horz" wrap="square" lIns="68569" tIns="34275" rIns="68569" bIns="34275" rtlCol="0" anchor="ctr" anchorCtr="0">
            <a:noAutofit/>
          </a:bodyPr>
          <a:lstStyle/>
          <a:p>
            <a:fld id="{00000000-1234-1234-1234-123412341234}" type="slidenum">
              <a:rPr lang="fr-FR"/>
              <a:pPr/>
              <a:t>18</a:t>
            </a:fld>
            <a:endParaRPr dirty="0"/>
          </a:p>
        </p:txBody>
      </p:sp>
      <p:pic>
        <p:nvPicPr>
          <p:cNvPr id="646" name="Google Shape;646;p21" descr="Brest.jpg"/>
          <p:cNvPicPr preferRelativeResize="0"/>
          <p:nvPr/>
        </p:nvPicPr>
        <p:blipFill rotWithShape="1">
          <a:blip r:embed="rId7">
            <a:alphaModFix/>
          </a:blip>
          <a:srcRect/>
          <a:stretch/>
        </p:blipFill>
        <p:spPr>
          <a:xfrm>
            <a:off x="0" y="-14644"/>
            <a:ext cx="9144000" cy="1289952"/>
          </a:xfrm>
          <a:prstGeom prst="rect">
            <a:avLst/>
          </a:prstGeom>
          <a:noFill/>
          <a:ln>
            <a:noFill/>
          </a:ln>
        </p:spPr>
      </p:pic>
      <p:sp>
        <p:nvSpPr>
          <p:cNvPr id="647" name="Google Shape;647;p21"/>
          <p:cNvSpPr/>
          <p:nvPr/>
        </p:nvSpPr>
        <p:spPr>
          <a:xfrm>
            <a:off x="4183336" y="514986"/>
            <a:ext cx="860498" cy="377163"/>
          </a:xfrm>
          <a:prstGeom prst="roundRect">
            <a:avLst>
              <a:gd name="adj" fmla="val 16667"/>
            </a:avLst>
          </a:prstGeom>
          <a:solidFill>
            <a:srgbClr val="FFFFFF">
              <a:alpha val="49803"/>
            </a:srgbClr>
          </a:solidFill>
          <a:ln>
            <a:noFill/>
          </a:ln>
        </p:spPr>
        <p:txBody>
          <a:bodyPr spcFirstLastPara="1" wrap="square" lIns="68569" tIns="34275" rIns="68569" bIns="34275" anchor="t" anchorCtr="0">
            <a:spAutoFit/>
          </a:bodyPr>
          <a:lstStyle/>
          <a:p>
            <a:pPr algn="ctr">
              <a:lnSpc>
                <a:spcPct val="107000"/>
              </a:lnSpc>
            </a:pPr>
            <a:r>
              <a:rPr lang="fr-FR" sz="1650" b="1" dirty="0">
                <a:latin typeface="Calibri"/>
                <a:ea typeface="Calibri"/>
                <a:cs typeface="Calibri"/>
                <a:sym typeface="Calibri"/>
              </a:rPr>
              <a:t>BREST</a:t>
            </a:r>
            <a:endParaRPr sz="825" dirty="0">
              <a:latin typeface="Calibri"/>
              <a:ea typeface="Calibri"/>
              <a:cs typeface="Calibri"/>
              <a:sym typeface="Calibri"/>
            </a:endParaRPr>
          </a:p>
        </p:txBody>
      </p:sp>
      <p:sp>
        <p:nvSpPr>
          <p:cNvPr id="648" name="Google Shape;648;p21"/>
          <p:cNvSpPr/>
          <p:nvPr/>
        </p:nvSpPr>
        <p:spPr>
          <a:xfrm>
            <a:off x="6937225" y="3008539"/>
            <a:ext cx="730648" cy="178739"/>
          </a:xfrm>
          <a:prstGeom prst="roundRect">
            <a:avLst>
              <a:gd name="adj" fmla="val 16667"/>
            </a:avLst>
          </a:prstGeom>
          <a:noFill/>
          <a:ln>
            <a:noFill/>
          </a:ln>
        </p:spPr>
        <p:txBody>
          <a:bodyPr spcFirstLastPara="1" wrap="square" lIns="68569" tIns="34275" rIns="68569" bIns="34275" anchor="t" anchorCtr="0">
            <a:spAutoFit/>
          </a:bodyPr>
          <a:lstStyle/>
          <a:p>
            <a:r>
              <a:rPr lang="fr-FR" sz="600" i="1">
                <a:solidFill>
                  <a:schemeClr val="dk1"/>
                </a:solidFill>
                <a:latin typeface="Calibri"/>
                <a:ea typeface="Calibri"/>
                <a:cs typeface="Calibri"/>
                <a:sym typeface="Calibri"/>
              </a:rPr>
              <a:t>Source : Wikipedia</a:t>
            </a:r>
            <a:endParaRPr sz="600" i="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20"/>
          <p:cNvGrpSpPr/>
          <p:nvPr/>
        </p:nvGrpSpPr>
        <p:grpSpPr>
          <a:xfrm>
            <a:off x="3827112" y="4800026"/>
            <a:ext cx="2881641" cy="1680067"/>
            <a:chOff x="6644226" y="2837890"/>
            <a:chExt cx="2309336" cy="1680067"/>
          </a:xfrm>
        </p:grpSpPr>
        <p:sp>
          <p:nvSpPr>
            <p:cNvPr id="593" name="Google Shape;593;p20"/>
            <p:cNvSpPr/>
            <p:nvPr/>
          </p:nvSpPr>
          <p:spPr>
            <a:xfrm>
              <a:off x="6644226" y="2884715"/>
              <a:ext cx="2309336" cy="163324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oui, pour les DJ</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 </a:t>
              </a:r>
              <a:r>
                <a:rPr lang="fr-FR" sz="1100">
                  <a:solidFill>
                    <a:schemeClr val="dk1"/>
                  </a:solidFill>
                  <a:latin typeface="Calibri"/>
                  <a:ea typeface="Calibri"/>
                  <a:cs typeface="Calibri"/>
                  <a:sym typeface="Calibri"/>
                </a:rPr>
                <a:t>:   </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&lt;1/mois</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p:txBody>
        </p:sp>
        <p:sp>
          <p:nvSpPr>
            <p:cNvPr id="594" name="Google Shape;594;p20"/>
            <p:cNvSpPr/>
            <p:nvPr/>
          </p:nvSpPr>
          <p:spPr>
            <a:xfrm>
              <a:off x="7120679" y="2837890"/>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595" name="Google Shape;595;p20"/>
          <p:cNvGrpSpPr/>
          <p:nvPr/>
        </p:nvGrpSpPr>
        <p:grpSpPr>
          <a:xfrm>
            <a:off x="182102" y="765004"/>
            <a:ext cx="3686375" cy="1705387"/>
            <a:chOff x="402684" y="583285"/>
            <a:chExt cx="3686375" cy="1705387"/>
          </a:xfrm>
        </p:grpSpPr>
        <p:sp>
          <p:nvSpPr>
            <p:cNvPr id="596" name="Google Shape;596;p20"/>
            <p:cNvSpPr/>
            <p:nvPr/>
          </p:nvSpPr>
          <p:spPr>
            <a:xfrm>
              <a:off x="402684" y="583285"/>
              <a:ext cx="3686375" cy="170538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dirty="0">
                  <a:solidFill>
                    <a:schemeClr val="dk1"/>
                  </a:solidFill>
                  <a:latin typeface="Calibri"/>
                  <a:ea typeface="Calibri"/>
                  <a:cs typeface="Calibri"/>
                  <a:sym typeface="Calibri"/>
                </a:rPr>
                <a:t>Néphrologie traditionnelle (18 lits) </a:t>
              </a:r>
              <a:r>
                <a:rPr lang="fr-FR" sz="1100" i="1" dirty="0">
                  <a:solidFill>
                    <a:schemeClr val="dk1"/>
                  </a:solidFill>
                  <a:latin typeface="Calibri"/>
                  <a:ea typeface="Calibri"/>
                  <a:cs typeface="Calibri"/>
                  <a:sym typeface="Calibri"/>
                </a:rPr>
                <a:t>: </a:t>
              </a:r>
              <a:r>
                <a:rPr lang="fr-FR" sz="1100" dirty="0">
                  <a:solidFill>
                    <a:schemeClr val="dk1"/>
                  </a:solidFill>
                  <a:latin typeface="Calibri"/>
                  <a:ea typeface="Calibri"/>
                  <a:cs typeface="Calibri"/>
                  <a:sym typeface="Calibri"/>
                </a:rPr>
                <a:t>2 internes</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Dont Soins intensifs néphrologiques</a:t>
              </a:r>
              <a:endParaRPr dirty="0"/>
            </a:p>
            <a:p>
              <a:pPr marL="128588" marR="0" lvl="0" indent="-128588" algn="l" rtl="0">
                <a:lnSpc>
                  <a:spcPct val="107000"/>
                </a:lnSpc>
                <a:spcBef>
                  <a:spcPts val="0"/>
                </a:spcBef>
                <a:spcAft>
                  <a:spcPts val="0"/>
                </a:spcAft>
                <a:buClr>
                  <a:schemeClr val="dk1"/>
                </a:buClr>
                <a:buSzPts val="1100"/>
                <a:buFont typeface="Arial"/>
                <a:buChar char="•"/>
              </a:pPr>
              <a:r>
                <a:rPr lang="fr-FR" sz="1100" b="1" u="sng" dirty="0">
                  <a:solidFill>
                    <a:schemeClr val="dk1"/>
                  </a:solidFill>
                  <a:latin typeface="Calibri"/>
                  <a:ea typeface="Calibri"/>
                  <a:cs typeface="Calibri"/>
                  <a:sym typeface="Calibri"/>
                </a:rPr>
                <a:t>Transplantation rénale (8 lits) :</a:t>
              </a:r>
              <a:r>
                <a:rPr lang="fr-FR" sz="1100" dirty="0">
                  <a:solidFill>
                    <a:schemeClr val="dk1"/>
                  </a:solidFill>
                  <a:latin typeface="Calibri"/>
                  <a:ea typeface="Calibri"/>
                  <a:cs typeface="Calibri"/>
                  <a:sym typeface="Calibri"/>
                </a:rPr>
                <a:t> 1 interne</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Post-transplantation immédiat et complications de greffe</a:t>
              </a:r>
              <a:endParaRPr dirty="0"/>
            </a:p>
            <a:p>
              <a:pPr marL="128588" marR="0" lvl="0" indent="-128588" algn="l" rtl="0">
                <a:lnSpc>
                  <a:spcPct val="107000"/>
                </a:lnSpc>
                <a:spcBef>
                  <a:spcPts val="0"/>
                </a:spcBef>
                <a:spcAft>
                  <a:spcPts val="0"/>
                </a:spcAft>
                <a:buClr>
                  <a:schemeClr val="dk1"/>
                </a:buClr>
                <a:buSzPts val="1100"/>
                <a:buFont typeface="Arial"/>
                <a:buChar char="•"/>
              </a:pPr>
              <a:r>
                <a:rPr lang="fr-FR" sz="1100" b="1" u="sng" dirty="0">
                  <a:solidFill>
                    <a:schemeClr val="dk1"/>
                  </a:solidFill>
                  <a:latin typeface="Calibri"/>
                  <a:ea typeface="Calibri"/>
                  <a:cs typeface="Calibri"/>
                  <a:sym typeface="Calibri"/>
                </a:rPr>
                <a:t>Dialyse :</a:t>
              </a:r>
              <a:r>
                <a:rPr lang="fr-FR" sz="1100" dirty="0">
                  <a:solidFill>
                    <a:schemeClr val="dk1"/>
                  </a:solidFill>
                  <a:latin typeface="Calibri"/>
                  <a:ea typeface="Calibri"/>
                  <a:cs typeface="Calibri"/>
                  <a:sym typeface="Calibri"/>
                </a:rPr>
                <a:t> 1 interne</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12 postes chroniques ; 2 séries/j</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4 postes aigus ; 2 séries/j  dont échanges plasmatiques</a:t>
              </a:r>
              <a:endParaRPr b="1" u="sng" dirty="0"/>
            </a:p>
          </p:txBody>
        </p:sp>
        <p:sp>
          <p:nvSpPr>
            <p:cNvPr id="597" name="Google Shape;597;p20"/>
            <p:cNvSpPr/>
            <p:nvPr/>
          </p:nvSpPr>
          <p:spPr>
            <a:xfrm>
              <a:off x="527304" y="599914"/>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598" name="Google Shape;598;p20"/>
          <p:cNvGrpSpPr/>
          <p:nvPr/>
        </p:nvGrpSpPr>
        <p:grpSpPr>
          <a:xfrm>
            <a:off x="109180" y="2747911"/>
            <a:ext cx="3873706" cy="1418177"/>
            <a:chOff x="273353" y="4025502"/>
            <a:chExt cx="3873706" cy="728167"/>
          </a:xfrm>
        </p:grpSpPr>
        <p:sp>
          <p:nvSpPr>
            <p:cNvPr id="599" name="Google Shape;599;p20"/>
            <p:cNvSpPr/>
            <p:nvPr/>
          </p:nvSpPr>
          <p:spPr>
            <a:xfrm>
              <a:off x="470895" y="4025502"/>
              <a:ext cx="3437137" cy="72816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u="sng"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lang="fr-FR" sz="1100" u="sng"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dirty="0">
                  <a:solidFill>
                    <a:schemeClr val="dk1"/>
                  </a:solidFill>
                  <a:latin typeface="Calibri"/>
                  <a:ea typeface="Calibri"/>
                  <a:cs typeface="Calibri"/>
                  <a:sym typeface="Calibri"/>
                </a:rPr>
                <a:t>CH Quimper </a:t>
              </a:r>
              <a:r>
                <a:rPr lang="fr-FR" sz="1100" dirty="0">
                  <a:solidFill>
                    <a:schemeClr val="dk1"/>
                  </a:solidFill>
                  <a:latin typeface="Calibri"/>
                  <a:ea typeface="Calibri"/>
                  <a:cs typeface="Calibri"/>
                  <a:sym typeface="Calibri"/>
                </a:rPr>
                <a:t>(70 km – 50 min) : 15 lits d’hospitalisation conventionnelle</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16 postes de dialyse chronique, 2 séries</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4 postes de dialyse aiguë, 1 série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p:txBody>
        </p:sp>
        <p:sp>
          <p:nvSpPr>
            <p:cNvPr id="600" name="Google Shape;600;p20"/>
            <p:cNvSpPr/>
            <p:nvPr/>
          </p:nvSpPr>
          <p:spPr>
            <a:xfrm>
              <a:off x="273353" y="4053038"/>
              <a:ext cx="3873706" cy="185131"/>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Services de néphrologie en périphérie</a:t>
              </a:r>
              <a:endParaRPr sz="1100" b="1" dirty="0">
                <a:solidFill>
                  <a:schemeClr val="accent5"/>
                </a:solidFill>
                <a:latin typeface="Calibri"/>
                <a:ea typeface="Calibri"/>
                <a:cs typeface="Calibri"/>
                <a:sym typeface="Calibri"/>
              </a:endParaRPr>
            </a:p>
          </p:txBody>
        </p:sp>
      </p:grpSp>
      <p:grpSp>
        <p:nvGrpSpPr>
          <p:cNvPr id="601" name="Google Shape;601;p20"/>
          <p:cNvGrpSpPr/>
          <p:nvPr/>
        </p:nvGrpSpPr>
        <p:grpSpPr>
          <a:xfrm>
            <a:off x="4087653" y="2046308"/>
            <a:ext cx="2309337" cy="1115221"/>
            <a:chOff x="6690039" y="395120"/>
            <a:chExt cx="2309337" cy="1455647"/>
          </a:xfrm>
        </p:grpSpPr>
        <p:sp>
          <p:nvSpPr>
            <p:cNvPr id="602" name="Google Shape;602;p20"/>
            <p:cNvSpPr/>
            <p:nvPr/>
          </p:nvSpPr>
          <p:spPr>
            <a:xfrm>
              <a:off x="6690039" y="449184"/>
              <a:ext cx="2309337" cy="14015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polyvalente</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 poly de Quimper ; Morlaix</a:t>
              </a:r>
              <a:endParaRPr sz="1100">
                <a:solidFill>
                  <a:schemeClr val="dk1"/>
                </a:solidFill>
                <a:latin typeface="Calibri"/>
                <a:ea typeface="Calibri"/>
                <a:cs typeface="Calibri"/>
                <a:sym typeface="Calibri"/>
              </a:endParaRPr>
            </a:p>
          </p:txBody>
        </p:sp>
        <p:sp>
          <p:nvSpPr>
            <p:cNvPr id="603" name="Google Shape;603;p20"/>
            <p:cNvSpPr/>
            <p:nvPr/>
          </p:nvSpPr>
          <p:spPr>
            <a:xfrm>
              <a:off x="6838859" y="395120"/>
              <a:ext cx="2160517" cy="34289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dirty="0">
                  <a:solidFill>
                    <a:schemeClr val="accent5"/>
                  </a:solidFill>
                  <a:latin typeface="Calibri"/>
                  <a:ea typeface="Calibri"/>
                  <a:cs typeface="Calibri"/>
                  <a:sym typeface="Calibri"/>
                </a:rPr>
                <a:t>Stages de réanimation</a:t>
              </a:r>
              <a:endParaRPr sz="1100" b="1" dirty="0">
                <a:solidFill>
                  <a:schemeClr val="accent5"/>
                </a:solidFill>
                <a:latin typeface="Calibri"/>
                <a:ea typeface="Calibri"/>
                <a:cs typeface="Calibri"/>
                <a:sym typeface="Calibri"/>
              </a:endParaRPr>
            </a:p>
          </p:txBody>
        </p:sp>
      </p:grpSp>
      <p:grpSp>
        <p:nvGrpSpPr>
          <p:cNvPr id="604" name="Google Shape;604;p20"/>
          <p:cNvGrpSpPr/>
          <p:nvPr/>
        </p:nvGrpSpPr>
        <p:grpSpPr>
          <a:xfrm>
            <a:off x="6608737" y="765004"/>
            <a:ext cx="2420299" cy="1037814"/>
            <a:chOff x="4371154" y="2899236"/>
            <a:chExt cx="2420299" cy="1037814"/>
          </a:xfrm>
        </p:grpSpPr>
        <p:sp>
          <p:nvSpPr>
            <p:cNvPr id="605" name="Google Shape;605;p20"/>
            <p:cNvSpPr/>
            <p:nvPr/>
          </p:nvSpPr>
          <p:spPr>
            <a:xfrm>
              <a:off x="4371154" y="2927673"/>
              <a:ext cx="2420299" cy="100937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Cours 1/semaine environ</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2/an</a:t>
              </a:r>
              <a:endParaRPr/>
            </a:p>
            <a:p>
              <a:pPr marL="128588" marR="0" lvl="0" indent="-128588"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Bibliothèque de néphrologie</a:t>
              </a:r>
              <a:endParaRPr/>
            </a:p>
          </p:txBody>
        </p:sp>
        <p:sp>
          <p:nvSpPr>
            <p:cNvPr id="606" name="Google Shape;606;p20"/>
            <p:cNvSpPr/>
            <p:nvPr/>
          </p:nvSpPr>
          <p:spPr>
            <a:xfrm>
              <a:off x="4895069" y="2899236"/>
              <a:ext cx="1452548"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dirty="0">
                  <a:solidFill>
                    <a:schemeClr val="accent5"/>
                  </a:solidFill>
                  <a:latin typeface="Calibri"/>
                  <a:ea typeface="Calibri"/>
                  <a:cs typeface="Calibri"/>
                  <a:sym typeface="Calibri"/>
                </a:rPr>
                <a:t>Enseignement</a:t>
              </a:r>
              <a:endParaRPr sz="1100" b="1" dirty="0">
                <a:solidFill>
                  <a:schemeClr val="accent5"/>
                </a:solidFill>
                <a:latin typeface="Calibri"/>
                <a:ea typeface="Calibri"/>
                <a:cs typeface="Calibri"/>
                <a:sym typeface="Calibri"/>
              </a:endParaRPr>
            </a:p>
          </p:txBody>
        </p:sp>
      </p:grpSp>
      <p:grpSp>
        <p:nvGrpSpPr>
          <p:cNvPr id="607" name="Google Shape;607;p20"/>
          <p:cNvGrpSpPr/>
          <p:nvPr/>
        </p:nvGrpSpPr>
        <p:grpSpPr>
          <a:xfrm>
            <a:off x="6829547" y="4846851"/>
            <a:ext cx="2224862" cy="1450454"/>
            <a:chOff x="6944991" y="3282578"/>
            <a:chExt cx="2224862" cy="1450454"/>
          </a:xfrm>
        </p:grpSpPr>
        <p:sp>
          <p:nvSpPr>
            <p:cNvPr id="608" name="Google Shape;608;p20"/>
            <p:cNvSpPr/>
            <p:nvPr/>
          </p:nvSpPr>
          <p:spPr>
            <a:xfrm>
              <a:off x="6944991" y="3319879"/>
              <a:ext cx="2224862" cy="141315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d’internes en 2024 : 2</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Nombre d’internes actuellement en formation : 8</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de CCA :  1</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d’Assistant-Spécialiste : 1 (Quimper)</a:t>
              </a:r>
              <a:endParaRPr dirty="0"/>
            </a:p>
          </p:txBody>
        </p:sp>
        <p:sp>
          <p:nvSpPr>
            <p:cNvPr id="609" name="Google Shape;609;p20"/>
            <p:cNvSpPr/>
            <p:nvPr/>
          </p:nvSpPr>
          <p:spPr>
            <a:xfrm>
              <a:off x="7043009" y="3282578"/>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610" name="Google Shape;610;p20"/>
          <p:cNvGrpSpPr/>
          <p:nvPr/>
        </p:nvGrpSpPr>
        <p:grpSpPr>
          <a:xfrm>
            <a:off x="4032173" y="781633"/>
            <a:ext cx="2420298" cy="1137988"/>
            <a:chOff x="4062374" y="1098261"/>
            <a:chExt cx="2420298" cy="698436"/>
          </a:xfrm>
        </p:grpSpPr>
        <p:sp>
          <p:nvSpPr>
            <p:cNvPr id="611" name="Google Shape;611;p20"/>
            <p:cNvSpPr/>
            <p:nvPr/>
          </p:nvSpPr>
          <p:spPr>
            <a:xfrm>
              <a:off x="4062374" y="1098262"/>
              <a:ext cx="2420298" cy="69843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Pas de garde en néphrologie.</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Gardes aux urgences (socles) et d’intérieur (consolidation)</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Astreinte le samedi matin</a:t>
              </a:r>
              <a:endParaRPr dirty="0"/>
            </a:p>
          </p:txBody>
        </p:sp>
        <p:sp>
          <p:nvSpPr>
            <p:cNvPr id="612" name="Google Shape;612;p20"/>
            <p:cNvSpPr/>
            <p:nvPr/>
          </p:nvSpPr>
          <p:spPr>
            <a:xfrm>
              <a:off x="4117854" y="1098261"/>
              <a:ext cx="2309337"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Gardes et astreintes</a:t>
              </a:r>
              <a:endParaRPr sz="1100" b="1" dirty="0">
                <a:solidFill>
                  <a:schemeClr val="accent5"/>
                </a:solidFill>
                <a:latin typeface="Calibri"/>
                <a:ea typeface="Calibri"/>
                <a:cs typeface="Calibri"/>
                <a:sym typeface="Calibri"/>
              </a:endParaRPr>
            </a:p>
          </p:txBody>
        </p:sp>
      </p:grpSp>
      <p:grpSp>
        <p:nvGrpSpPr>
          <p:cNvPr id="613" name="Google Shape;613;p20"/>
          <p:cNvGrpSpPr/>
          <p:nvPr/>
        </p:nvGrpSpPr>
        <p:grpSpPr>
          <a:xfrm>
            <a:off x="837456" y="5107878"/>
            <a:ext cx="2309336" cy="1362373"/>
            <a:chOff x="4248097" y="2223019"/>
            <a:chExt cx="2309336" cy="1362373"/>
          </a:xfrm>
        </p:grpSpPr>
        <p:sp>
          <p:nvSpPr>
            <p:cNvPr id="614" name="Google Shape;614;p20"/>
            <p:cNvSpPr/>
            <p:nvPr/>
          </p:nvSpPr>
          <p:spPr>
            <a:xfrm>
              <a:off x="4248097" y="2223019"/>
              <a:ext cx="2309336" cy="136237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a:t>
              </a:r>
              <a:endParaRPr/>
            </a:p>
          </p:txBody>
        </p:sp>
        <p:sp>
          <p:nvSpPr>
            <p:cNvPr id="615" name="Google Shape;615;p20"/>
            <p:cNvSpPr/>
            <p:nvPr/>
          </p:nvSpPr>
          <p:spPr>
            <a:xfrm>
              <a:off x="4763490" y="2261863"/>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616" name="Google Shape;616;p20"/>
          <p:cNvGrpSpPr/>
          <p:nvPr/>
        </p:nvGrpSpPr>
        <p:grpSpPr>
          <a:xfrm>
            <a:off x="3798874" y="3366806"/>
            <a:ext cx="2938118" cy="1217360"/>
            <a:chOff x="4283298" y="3603348"/>
            <a:chExt cx="2286345" cy="1217360"/>
          </a:xfrm>
        </p:grpSpPr>
        <p:sp>
          <p:nvSpPr>
            <p:cNvPr id="617" name="Google Shape;617;p20"/>
            <p:cNvSpPr/>
            <p:nvPr/>
          </p:nvSpPr>
          <p:spPr>
            <a:xfrm>
              <a:off x="4283298" y="3656764"/>
              <a:ext cx="2286345" cy="116394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Ponction biopsie de reins natifs et greffons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Myélogramme, BOM, BGSA, …</a:t>
              </a:r>
              <a:endParaRPr sz="1100">
                <a:solidFill>
                  <a:schemeClr val="dk1"/>
                </a:solidFill>
                <a:latin typeface="Calibri"/>
                <a:ea typeface="Calibri"/>
                <a:cs typeface="Calibri"/>
                <a:sym typeface="Calibri"/>
              </a:endParaRPr>
            </a:p>
          </p:txBody>
        </p:sp>
        <p:sp>
          <p:nvSpPr>
            <p:cNvPr id="618" name="Google Shape;618;p20"/>
            <p:cNvSpPr/>
            <p:nvPr/>
          </p:nvSpPr>
          <p:spPr>
            <a:xfrm>
              <a:off x="4741610" y="3603348"/>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619" name="Google Shape;619;p20"/>
          <p:cNvGrpSpPr/>
          <p:nvPr/>
        </p:nvGrpSpPr>
        <p:grpSpPr>
          <a:xfrm>
            <a:off x="6501042" y="1940801"/>
            <a:ext cx="2580843" cy="1737983"/>
            <a:chOff x="6482488" y="2820570"/>
            <a:chExt cx="2686596" cy="2156742"/>
          </a:xfrm>
        </p:grpSpPr>
        <p:sp>
          <p:nvSpPr>
            <p:cNvPr id="620" name="Google Shape;620;p20"/>
            <p:cNvSpPr/>
            <p:nvPr/>
          </p:nvSpPr>
          <p:spPr>
            <a:xfrm>
              <a:off x="6482488" y="2871970"/>
              <a:ext cx="2686596" cy="210534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Immunologie (Pr Y. LE MEUR)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Polykystoses hépato-rénales (Pr. E. CORNEC-LE GALL)</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Laboratoires/accueil M2 </a:t>
              </a:r>
              <a:r>
                <a:rPr lang="fr-FR" sz="1100">
                  <a:solidFill>
                    <a:schemeClr val="dk1"/>
                  </a:solidFill>
                  <a:latin typeface="Calibri"/>
                  <a:ea typeface="Calibri"/>
                  <a:cs typeface="Calibri"/>
                  <a:sym typeface="Calibri"/>
                </a:rPr>
                <a:t>: </a:t>
              </a:r>
              <a:endParaRPr/>
            </a:p>
            <a:p>
              <a:pPr marL="128588" marR="0" lvl="0" indent="-128588"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Génomique</a:t>
              </a:r>
              <a:endParaRPr/>
            </a:p>
            <a:p>
              <a:pPr marL="128588" marR="0" lvl="0" indent="-128588"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Immunologie</a:t>
              </a:r>
              <a:endParaRPr sz="1100">
                <a:solidFill>
                  <a:schemeClr val="dk1"/>
                </a:solidFill>
                <a:latin typeface="Calibri"/>
                <a:ea typeface="Calibri"/>
                <a:cs typeface="Calibri"/>
                <a:sym typeface="Calibri"/>
              </a:endParaRPr>
            </a:p>
          </p:txBody>
        </p:sp>
        <p:sp>
          <p:nvSpPr>
            <p:cNvPr id="621" name="Google Shape;621;p20"/>
            <p:cNvSpPr/>
            <p:nvPr/>
          </p:nvSpPr>
          <p:spPr>
            <a:xfrm>
              <a:off x="7146653" y="2820570"/>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grpSp>
        <p:nvGrpSpPr>
          <p:cNvPr id="622" name="Google Shape;622;p20"/>
          <p:cNvGrpSpPr/>
          <p:nvPr/>
        </p:nvGrpSpPr>
        <p:grpSpPr>
          <a:xfrm>
            <a:off x="445260" y="4236932"/>
            <a:ext cx="3056349" cy="694467"/>
            <a:chOff x="3582591" y="1836783"/>
            <a:chExt cx="3615300" cy="697817"/>
          </a:xfrm>
        </p:grpSpPr>
        <p:sp>
          <p:nvSpPr>
            <p:cNvPr id="623" name="Google Shape;623;p20"/>
            <p:cNvSpPr/>
            <p:nvPr/>
          </p:nvSpPr>
          <p:spPr>
            <a:xfrm>
              <a:off x="3582591" y="1836783"/>
              <a:ext cx="3615300" cy="69781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endParaRPr sz="825"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825"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AUB Santé (dialyse péritonéale)</a:t>
              </a:r>
              <a:endParaRPr dirty="0"/>
            </a:p>
          </p:txBody>
        </p:sp>
        <p:sp>
          <p:nvSpPr>
            <p:cNvPr id="624" name="Google Shape;624;p20"/>
            <p:cNvSpPr/>
            <p:nvPr/>
          </p:nvSpPr>
          <p:spPr>
            <a:xfrm>
              <a:off x="4319235" y="1836783"/>
              <a:ext cx="2142009" cy="454353"/>
            </a:xfrm>
            <a:prstGeom prst="roundRect">
              <a:avLst>
                <a:gd name="adj" fmla="val 16667"/>
              </a:avLst>
            </a:prstGeom>
            <a:no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Libéral/associatif</a:t>
              </a:r>
              <a:endParaRPr sz="1000" b="1" dirty="0">
                <a:solidFill>
                  <a:schemeClr val="accent5"/>
                </a:solidFill>
                <a:latin typeface="Calibri"/>
                <a:ea typeface="Calibri"/>
                <a:cs typeface="Calibri"/>
                <a:sym typeface="Calibri"/>
              </a:endParaRPr>
            </a:p>
          </p:txBody>
        </p:sp>
      </p:grpSp>
      <p:sp>
        <p:nvSpPr>
          <p:cNvPr id="625" name="Google Shape;625;p20"/>
          <p:cNvSpPr/>
          <p:nvPr/>
        </p:nvSpPr>
        <p:spPr>
          <a:xfrm>
            <a:off x="0" y="-38381"/>
            <a:ext cx="9144000" cy="520001"/>
          </a:xfrm>
          <a:prstGeom prst="roundRect">
            <a:avLst>
              <a:gd name="adj" fmla="val 16667"/>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Brest</a:t>
            </a:r>
            <a:endParaRPr sz="12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105" name="Google Shape;105;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a:t>
            </a:fld>
            <a:endParaRPr/>
          </a:p>
        </p:txBody>
      </p:sp>
      <p:sp>
        <p:nvSpPr>
          <p:cNvPr id="106" name="Google Shape;106;p2"/>
          <p:cNvSpPr txBox="1"/>
          <p:nvPr/>
        </p:nvSpPr>
        <p:spPr>
          <a:xfrm>
            <a:off x="3064892" y="412750"/>
            <a:ext cx="301421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rgbClr val="4186B1"/>
                </a:solidFill>
                <a:latin typeface="Arial Black"/>
                <a:ea typeface="Arial Black"/>
                <a:cs typeface="Arial Black"/>
                <a:sym typeface="Arial Black"/>
              </a:rPr>
              <a:t>Sommaire</a:t>
            </a:r>
            <a:endParaRPr/>
          </a:p>
        </p:txBody>
      </p:sp>
      <p:grpSp>
        <p:nvGrpSpPr>
          <p:cNvPr id="107" name="Google Shape;107;p2"/>
          <p:cNvGrpSpPr/>
          <p:nvPr/>
        </p:nvGrpSpPr>
        <p:grpSpPr>
          <a:xfrm>
            <a:off x="660154" y="1568869"/>
            <a:ext cx="3434325" cy="5464230"/>
            <a:chOff x="660154" y="1568869"/>
            <a:chExt cx="3434325" cy="5464230"/>
          </a:xfrm>
        </p:grpSpPr>
        <p:sp>
          <p:nvSpPr>
            <p:cNvPr id="108" name="Google Shape;108;p2"/>
            <p:cNvSpPr txBox="1"/>
            <p:nvPr/>
          </p:nvSpPr>
          <p:spPr>
            <a:xfrm>
              <a:off x="660154" y="1585494"/>
              <a:ext cx="3434325" cy="5447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Avant propos</a:t>
              </a:r>
            </a:p>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Textes réglementaires</a:t>
              </a:r>
              <a:endParaRPr dirty="0"/>
            </a:p>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Maquette</a:t>
              </a:r>
              <a:endParaRPr dirty="0"/>
            </a:p>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Option USIN</a:t>
              </a:r>
              <a:endParaRPr dirty="0"/>
            </a:p>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Villes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Amiens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Angers</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Antilles Guyane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Besançon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Bordeaux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Brest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Caen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Clermont Ferrand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Dijon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Grenoble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Lille</a:t>
              </a:r>
              <a:r>
                <a:rPr lang="fr-FR" sz="16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Limoges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Lyon </a:t>
              </a:r>
              <a:endParaRPr dirty="0"/>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Marseille </a:t>
              </a:r>
              <a:endParaRPr dirty="0"/>
            </a:p>
            <a:p>
              <a:pPr marL="0" marR="0" lvl="0" indent="0" algn="l" rtl="0">
                <a:spcBef>
                  <a:spcPts val="0"/>
                </a:spcBef>
                <a:spcAft>
                  <a:spcPts val="0"/>
                </a:spcAft>
                <a:buNone/>
              </a:pPr>
              <a:endParaRPr sz="1600" i="1"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dirty="0">
                  <a:solidFill>
                    <a:schemeClr val="dk1"/>
                  </a:solidFill>
                  <a:latin typeface="Calibri"/>
                  <a:ea typeface="Calibri"/>
                  <a:cs typeface="Calibri"/>
                  <a:sym typeface="Calibri"/>
                </a:rPr>
                <a:t>		</a:t>
              </a:r>
              <a:endParaRPr dirty="0"/>
            </a:p>
          </p:txBody>
        </p:sp>
        <p:sp>
          <p:nvSpPr>
            <p:cNvPr id="109" name="Google Shape;109;p2"/>
            <p:cNvSpPr txBox="1"/>
            <p:nvPr/>
          </p:nvSpPr>
          <p:spPr>
            <a:xfrm>
              <a:off x="3063213" y="1568869"/>
              <a:ext cx="393056" cy="49090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dirty="0">
                  <a:solidFill>
                    <a:schemeClr val="dk1"/>
                  </a:solidFill>
                  <a:latin typeface="Calibri"/>
                  <a:ea typeface="Calibri"/>
                  <a:cs typeface="Calibri"/>
                  <a:sym typeface="Calibri"/>
                </a:rPr>
                <a:t>3</a:t>
              </a:r>
              <a:endParaRPr dirty="0"/>
            </a:p>
            <a:p>
              <a:pPr marL="0" marR="0" lvl="0" indent="0" algn="ctr" rtl="0">
                <a:spcBef>
                  <a:spcPts val="0"/>
                </a:spcBef>
                <a:spcAft>
                  <a:spcPts val="0"/>
                </a:spcAft>
                <a:buNone/>
              </a:pPr>
              <a:r>
                <a:rPr lang="fr-FR" sz="1800" b="1" dirty="0">
                  <a:solidFill>
                    <a:schemeClr val="dk1"/>
                  </a:solidFill>
                  <a:latin typeface="Calibri"/>
                  <a:ea typeface="Calibri"/>
                  <a:cs typeface="Calibri"/>
                  <a:sym typeface="Calibri"/>
                </a:rPr>
                <a:t>6</a:t>
              </a:r>
              <a:endParaRPr dirty="0"/>
            </a:p>
            <a:p>
              <a:pPr marL="0" marR="0" lvl="0" indent="0" algn="ctr" rtl="0">
                <a:spcBef>
                  <a:spcPts val="0"/>
                </a:spcBef>
                <a:spcAft>
                  <a:spcPts val="0"/>
                </a:spcAft>
                <a:buNone/>
              </a:pPr>
              <a:r>
                <a:rPr lang="fr-FR" sz="1800" b="1" dirty="0">
                  <a:solidFill>
                    <a:schemeClr val="dk1"/>
                  </a:solidFill>
                  <a:latin typeface="Calibri"/>
                  <a:ea typeface="Calibri"/>
                  <a:cs typeface="Calibri"/>
                  <a:sym typeface="Calibri"/>
                </a:rPr>
                <a:t>7</a:t>
              </a:r>
              <a:endParaRPr dirty="0"/>
            </a:p>
            <a:p>
              <a:pPr marL="0" marR="0" lvl="0" indent="0" algn="ctr" rtl="0">
                <a:spcBef>
                  <a:spcPts val="0"/>
                </a:spcBef>
                <a:spcAft>
                  <a:spcPts val="0"/>
                </a:spcAft>
                <a:buNone/>
              </a:pPr>
              <a:r>
                <a:rPr lang="fr-FR" sz="1800" b="1" dirty="0">
                  <a:solidFill>
                    <a:schemeClr val="dk1"/>
                  </a:solidFill>
                  <a:latin typeface="Calibri"/>
                  <a:ea typeface="Calibri"/>
                  <a:cs typeface="Calibri"/>
                  <a:sym typeface="Calibri"/>
                </a:rPr>
                <a:t>8</a:t>
              </a:r>
              <a:endParaRPr dirty="0"/>
            </a:p>
            <a:p>
              <a:pPr marL="0" marR="0" lvl="0" indent="0" algn="ctr" rtl="0">
                <a:spcBef>
                  <a:spcPts val="0"/>
                </a:spcBef>
                <a:spcAft>
                  <a:spcPts val="0"/>
                </a:spcAft>
                <a:buNone/>
              </a:pPr>
              <a:r>
                <a:rPr lang="fr-FR" sz="1600" b="1" dirty="0">
                  <a:solidFill>
                    <a:schemeClr val="dk1"/>
                  </a:solidFill>
                  <a:latin typeface="Calibri"/>
                  <a:ea typeface="Calibri"/>
                  <a:cs typeface="Calibri"/>
                  <a:sym typeface="Calibri"/>
                </a:rPr>
                <a:t>9</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10</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12</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14</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16</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18</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20</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22</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24</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26</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28</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30</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32</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34</a:t>
              </a:r>
              <a:endParaRPr dirty="0"/>
            </a:p>
            <a:p>
              <a:pPr marL="0" marR="0" lvl="0" indent="0" algn="ctr" rtl="0">
                <a:spcBef>
                  <a:spcPts val="0"/>
                </a:spcBef>
                <a:spcAft>
                  <a:spcPts val="0"/>
                </a:spcAft>
                <a:buNone/>
              </a:pPr>
              <a:r>
                <a:rPr lang="fr-FR" sz="1600" dirty="0">
                  <a:solidFill>
                    <a:schemeClr val="dk1"/>
                  </a:solidFill>
                  <a:latin typeface="Calibri"/>
                  <a:ea typeface="Calibri"/>
                  <a:cs typeface="Calibri"/>
                  <a:sym typeface="Calibri"/>
                </a:rPr>
                <a:t>36</a:t>
              </a:r>
              <a:endParaRPr sz="1700" dirty="0">
                <a:solidFill>
                  <a:schemeClr val="dk1"/>
                </a:solidFill>
                <a:latin typeface="Calibri"/>
                <a:ea typeface="Calibri"/>
                <a:cs typeface="Calibri"/>
                <a:sym typeface="Calibri"/>
              </a:endParaRPr>
            </a:p>
          </p:txBody>
        </p:sp>
      </p:grpSp>
      <p:grpSp>
        <p:nvGrpSpPr>
          <p:cNvPr id="110" name="Google Shape;110;p2"/>
          <p:cNvGrpSpPr/>
          <p:nvPr/>
        </p:nvGrpSpPr>
        <p:grpSpPr>
          <a:xfrm>
            <a:off x="5657376" y="1537405"/>
            <a:ext cx="2291458" cy="4093428"/>
            <a:chOff x="5657376" y="1537405"/>
            <a:chExt cx="2291458" cy="4093428"/>
          </a:xfrm>
        </p:grpSpPr>
        <p:sp>
          <p:nvSpPr>
            <p:cNvPr id="111" name="Google Shape;111;p2"/>
            <p:cNvSpPr txBox="1"/>
            <p:nvPr/>
          </p:nvSpPr>
          <p:spPr>
            <a:xfrm>
              <a:off x="5657376" y="1554717"/>
              <a:ext cx="1824538"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i="1">
                  <a:solidFill>
                    <a:schemeClr val="dk1"/>
                  </a:solidFill>
                  <a:latin typeface="Calibri"/>
                  <a:ea typeface="Calibri"/>
                  <a:cs typeface="Calibri"/>
                  <a:sym typeface="Calibri"/>
                </a:rPr>
                <a:t>Montpellier - Nimes</a:t>
              </a: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Nancy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Nantes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Nice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Océan Indien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Paris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Poitiers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Reims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Rennes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Rouen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Saint Etienne</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Strasbourg</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Toulouse </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Tours</a:t>
              </a:r>
              <a:endParaRPr/>
            </a:p>
            <a:p>
              <a:pPr marL="0" marR="0" lvl="0" indent="0" algn="l" rtl="0">
                <a:spcBef>
                  <a:spcPts val="0"/>
                </a:spcBef>
                <a:spcAft>
                  <a:spcPts val="0"/>
                </a:spcAft>
                <a:buNone/>
              </a:pPr>
              <a:r>
                <a:rPr lang="fr-FR" sz="1600" b="1">
                  <a:solidFill>
                    <a:schemeClr val="dk1"/>
                  </a:solidFill>
                  <a:latin typeface="Calibri"/>
                  <a:ea typeface="Calibri"/>
                  <a:cs typeface="Calibri"/>
                  <a:sym typeface="Calibri"/>
                </a:rPr>
                <a:t>Liens utiles</a:t>
              </a:r>
              <a:endParaRPr/>
            </a:p>
            <a:p>
              <a:pPr marL="0" marR="0" lvl="0" indent="0" algn="l" rtl="0">
                <a:spcBef>
                  <a:spcPts val="0"/>
                </a:spcBef>
                <a:spcAft>
                  <a:spcPts val="0"/>
                </a:spcAft>
                <a:buNone/>
              </a:pPr>
              <a:r>
                <a:rPr lang="fr-FR" sz="1600" b="1">
                  <a:solidFill>
                    <a:schemeClr val="dk1"/>
                  </a:solidFill>
                  <a:latin typeface="Calibri"/>
                  <a:ea typeface="Calibri"/>
                  <a:cs typeface="Calibri"/>
                  <a:sym typeface="Calibri"/>
                </a:rPr>
                <a:t>Contact SNIN  </a:t>
              </a:r>
              <a:endParaRPr/>
            </a:p>
          </p:txBody>
        </p:sp>
        <p:sp>
          <p:nvSpPr>
            <p:cNvPr id="112" name="Google Shape;112;p2"/>
            <p:cNvSpPr txBox="1"/>
            <p:nvPr/>
          </p:nvSpPr>
          <p:spPr>
            <a:xfrm>
              <a:off x="7530130" y="1537405"/>
              <a:ext cx="418704"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i="1">
                  <a:solidFill>
                    <a:schemeClr val="dk1"/>
                  </a:solidFill>
                  <a:latin typeface="Calibri"/>
                  <a:ea typeface="Calibri"/>
                  <a:cs typeface="Calibri"/>
                  <a:sym typeface="Calibri"/>
                </a:rPr>
                <a:t>38</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40</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42</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44</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46</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48</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50</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52</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54</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56</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58</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60</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62</a:t>
              </a:r>
              <a:endParaRPr/>
            </a:p>
            <a:p>
              <a:pPr marL="0" marR="0" lvl="0" indent="0" algn="l" rtl="0">
                <a:spcBef>
                  <a:spcPts val="0"/>
                </a:spcBef>
                <a:spcAft>
                  <a:spcPts val="0"/>
                </a:spcAft>
                <a:buNone/>
              </a:pPr>
              <a:r>
                <a:rPr lang="fr-FR" sz="1600" i="1">
                  <a:solidFill>
                    <a:schemeClr val="dk1"/>
                  </a:solidFill>
                  <a:latin typeface="Calibri"/>
                  <a:ea typeface="Calibri"/>
                  <a:cs typeface="Calibri"/>
                  <a:sym typeface="Calibri"/>
                </a:rPr>
                <a:t>64</a:t>
              </a:r>
              <a:endParaRPr/>
            </a:p>
            <a:p>
              <a:pPr marL="0" marR="0" lvl="0" indent="0" algn="l" rtl="0">
                <a:spcBef>
                  <a:spcPts val="0"/>
                </a:spcBef>
                <a:spcAft>
                  <a:spcPts val="0"/>
                </a:spcAft>
                <a:buNone/>
              </a:pPr>
              <a:r>
                <a:rPr lang="fr-FR" sz="1800" b="1">
                  <a:solidFill>
                    <a:schemeClr val="dk1"/>
                  </a:solidFill>
                  <a:latin typeface="Calibri"/>
                  <a:ea typeface="Calibri"/>
                  <a:cs typeface="Calibri"/>
                  <a:sym typeface="Calibri"/>
                </a:rPr>
                <a:t>66</a:t>
              </a:r>
              <a:endParaRPr/>
            </a:p>
            <a:p>
              <a:pPr marL="0" marR="0" lvl="0" indent="0" algn="l" rtl="0">
                <a:spcBef>
                  <a:spcPts val="0"/>
                </a:spcBef>
                <a:spcAft>
                  <a:spcPts val="0"/>
                </a:spcAft>
                <a:buNone/>
              </a:pPr>
              <a:r>
                <a:rPr lang="fr-FR" sz="1800" b="1">
                  <a:solidFill>
                    <a:schemeClr val="dk1"/>
                  </a:solidFill>
                  <a:latin typeface="Calibri"/>
                  <a:ea typeface="Calibri"/>
                  <a:cs typeface="Calibri"/>
                  <a:sym typeface="Calibri"/>
                </a:rPr>
                <a:t>67</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15"/>
          <p:cNvSpPr txBox="1"/>
          <p:nvPr/>
        </p:nvSpPr>
        <p:spPr>
          <a:xfrm>
            <a:off x="0" y="-38381"/>
            <a:ext cx="9144000" cy="520001"/>
          </a:xfrm>
          <a:prstGeom prst="roundRect">
            <a:avLst/>
          </a:prstGeom>
          <a:solidFill>
            <a:schemeClr val="accent5">
              <a:lumMod val="20000"/>
              <a:lumOff val="80000"/>
            </a:schemeClr>
          </a:solid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fr-FR" sz="2400" b="1" dirty="0">
                <a:solidFill>
                  <a:srgbClr val="000000"/>
                </a:solidFill>
                <a:effectLst>
                  <a:outerShdw blurRad="38100" dist="38100" dir="2700000" algn="tl">
                    <a:srgbClr val="000000">
                      <a:alpha val="43137"/>
                    </a:srgbClr>
                  </a:outerShdw>
                </a:effectLst>
                <a:latin typeface="Calibri"/>
                <a:ea typeface="Calibri"/>
                <a:cs typeface="Times New Roman"/>
              </a:rPr>
              <a:t>Bordeaux</a:t>
            </a:r>
            <a:endParaRPr lang="fr-FR" sz="1200" dirty="0">
              <a:solidFill>
                <a:srgbClr val="000000"/>
              </a:solidFill>
              <a:effectLst>
                <a:outerShdw blurRad="38100" dist="38100" dir="2700000" algn="tl">
                  <a:srgbClr val="000000">
                    <a:alpha val="43137"/>
                  </a:srgbClr>
                </a:outerShdw>
              </a:effectLst>
              <a:latin typeface="Calibri"/>
              <a:ea typeface="Calibri"/>
              <a:cs typeface="Times New Roman"/>
            </a:endParaRPr>
          </a:p>
        </p:txBody>
      </p:sp>
      <p:grpSp>
        <p:nvGrpSpPr>
          <p:cNvPr id="7" name="Grouper 6"/>
          <p:cNvGrpSpPr/>
          <p:nvPr/>
        </p:nvGrpSpPr>
        <p:grpSpPr>
          <a:xfrm>
            <a:off x="114612" y="462205"/>
            <a:ext cx="3493401" cy="1932379"/>
            <a:chOff x="344791" y="572882"/>
            <a:chExt cx="3493401" cy="1622212"/>
          </a:xfrm>
        </p:grpSpPr>
        <p:sp>
          <p:nvSpPr>
            <p:cNvPr id="9" name="Zone de texte 7"/>
            <p:cNvSpPr txBox="1"/>
            <p:nvPr/>
          </p:nvSpPr>
          <p:spPr>
            <a:xfrm>
              <a:off x="344791" y="572882"/>
              <a:ext cx="3493401" cy="1622212"/>
            </a:xfrm>
            <a:prstGeom prst="roundRect">
              <a:avLst>
                <a:gd name="adj" fmla="val 3899"/>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171450" indent="-171450">
                <a:lnSpc>
                  <a:spcPct val="107000"/>
                </a:lnSpc>
                <a:spcAft>
                  <a:spcPts val="0"/>
                </a:spcAft>
                <a:buFont typeface="Arial"/>
                <a:buChar char="•"/>
              </a:pPr>
              <a:endParaRPr lang="fr-FR" sz="1100" b="1" u="sng" dirty="0">
                <a:effectLst/>
                <a:latin typeface="Calibri" panose="020F0502020204030204" pitchFamily="34" charset="0"/>
                <a:ea typeface="Calibri"/>
                <a:cs typeface="Calibri" panose="020F0502020204030204" pitchFamily="34" charset="0"/>
              </a:endParaRPr>
            </a:p>
            <a:p>
              <a:pPr marL="171450" indent="-171450">
                <a:lnSpc>
                  <a:spcPct val="107000"/>
                </a:lnSpc>
                <a:spcAft>
                  <a:spcPts val="0"/>
                </a:spcAft>
                <a:buFont typeface="Arial"/>
                <a:buChar char="•"/>
              </a:pPr>
              <a:endParaRPr lang="fr-FR" sz="1100" b="1" u="sng" dirty="0">
                <a:effectLst/>
                <a:latin typeface="Calibri" panose="020F0502020204030204" pitchFamily="34" charset="0"/>
                <a:ea typeface="Calibri"/>
                <a:cs typeface="Calibri" panose="020F0502020204030204" pitchFamily="34" charset="0"/>
              </a:endParaRPr>
            </a:p>
            <a:p>
              <a:pPr marL="171450" indent="-171450">
                <a:lnSpc>
                  <a:spcPct val="107000"/>
                </a:lnSpc>
                <a:spcAft>
                  <a:spcPts val="0"/>
                </a:spcAft>
                <a:buFont typeface="Arial"/>
                <a:buChar char="•"/>
              </a:pPr>
              <a:r>
                <a:rPr lang="fr-FR" sz="1100" b="1" u="sng" dirty="0">
                  <a:effectLst/>
                  <a:latin typeface="Calibri" panose="020F0502020204030204" pitchFamily="34" charset="0"/>
                  <a:ea typeface="Calibri"/>
                  <a:cs typeface="Calibri" panose="020F0502020204030204" pitchFamily="34" charset="0"/>
                </a:rPr>
                <a:t>Néphrologie Hospitalisation </a:t>
              </a:r>
              <a:r>
                <a:rPr lang="fr-FR" sz="1100" b="1" i="1" u="sng" dirty="0">
                  <a:effectLst/>
                  <a:latin typeface="Calibri" panose="020F0502020204030204" pitchFamily="34" charset="0"/>
                  <a:ea typeface="Calibri"/>
                  <a:cs typeface="Calibri" panose="020F0502020204030204" pitchFamily="34" charset="0"/>
                </a:rPr>
                <a:t>:</a:t>
              </a:r>
              <a:endParaRPr lang="fr-FR" sz="1100" dirty="0">
                <a:latin typeface="Calibri" panose="020F0502020204030204" pitchFamily="34" charset="0"/>
                <a:ea typeface="Calibri"/>
                <a:cs typeface="Calibri" panose="020F0502020204030204" pitchFamily="34" charset="0"/>
              </a:endParaRPr>
            </a:p>
            <a:p>
              <a:pPr>
                <a:lnSpc>
                  <a:spcPct val="107000"/>
                </a:lnSpc>
              </a:pPr>
              <a:r>
                <a:rPr lang="fr-FR" sz="1100" dirty="0">
                  <a:latin typeface="Calibri" panose="020F0502020204030204" pitchFamily="34" charset="0"/>
                  <a:ea typeface="Calibri"/>
                  <a:cs typeface="Calibri" panose="020F0502020204030204" pitchFamily="34" charset="0"/>
                </a:rPr>
                <a:t>1 unité de néphrologie, 16 lits actuellement : 4 internes</a:t>
              </a:r>
            </a:p>
            <a:p>
              <a:pPr>
                <a:lnSpc>
                  <a:spcPct val="107000"/>
                </a:lnSpc>
              </a:pPr>
              <a:r>
                <a:rPr lang="fr-FR" sz="1100" dirty="0">
                  <a:latin typeface="Calibri" panose="020F0502020204030204" pitchFamily="34" charset="0"/>
                  <a:ea typeface="Calibri"/>
                  <a:cs typeface="Calibri" panose="020F0502020204030204" pitchFamily="34" charset="0"/>
                </a:rPr>
                <a:t>1 unité de transplantation rénale, 16 lits : 4 internes</a:t>
              </a:r>
            </a:p>
            <a:p>
              <a:pPr marL="171450" indent="-171450">
                <a:lnSpc>
                  <a:spcPct val="107000"/>
                </a:lnSpc>
                <a:buFont typeface="Arial"/>
                <a:buChar char="•"/>
              </a:pPr>
              <a:r>
                <a:rPr lang="fr-FR" sz="1100" b="1" u="sng" dirty="0">
                  <a:latin typeface="Calibri" panose="020F0502020204030204" pitchFamily="34" charset="0"/>
                  <a:ea typeface="Calibri"/>
                  <a:cs typeface="Calibri" panose="020F0502020204030204" pitchFamily="34" charset="0"/>
                </a:rPr>
                <a:t>Dialyse : </a:t>
              </a:r>
            </a:p>
            <a:p>
              <a:pPr>
                <a:lnSpc>
                  <a:spcPct val="107000"/>
                </a:lnSpc>
              </a:pPr>
              <a:r>
                <a:rPr lang="fr-FR" sz="1100" dirty="0">
                  <a:latin typeface="Calibri" panose="020F0502020204030204" pitchFamily="34" charset="0"/>
                  <a:ea typeface="Calibri"/>
                  <a:cs typeface="Calibri" panose="020F0502020204030204" pitchFamily="34" charset="0"/>
                </a:rPr>
                <a:t>1 service (2 postes d’internes), 34 postes d’hémodialyse dont 6 avec surveillance scopée</a:t>
              </a:r>
            </a:p>
            <a:p>
              <a:pPr marL="171450" indent="-171450">
                <a:lnSpc>
                  <a:spcPct val="107000"/>
                </a:lnSpc>
                <a:buFont typeface="Arial"/>
                <a:buChar char="•"/>
              </a:pPr>
              <a:r>
                <a:rPr lang="fr-FR" sz="1100" b="1" u="sng" dirty="0">
                  <a:latin typeface="Calibri" panose="020F0502020204030204" pitchFamily="34" charset="0"/>
                  <a:ea typeface="Calibri"/>
                  <a:cs typeface="Calibri" panose="020F0502020204030204" pitchFamily="34" charset="0"/>
                </a:rPr>
                <a:t>Service de soins intensifs néphrologiques: </a:t>
              </a:r>
            </a:p>
            <a:p>
              <a:pPr>
                <a:lnSpc>
                  <a:spcPct val="107000"/>
                </a:lnSpc>
              </a:pPr>
              <a:r>
                <a:rPr lang="fr-FR" sz="1100" dirty="0">
                  <a:latin typeface="Calibri" panose="020F0502020204030204" pitchFamily="34" charset="0"/>
                  <a:ea typeface="Calibri"/>
                  <a:cs typeface="Calibri" panose="020F0502020204030204" pitchFamily="34" charset="0"/>
                </a:rPr>
                <a:t>Non </a:t>
              </a:r>
              <a:r>
                <a:rPr lang="fr-FR" sz="1100" i="1" dirty="0">
                  <a:latin typeface="Calibri" panose="020F0502020204030204" pitchFamily="34" charset="0"/>
                  <a:ea typeface="Calibri"/>
                  <a:cs typeface="Calibri" panose="020F0502020204030204" pitchFamily="34" charset="0"/>
                </a:rPr>
                <a:t>(projet: en cours de création) </a:t>
              </a:r>
              <a:r>
                <a:rPr lang="fr-FR" sz="1100" b="1" dirty="0">
                  <a:latin typeface="Calibri" panose="020F0502020204030204" pitchFamily="34" charset="0"/>
                  <a:ea typeface="Calibri"/>
                  <a:cs typeface="Calibri" panose="020F0502020204030204" pitchFamily="34" charset="0"/>
                </a:rPr>
                <a:t>– </a:t>
              </a:r>
              <a:r>
                <a:rPr lang="fr-FR" sz="1100" b="1" u="sng" dirty="0">
                  <a:solidFill>
                    <a:schemeClr val="accent5"/>
                  </a:solidFill>
                  <a:latin typeface="Calibri" panose="020F0502020204030204" pitchFamily="34" charset="0"/>
                  <a:ea typeface="Calibri"/>
                  <a:cs typeface="Calibri" panose="020F0502020204030204" pitchFamily="34" charset="0"/>
                </a:rPr>
                <a:t>agrément option SIN</a:t>
              </a:r>
            </a:p>
          </p:txBody>
        </p:sp>
        <p:sp>
          <p:nvSpPr>
            <p:cNvPr id="14" name="Zone de texte 16"/>
            <p:cNvSpPr txBox="1"/>
            <p:nvPr/>
          </p:nvSpPr>
          <p:spPr>
            <a:xfrm>
              <a:off x="608716" y="601149"/>
              <a:ext cx="2965549" cy="379612"/>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b="1" dirty="0">
                  <a:solidFill>
                    <a:schemeClr val="accent5"/>
                  </a:solidFill>
                  <a:effectLst/>
                  <a:latin typeface="Calibri" panose="020F0502020204030204" pitchFamily="34" charset="0"/>
                  <a:ea typeface="Calibri"/>
                  <a:cs typeface="Calibri" panose="020F0502020204030204" pitchFamily="34" charset="0"/>
                </a:rPr>
                <a:t>Services de néphrologie au CHU</a:t>
              </a:r>
              <a:endParaRPr lang="fr-FR" sz="105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11" name="Grouper 10"/>
          <p:cNvGrpSpPr/>
          <p:nvPr/>
        </p:nvGrpSpPr>
        <p:grpSpPr>
          <a:xfrm>
            <a:off x="88260" y="2827243"/>
            <a:ext cx="3493211" cy="1204331"/>
            <a:chOff x="551481" y="3419408"/>
            <a:chExt cx="3214787" cy="1636558"/>
          </a:xfrm>
        </p:grpSpPr>
        <p:sp>
          <p:nvSpPr>
            <p:cNvPr id="15" name="Zone de texte 1"/>
            <p:cNvSpPr txBox="1"/>
            <p:nvPr/>
          </p:nvSpPr>
          <p:spPr>
            <a:xfrm>
              <a:off x="551481" y="3463046"/>
              <a:ext cx="3214787" cy="1592920"/>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lnSpc>
                  <a:spcPct val="107000"/>
                </a:lnSpc>
                <a:buFont typeface="Arial"/>
                <a:buChar char="•"/>
              </a:pPr>
              <a:endParaRPr lang="fr-FR" sz="1100" b="1" dirty="0">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Bayonne </a:t>
              </a:r>
              <a:r>
                <a:rPr lang="fr-FR" sz="1100" dirty="0">
                  <a:latin typeface="Calibri" panose="020F0502020204030204" pitchFamily="34" charset="0"/>
                  <a:ea typeface="Calibri"/>
                  <a:cs typeface="Calibri" panose="020F0502020204030204" pitchFamily="34" charset="0"/>
                </a:rPr>
                <a:t>(2h) : néphrologie + dialyse</a:t>
              </a: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Libourne </a:t>
              </a:r>
              <a:r>
                <a:rPr lang="fr-FR" sz="1100" dirty="0">
                  <a:latin typeface="Calibri" panose="020F0502020204030204" pitchFamily="34" charset="0"/>
                  <a:ea typeface="Calibri"/>
                  <a:cs typeface="Calibri" panose="020F0502020204030204" pitchFamily="34" charset="0"/>
                </a:rPr>
                <a:t>(1h) : néphrologie + dialyse + avis + gestes, 9 lits</a:t>
              </a:r>
              <a:r>
                <a:rPr lang="fr-FR" sz="1100" dirty="0">
                  <a:effectLst/>
                  <a:latin typeface="Calibri" panose="020F0502020204030204" pitchFamily="34" charset="0"/>
                  <a:ea typeface="Calibri"/>
                  <a:cs typeface="Calibri" panose="020F0502020204030204" pitchFamily="34" charset="0"/>
                </a:rPr>
                <a:t> </a:t>
              </a:r>
              <a:endParaRPr lang="fr-FR" sz="1100" dirty="0">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Pau </a:t>
              </a:r>
              <a:r>
                <a:rPr lang="fr-FR" sz="1100" dirty="0">
                  <a:latin typeface="Calibri" panose="020F0502020204030204" pitchFamily="34" charset="0"/>
                  <a:ea typeface="Calibri"/>
                  <a:cs typeface="Calibri" panose="020F0502020204030204" pitchFamily="34" charset="0"/>
                </a:rPr>
                <a:t>(2h) : néphrologie + dialyse (</a:t>
              </a:r>
              <a:r>
                <a:rPr lang="fr-FR" sz="1100" i="1" dirty="0">
                  <a:latin typeface="Calibri" panose="020F0502020204030204" pitchFamily="34" charset="0"/>
                  <a:ea typeface="Calibri"/>
                  <a:cs typeface="Calibri" panose="020F0502020204030204" pitchFamily="34" charset="0"/>
                </a:rPr>
                <a:t>nouveau)</a:t>
              </a:r>
            </a:p>
          </p:txBody>
        </p:sp>
        <p:sp>
          <p:nvSpPr>
            <p:cNvPr id="16" name="Zone de texte 17"/>
            <p:cNvSpPr txBox="1"/>
            <p:nvPr/>
          </p:nvSpPr>
          <p:spPr>
            <a:xfrm>
              <a:off x="703037" y="3419408"/>
              <a:ext cx="2969572" cy="402589"/>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b="1" dirty="0">
                  <a:solidFill>
                    <a:schemeClr val="accent5"/>
                  </a:solidFill>
                  <a:effectLst/>
                  <a:latin typeface="Calibri" panose="020F0502020204030204" pitchFamily="34" charset="0"/>
                  <a:ea typeface="Calibri"/>
                  <a:cs typeface="Calibri" panose="020F0502020204030204" pitchFamily="34" charset="0"/>
                </a:rPr>
                <a:t>Services de néphrologie en périphérie</a:t>
              </a:r>
              <a:endParaRPr lang="fr-FR" sz="105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5" name="Grouper 4"/>
          <p:cNvGrpSpPr/>
          <p:nvPr/>
        </p:nvGrpSpPr>
        <p:grpSpPr>
          <a:xfrm>
            <a:off x="3683244" y="2145992"/>
            <a:ext cx="2728873" cy="1182469"/>
            <a:chOff x="6270503" y="379004"/>
            <a:chExt cx="2728873" cy="1975251"/>
          </a:xfrm>
        </p:grpSpPr>
        <p:sp>
          <p:nvSpPr>
            <p:cNvPr id="17" name="Zone de texte 11"/>
            <p:cNvSpPr txBox="1"/>
            <p:nvPr/>
          </p:nvSpPr>
          <p:spPr>
            <a:xfrm>
              <a:off x="6270503" y="379006"/>
              <a:ext cx="2728873" cy="1975249"/>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endParaRPr lang="fr-FR" sz="1100" b="1" u="sng" dirty="0">
                <a:effectLst/>
                <a:latin typeface="Calibri" panose="020F0502020204030204" pitchFamily="34" charset="0"/>
                <a:ea typeface="Calibri"/>
                <a:cs typeface="Calibri" panose="020F0502020204030204" pitchFamily="34" charset="0"/>
              </a:endParaRPr>
            </a:p>
            <a:p>
              <a:pPr algn="ctr">
                <a:lnSpc>
                  <a:spcPct val="107000"/>
                </a:lnSpc>
                <a:spcAft>
                  <a:spcPts val="0"/>
                </a:spcAft>
              </a:pPr>
              <a:r>
                <a:rPr lang="fr-FR" sz="1100" b="1" u="sng" dirty="0">
                  <a:effectLst/>
                  <a:latin typeface="Calibri" panose="020F0502020204030204" pitchFamily="34" charset="0"/>
                  <a:ea typeface="Calibri"/>
                  <a:cs typeface="Calibri" panose="020F0502020204030204" pitchFamily="34" charset="0"/>
                </a:rPr>
                <a:t>CHU : </a:t>
              </a:r>
            </a:p>
            <a:p>
              <a:pPr>
                <a:lnSpc>
                  <a:spcPct val="107000"/>
                </a:lnSpc>
                <a:spcAft>
                  <a:spcPts val="0"/>
                </a:spcAft>
              </a:pPr>
              <a:r>
                <a:rPr lang="fr-FR" sz="1100" dirty="0">
                  <a:effectLst/>
                  <a:latin typeface="Calibri" panose="020F0502020204030204" pitchFamily="34" charset="0"/>
                  <a:ea typeface="Calibri"/>
                  <a:cs typeface="Calibri" panose="020F0502020204030204" pitchFamily="34" charset="0"/>
                </a:rPr>
                <a:t>2 services (CHU Pellegrin et CHU St André) </a:t>
              </a:r>
            </a:p>
            <a:p>
              <a:pPr algn="ctr">
                <a:lnSpc>
                  <a:spcPct val="107000"/>
                </a:lnSpc>
                <a:spcAft>
                  <a:spcPts val="0"/>
                </a:spcAft>
              </a:pPr>
              <a:r>
                <a:rPr lang="fr-FR" sz="1100" b="1" u="sng" dirty="0">
                  <a:effectLst/>
                  <a:latin typeface="Calibri" panose="020F0502020204030204" pitchFamily="34" charset="0"/>
                  <a:ea typeface="Calibri"/>
                  <a:cs typeface="Calibri" panose="020F0502020204030204" pitchFamily="34" charset="0"/>
                </a:rPr>
                <a:t>CHR :</a:t>
              </a:r>
              <a:r>
                <a:rPr lang="fr-FR" sz="1100" dirty="0">
                  <a:effectLst/>
                  <a:latin typeface="Calibri" panose="020F0502020204030204" pitchFamily="34" charset="0"/>
                  <a:ea typeface="Calibri"/>
                  <a:cs typeface="Calibri" panose="020F0502020204030204" pitchFamily="34" charset="0"/>
                </a:rPr>
                <a:t> </a:t>
              </a:r>
            </a:p>
            <a:p>
              <a:pPr>
                <a:lnSpc>
                  <a:spcPct val="107000"/>
                </a:lnSpc>
                <a:spcAft>
                  <a:spcPts val="0"/>
                </a:spcAft>
              </a:pPr>
              <a:r>
                <a:rPr lang="fr-FR" sz="1100" dirty="0">
                  <a:effectLst/>
                  <a:latin typeface="Calibri" panose="020F0502020204030204" pitchFamily="34" charset="0"/>
                  <a:ea typeface="Calibri"/>
                  <a:cs typeface="Calibri" panose="020F0502020204030204" pitchFamily="34" charset="0"/>
                </a:rPr>
                <a:t>Libourne, Pau, Bayonne, Agen</a:t>
              </a:r>
            </a:p>
          </p:txBody>
        </p:sp>
        <p:sp>
          <p:nvSpPr>
            <p:cNvPr id="18" name="Zone de texte 18"/>
            <p:cNvSpPr txBox="1"/>
            <p:nvPr/>
          </p:nvSpPr>
          <p:spPr>
            <a:xfrm>
              <a:off x="6707775" y="379004"/>
              <a:ext cx="2028825" cy="342899"/>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600" b="1" dirty="0">
                  <a:solidFill>
                    <a:schemeClr val="accent5"/>
                  </a:solidFill>
                  <a:effectLst/>
                  <a:latin typeface="Calibri" panose="020F0502020204030204" pitchFamily="34" charset="0"/>
                  <a:ea typeface="Calibri"/>
                  <a:cs typeface="Calibri" panose="020F0502020204030204" pitchFamily="34" charset="0"/>
                </a:rPr>
                <a:t>Stages de réanimation</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2" name="Grouper 1"/>
          <p:cNvGrpSpPr/>
          <p:nvPr/>
        </p:nvGrpSpPr>
        <p:grpSpPr>
          <a:xfrm>
            <a:off x="6609088" y="566089"/>
            <a:ext cx="2420299" cy="1824972"/>
            <a:chOff x="4371154" y="2949881"/>
            <a:chExt cx="2420299" cy="1509209"/>
          </a:xfrm>
        </p:grpSpPr>
        <p:sp>
          <p:nvSpPr>
            <p:cNvPr id="20" name="Zone de texte 29"/>
            <p:cNvSpPr txBox="1"/>
            <p:nvPr/>
          </p:nvSpPr>
          <p:spPr>
            <a:xfrm>
              <a:off x="4371154" y="2949881"/>
              <a:ext cx="2420299" cy="1509209"/>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lnSpc>
                  <a:spcPct val="107000"/>
                </a:lnSpc>
                <a:buFont typeface="Arial"/>
                <a:buChar char="•"/>
              </a:pPr>
              <a:endParaRPr lang="fr-FR" sz="1100" dirty="0">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Séminaires</a:t>
              </a:r>
              <a:r>
                <a:rPr lang="fr-FR" sz="1100" dirty="0">
                  <a:latin typeface="Calibri" panose="020F0502020204030204" pitchFamily="34" charset="0"/>
                  <a:ea typeface="Calibri"/>
                  <a:cs typeface="Calibri" panose="020F0502020204030204" pitchFamily="34" charset="0"/>
                </a:rPr>
                <a:t> </a:t>
              </a:r>
              <a:r>
                <a:rPr lang="fr-FR" sz="1100" b="1" dirty="0">
                  <a:latin typeface="Calibri" panose="020F0502020204030204" pitchFamily="34" charset="0"/>
                  <a:ea typeface="Calibri"/>
                  <a:cs typeface="Calibri" panose="020F0502020204030204" pitchFamily="34" charset="0"/>
                </a:rPr>
                <a:t>locaux</a:t>
              </a:r>
              <a:r>
                <a:rPr lang="fr-FR" sz="1100" dirty="0">
                  <a:latin typeface="Calibri" panose="020F0502020204030204" pitchFamily="34" charset="0"/>
                  <a:ea typeface="Calibri"/>
                  <a:cs typeface="Calibri" panose="020F0502020204030204" pitchFamily="34" charset="0"/>
                </a:rPr>
                <a:t> : 1/semaine + 1 demi-journée /mois</a:t>
              </a: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Séminaires régionaux </a:t>
              </a:r>
              <a:r>
                <a:rPr lang="fr-FR" sz="1100" dirty="0">
                  <a:latin typeface="Calibri" panose="020F0502020204030204" pitchFamily="34" charset="0"/>
                  <a:ea typeface="Calibri"/>
                  <a:cs typeface="Calibri" panose="020F0502020204030204" pitchFamily="34" charset="0"/>
                </a:rPr>
                <a:t>: Limoges/Bordeaux/ Toulouse/Montpelier 2 journées de DES/semestre en présentiel</a:t>
              </a:r>
            </a:p>
          </p:txBody>
        </p:sp>
        <p:sp>
          <p:nvSpPr>
            <p:cNvPr id="19" name="Zone de texte 36"/>
            <p:cNvSpPr txBox="1"/>
            <p:nvPr/>
          </p:nvSpPr>
          <p:spPr>
            <a:xfrm>
              <a:off x="4904140" y="2961021"/>
              <a:ext cx="135826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600" b="1" dirty="0">
                  <a:solidFill>
                    <a:schemeClr val="accent5"/>
                  </a:solidFill>
                  <a:effectLst/>
                  <a:latin typeface="Calibri" panose="020F0502020204030204" pitchFamily="34" charset="0"/>
                  <a:ea typeface="Calibri"/>
                  <a:cs typeface="Calibri" panose="020F0502020204030204" pitchFamily="34" charset="0"/>
                </a:rPr>
                <a:t>Enseignement</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24" name="Grouper 23"/>
          <p:cNvGrpSpPr/>
          <p:nvPr/>
        </p:nvGrpSpPr>
        <p:grpSpPr>
          <a:xfrm>
            <a:off x="6558202" y="4691220"/>
            <a:ext cx="2446213" cy="1787722"/>
            <a:chOff x="6744600" y="3380511"/>
            <a:chExt cx="2446213" cy="1647834"/>
          </a:xfrm>
        </p:grpSpPr>
        <p:sp>
          <p:nvSpPr>
            <p:cNvPr id="22" name="ZoneTexte 21"/>
            <p:cNvSpPr txBox="1"/>
            <p:nvPr/>
          </p:nvSpPr>
          <p:spPr>
            <a:xfrm>
              <a:off x="6744600" y="3380511"/>
              <a:ext cx="2446213" cy="1647834"/>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fr-FR" sz="1100" dirty="0">
                <a:latin typeface="Calibri" panose="020F0502020204030204" pitchFamily="34" charset="0"/>
                <a:cs typeface="Calibri" panose="020F0502020204030204" pitchFamily="34" charset="0"/>
              </a:endParaRPr>
            </a:p>
            <a:p>
              <a:endParaRPr lang="fr-FR" sz="1100" dirty="0">
                <a:latin typeface="Calibri" panose="020F0502020204030204" pitchFamily="34" charset="0"/>
                <a:cs typeface="Calibri" panose="020F0502020204030204" pitchFamily="34" charset="0"/>
              </a:endParaRPr>
            </a:p>
            <a:p>
              <a:r>
                <a:rPr lang="fr-FR" sz="1100" dirty="0">
                  <a:latin typeface="Calibri" panose="020F0502020204030204" pitchFamily="34" charset="0"/>
                  <a:cs typeface="Calibri" panose="020F0502020204030204" pitchFamily="34" charset="0"/>
                </a:rPr>
                <a:t>Postes d’internes en 2023 :  5</a:t>
              </a:r>
            </a:p>
            <a:p>
              <a:r>
                <a:rPr lang="fr-FR" sz="1100" dirty="0">
                  <a:latin typeface="Calibri" panose="020F0502020204030204" pitchFamily="34" charset="0"/>
                  <a:cs typeface="Calibri" panose="020F0502020204030204" pitchFamily="34" charset="0"/>
                </a:rPr>
                <a:t>Nombre d’internes actuellement en formation :  16 + 2 DJ</a:t>
              </a:r>
            </a:p>
            <a:p>
              <a:r>
                <a:rPr lang="fr-FR" sz="1100" dirty="0">
                  <a:latin typeface="Calibri" panose="020F0502020204030204" pitchFamily="34" charset="0"/>
                  <a:cs typeface="Calibri" panose="020F0502020204030204" pitchFamily="34" charset="0"/>
                </a:rPr>
                <a:t>Postes de CCA : 3 (1 </a:t>
              </a:r>
              <a:r>
                <a:rPr lang="fr-FR" sz="1100" dirty="0" err="1">
                  <a:latin typeface="Calibri" panose="020F0502020204030204" pitchFamily="34" charset="0"/>
                  <a:cs typeface="Calibri" panose="020F0502020204030204" pitchFamily="34" charset="0"/>
                </a:rPr>
                <a:t>néphro</a:t>
              </a:r>
              <a:r>
                <a:rPr lang="fr-FR" sz="1100" dirty="0">
                  <a:latin typeface="Calibri" panose="020F0502020204030204" pitchFamily="34" charset="0"/>
                  <a:cs typeface="Calibri" panose="020F0502020204030204" pitchFamily="34" charset="0"/>
                </a:rPr>
                <a:t>, 1 dialyse, 1 transplantation)</a:t>
              </a:r>
            </a:p>
            <a:p>
              <a:r>
                <a:rPr lang="fr-FR" sz="1100" dirty="0">
                  <a:latin typeface="Calibri" panose="020F0502020204030204" pitchFamily="34" charset="0"/>
                  <a:cs typeface="Calibri" panose="020F0502020204030204" pitchFamily="34" charset="0"/>
                </a:rPr>
                <a:t>Postes d’Assistant-Spécialiste : 2</a:t>
              </a:r>
            </a:p>
            <a:p>
              <a:r>
                <a:rPr lang="fr-FR" sz="1100" dirty="0">
                  <a:latin typeface="Calibri" panose="020F0502020204030204" pitchFamily="34" charset="0"/>
                  <a:cs typeface="Calibri" panose="020F0502020204030204" pitchFamily="34" charset="0"/>
                </a:rPr>
                <a:t>Assistanat partagé AURAD / Agen : 1 </a:t>
              </a:r>
            </a:p>
          </p:txBody>
        </p:sp>
        <p:sp>
          <p:nvSpPr>
            <p:cNvPr id="21" name="Zone de texte 18"/>
            <p:cNvSpPr txBox="1"/>
            <p:nvPr/>
          </p:nvSpPr>
          <p:spPr>
            <a:xfrm>
              <a:off x="6988693" y="3403907"/>
              <a:ext cx="202882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Postes</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3" name="Grouper 2"/>
          <p:cNvGrpSpPr/>
          <p:nvPr/>
        </p:nvGrpSpPr>
        <p:grpSpPr>
          <a:xfrm>
            <a:off x="3658899" y="536445"/>
            <a:ext cx="2899303" cy="1419427"/>
            <a:chOff x="3779895" y="1088561"/>
            <a:chExt cx="2899303" cy="1002382"/>
          </a:xfrm>
        </p:grpSpPr>
        <p:sp>
          <p:nvSpPr>
            <p:cNvPr id="8" name="Zone de texte 12"/>
            <p:cNvSpPr txBox="1"/>
            <p:nvPr/>
          </p:nvSpPr>
          <p:spPr>
            <a:xfrm>
              <a:off x="3779895" y="1093457"/>
              <a:ext cx="2899303" cy="997486"/>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100" dirty="0">
                <a:latin typeface="Calibri" panose="020F0502020204030204" pitchFamily="34" charset="0"/>
                <a:ea typeface="Calibri"/>
                <a:cs typeface="Calibri" panose="020F0502020204030204" pitchFamily="34" charset="0"/>
              </a:endParaRPr>
            </a:p>
            <a:p>
              <a:pPr>
                <a:lnSpc>
                  <a:spcPct val="107000"/>
                </a:lnSpc>
              </a:pPr>
              <a:r>
                <a:rPr lang="fr-FR" sz="1100" dirty="0">
                  <a:latin typeface="Calibri" panose="020F0502020204030204" pitchFamily="34" charset="0"/>
                  <a:ea typeface="Calibri"/>
                  <a:cs typeface="Calibri" panose="020F0502020204030204" pitchFamily="34" charset="0"/>
                </a:rPr>
                <a:t>Astreintes de nuit en néphrologie réalisées par les seniors / DJ</a:t>
              </a:r>
            </a:p>
            <a:p>
              <a:pPr>
                <a:lnSpc>
                  <a:spcPct val="107000"/>
                </a:lnSpc>
              </a:pPr>
              <a:r>
                <a:rPr lang="fr-FR" sz="1100" dirty="0">
                  <a:latin typeface="Calibri" panose="020F0502020204030204" pitchFamily="34" charset="0"/>
                  <a:ea typeface="Calibri"/>
                  <a:cs typeface="Calibri" panose="020F0502020204030204" pitchFamily="34" charset="0"/>
                </a:rPr>
                <a:t>Services d’hospitalisation avec système </a:t>
              </a:r>
              <a:r>
                <a:rPr lang="fr-FR" sz="1100" b="1" dirty="0">
                  <a:latin typeface="Calibri" panose="020F0502020204030204" pitchFamily="34" charset="0"/>
                  <a:ea typeface="Calibri"/>
                  <a:cs typeface="Calibri" panose="020F0502020204030204" pitchFamily="34" charset="0"/>
                </a:rPr>
                <a:t>d’astreinte le WE </a:t>
              </a:r>
              <a:r>
                <a:rPr lang="fr-FR" sz="1100" dirty="0">
                  <a:latin typeface="Calibri" panose="020F0502020204030204" pitchFamily="34" charset="0"/>
                  <a:ea typeface="Calibri"/>
                  <a:cs typeface="Calibri" panose="020F0502020204030204" pitchFamily="34" charset="0"/>
                </a:rPr>
                <a:t>(1/mois selon le n internes)</a:t>
              </a:r>
            </a:p>
            <a:p>
              <a:pPr>
                <a:lnSpc>
                  <a:spcPct val="107000"/>
                </a:lnSpc>
              </a:pPr>
              <a:r>
                <a:rPr lang="fr-FR" sz="1100" b="1" dirty="0">
                  <a:effectLst/>
                  <a:latin typeface="Calibri" panose="020F0502020204030204" pitchFamily="34" charset="0"/>
                  <a:ea typeface="Calibri"/>
                  <a:cs typeface="Calibri" panose="020F0502020204030204" pitchFamily="34" charset="0"/>
                </a:rPr>
                <a:t>Gardes d’établissement : étages </a:t>
              </a:r>
              <a:r>
                <a:rPr lang="fr-FR" sz="1100" b="1" u="sng" dirty="0">
                  <a:effectLst/>
                  <a:latin typeface="Calibri" panose="020F0502020204030204" pitchFamily="34" charset="0"/>
                  <a:ea typeface="Calibri"/>
                  <a:cs typeface="Calibri" panose="020F0502020204030204" pitchFamily="34" charset="0"/>
                </a:rPr>
                <a:t>et</a:t>
              </a:r>
              <a:r>
                <a:rPr lang="fr-FR" sz="1100" b="1" dirty="0">
                  <a:effectLst/>
                  <a:latin typeface="Calibri" panose="020F0502020204030204" pitchFamily="34" charset="0"/>
                  <a:ea typeface="Calibri"/>
                  <a:cs typeface="Calibri" panose="020F0502020204030204" pitchFamily="34" charset="0"/>
                </a:rPr>
                <a:t> urgences</a:t>
              </a:r>
            </a:p>
          </p:txBody>
        </p:sp>
        <p:sp>
          <p:nvSpPr>
            <p:cNvPr id="23" name="Zone de texte 36"/>
            <p:cNvSpPr txBox="1"/>
            <p:nvPr/>
          </p:nvSpPr>
          <p:spPr>
            <a:xfrm>
              <a:off x="4536715" y="1088561"/>
              <a:ext cx="135826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Gardes et astreintes</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30" name="Grouper 29"/>
          <p:cNvGrpSpPr/>
          <p:nvPr/>
        </p:nvGrpSpPr>
        <p:grpSpPr>
          <a:xfrm>
            <a:off x="449612" y="5478274"/>
            <a:ext cx="2838555" cy="1152434"/>
            <a:chOff x="3859754" y="2258385"/>
            <a:chExt cx="2550583" cy="1061061"/>
          </a:xfrm>
        </p:grpSpPr>
        <p:sp>
          <p:nvSpPr>
            <p:cNvPr id="26" name="Zone de texte 12"/>
            <p:cNvSpPr txBox="1"/>
            <p:nvPr/>
          </p:nvSpPr>
          <p:spPr>
            <a:xfrm>
              <a:off x="3859754" y="2295756"/>
              <a:ext cx="2550583" cy="1023690"/>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100" b="1" dirty="0">
                <a:effectLst/>
                <a:latin typeface="Calibri" panose="020F0502020204030204" pitchFamily="34" charset="0"/>
                <a:ea typeface="Calibri"/>
                <a:cs typeface="Calibri" panose="020F0502020204030204" pitchFamily="34" charset="0"/>
              </a:endParaRPr>
            </a:p>
            <a:p>
              <a:pPr>
                <a:lnSpc>
                  <a:spcPct val="107000"/>
                </a:lnSpc>
              </a:pPr>
              <a:r>
                <a:rPr lang="fr-FR" sz="1100" b="1" dirty="0">
                  <a:effectLst/>
                  <a:latin typeface="Calibri" panose="020F0502020204030204" pitchFamily="34" charset="0"/>
                  <a:ea typeface="Calibri"/>
                  <a:cs typeface="Calibri" panose="020F0502020204030204" pitchFamily="34" charset="0"/>
                </a:rPr>
                <a:t>Anatomo-pathologie </a:t>
              </a:r>
              <a:r>
                <a:rPr lang="fr-FR" sz="1100" dirty="0">
                  <a:effectLst/>
                  <a:latin typeface="Calibri" panose="020F0502020204030204" pitchFamily="34" charset="0"/>
                  <a:ea typeface="Calibri"/>
                  <a:cs typeface="Calibri" panose="020F0502020204030204" pitchFamily="34" charset="0"/>
                </a:rPr>
                <a:t>: oui</a:t>
              </a:r>
            </a:p>
            <a:p>
              <a:pPr>
                <a:lnSpc>
                  <a:spcPct val="107000"/>
                </a:lnSpc>
              </a:pPr>
              <a:r>
                <a:rPr lang="fr-FR" sz="1100" b="1" dirty="0">
                  <a:latin typeface="Calibri" panose="020F0502020204030204" pitchFamily="34" charset="0"/>
                  <a:ea typeface="Calibri"/>
                  <a:cs typeface="Calibri" panose="020F0502020204030204" pitchFamily="34" charset="0"/>
                </a:rPr>
                <a:t>Explorations fonctionnelles rénales </a:t>
              </a:r>
              <a:r>
                <a:rPr lang="fr-FR" sz="1100" dirty="0">
                  <a:latin typeface="Calibri" panose="020F0502020204030204" pitchFamily="34" charset="0"/>
                  <a:ea typeface="Calibri"/>
                  <a:cs typeface="Calibri" panose="020F0502020204030204" pitchFamily="34" charset="0"/>
                </a:rPr>
                <a:t>: Non</a:t>
              </a:r>
            </a:p>
            <a:p>
              <a:pPr>
                <a:lnSpc>
                  <a:spcPct val="107000"/>
                </a:lnSpc>
              </a:pPr>
              <a:r>
                <a:rPr lang="fr-FR" sz="1100" b="1" dirty="0">
                  <a:effectLst/>
                  <a:latin typeface="Calibri" panose="020F0502020204030204" pitchFamily="34" charset="0"/>
                  <a:ea typeface="Calibri"/>
                  <a:cs typeface="Calibri" panose="020F0502020204030204" pitchFamily="34" charset="0"/>
                </a:rPr>
                <a:t>Laboratoire immunologie </a:t>
              </a:r>
              <a:r>
                <a:rPr lang="fr-FR" sz="1100" dirty="0">
                  <a:effectLst/>
                  <a:latin typeface="Calibri" panose="020F0502020204030204" pitchFamily="34" charset="0"/>
                  <a:ea typeface="Calibri"/>
                  <a:cs typeface="Calibri" panose="020F0502020204030204" pitchFamily="34" charset="0"/>
                </a:rPr>
                <a:t>: oui  </a:t>
              </a:r>
            </a:p>
            <a:p>
              <a:pPr>
                <a:lnSpc>
                  <a:spcPct val="107000"/>
                </a:lnSpc>
              </a:pPr>
              <a:r>
                <a:rPr lang="fr-FR" sz="1100" b="1" dirty="0">
                  <a:latin typeface="Calibri" panose="020F0502020204030204" pitchFamily="34" charset="0"/>
                  <a:ea typeface="Calibri"/>
                  <a:cs typeface="Calibri" panose="020F0502020204030204" pitchFamily="34" charset="0"/>
                </a:rPr>
                <a:t>Radiologie rénale : </a:t>
              </a:r>
              <a:r>
                <a:rPr lang="fr-FR" sz="1100" dirty="0">
                  <a:latin typeface="Calibri" panose="020F0502020204030204" pitchFamily="34" charset="0"/>
                  <a:ea typeface="Calibri"/>
                  <a:cs typeface="Calibri" panose="020F0502020204030204" pitchFamily="34" charset="0"/>
                </a:rPr>
                <a:t>non</a:t>
              </a:r>
              <a:endParaRPr lang="fr-FR" sz="1100" dirty="0">
                <a:effectLst/>
                <a:latin typeface="Calibri" panose="020F0502020204030204" pitchFamily="34" charset="0"/>
                <a:ea typeface="Calibri"/>
                <a:cs typeface="Calibri" panose="020F0502020204030204" pitchFamily="34" charset="0"/>
              </a:endParaRPr>
            </a:p>
          </p:txBody>
        </p:sp>
        <p:sp>
          <p:nvSpPr>
            <p:cNvPr id="25" name="Zone de texte 36"/>
            <p:cNvSpPr txBox="1"/>
            <p:nvPr/>
          </p:nvSpPr>
          <p:spPr>
            <a:xfrm>
              <a:off x="4453606" y="2258385"/>
              <a:ext cx="135826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Stages autres </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29" name="Grouper 28"/>
          <p:cNvGrpSpPr/>
          <p:nvPr/>
        </p:nvGrpSpPr>
        <p:grpSpPr>
          <a:xfrm>
            <a:off x="3757854" y="3404467"/>
            <a:ext cx="2536303" cy="1015024"/>
            <a:chOff x="4254702" y="3605289"/>
            <a:chExt cx="2536303" cy="1015024"/>
          </a:xfrm>
        </p:grpSpPr>
        <p:sp>
          <p:nvSpPr>
            <p:cNvPr id="28" name="Zone de texte 12"/>
            <p:cNvSpPr txBox="1"/>
            <p:nvPr/>
          </p:nvSpPr>
          <p:spPr>
            <a:xfrm>
              <a:off x="4254702" y="3634537"/>
              <a:ext cx="2536303" cy="985776"/>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100" dirty="0">
                <a:effectLst/>
                <a:latin typeface="Calibri" panose="020F0502020204030204" pitchFamily="34" charset="0"/>
                <a:ea typeface="Calibri"/>
                <a:cs typeface="Calibri" panose="020F0502020204030204" pitchFamily="34" charset="0"/>
              </a:endParaRPr>
            </a:p>
            <a:p>
              <a:pPr>
                <a:lnSpc>
                  <a:spcPct val="107000"/>
                </a:lnSpc>
              </a:pPr>
              <a:r>
                <a:rPr lang="fr-FR" sz="1100" b="1" dirty="0" err="1">
                  <a:effectLst/>
                  <a:latin typeface="Calibri" panose="020F0502020204030204" pitchFamily="34" charset="0"/>
                  <a:ea typeface="Calibri"/>
                  <a:cs typeface="Calibri" panose="020F0502020204030204" pitchFamily="34" charset="0"/>
                </a:rPr>
                <a:t>Catheters</a:t>
              </a:r>
              <a:r>
                <a:rPr lang="fr-FR" sz="1100" b="1" dirty="0">
                  <a:effectLst/>
                  <a:latin typeface="Calibri" panose="020F0502020204030204" pitchFamily="34" charset="0"/>
                  <a:ea typeface="Calibri"/>
                  <a:cs typeface="Calibri" panose="020F0502020204030204" pitchFamily="34" charset="0"/>
                </a:rPr>
                <a:t> veineux </a:t>
              </a:r>
              <a:r>
                <a:rPr lang="fr-FR" sz="1100" dirty="0">
                  <a:effectLst/>
                  <a:latin typeface="Calibri" panose="020F0502020204030204" pitchFamily="34" charset="0"/>
                  <a:ea typeface="Calibri"/>
                  <a:cs typeface="Calibri" panose="020F0502020204030204" pitchFamily="34" charset="0"/>
                </a:rPr>
                <a:t>: </a:t>
              </a:r>
              <a:r>
                <a:rPr lang="fr-FR" sz="1100" dirty="0">
                  <a:latin typeface="Calibri" panose="020F0502020204030204" pitchFamily="34" charset="0"/>
                  <a:ea typeface="Calibri"/>
                  <a:cs typeface="Calibri" panose="020F0502020204030204" pitchFamily="34" charset="0"/>
                </a:rPr>
                <a:t>non </a:t>
              </a:r>
              <a:r>
                <a:rPr lang="fr-FR" sz="1100" dirty="0" err="1">
                  <a:latin typeface="Calibri" panose="020F0502020204030204" pitchFamily="34" charset="0"/>
                  <a:ea typeface="Calibri"/>
                  <a:cs typeface="Calibri" panose="020F0502020204030204" pitchFamily="34" charset="0"/>
                </a:rPr>
                <a:t>tunnellisés</a:t>
              </a:r>
              <a:r>
                <a:rPr lang="fr-FR" sz="1100" dirty="0">
                  <a:latin typeface="Calibri" panose="020F0502020204030204" pitchFamily="34" charset="0"/>
                  <a:ea typeface="Calibri"/>
                  <a:cs typeface="Calibri" panose="020F0502020204030204" pitchFamily="34" charset="0"/>
                </a:rPr>
                <a:t> au CHU et </a:t>
              </a:r>
              <a:r>
                <a:rPr lang="fr-FR" sz="1100" dirty="0" err="1">
                  <a:latin typeface="Calibri" panose="020F0502020204030204" pitchFamily="34" charset="0"/>
                  <a:ea typeface="Calibri"/>
                  <a:cs typeface="Calibri" panose="020F0502020204030204" pitchFamily="34" charset="0"/>
                </a:rPr>
                <a:t>tunnellisés</a:t>
              </a:r>
              <a:r>
                <a:rPr lang="fr-FR" sz="1100" dirty="0">
                  <a:effectLst/>
                  <a:latin typeface="Calibri" panose="020F0502020204030204" pitchFamily="34" charset="0"/>
                  <a:ea typeface="Calibri"/>
                  <a:cs typeface="Calibri" panose="020F0502020204030204" pitchFamily="34" charset="0"/>
                </a:rPr>
                <a:t> en périphérie</a:t>
              </a:r>
            </a:p>
            <a:p>
              <a:pPr>
                <a:lnSpc>
                  <a:spcPct val="107000"/>
                </a:lnSpc>
              </a:pPr>
              <a:r>
                <a:rPr lang="fr-FR" sz="1100" b="1" dirty="0">
                  <a:latin typeface="Calibri" panose="020F0502020204030204" pitchFamily="34" charset="0"/>
                  <a:ea typeface="Calibri"/>
                  <a:cs typeface="Calibri" panose="020F0502020204030204" pitchFamily="34" charset="0"/>
                </a:rPr>
                <a:t>PBR</a:t>
              </a:r>
              <a:r>
                <a:rPr lang="fr-FR" sz="1100" dirty="0">
                  <a:latin typeface="Calibri" panose="020F0502020204030204" pitchFamily="34" charset="0"/>
                  <a:ea typeface="Calibri"/>
                  <a:cs typeface="Calibri" panose="020F0502020204030204" pitchFamily="34" charset="0"/>
                </a:rPr>
                <a:t> :  greffons et reins natifs </a:t>
              </a:r>
            </a:p>
            <a:p>
              <a:pPr>
                <a:lnSpc>
                  <a:spcPct val="107000"/>
                </a:lnSpc>
              </a:pPr>
              <a:r>
                <a:rPr lang="fr-FR" sz="1100" b="1" dirty="0">
                  <a:latin typeface="Calibri" panose="020F0502020204030204" pitchFamily="34" charset="0"/>
                  <a:ea typeface="Calibri"/>
                  <a:cs typeface="Calibri" panose="020F0502020204030204" pitchFamily="34" charset="0"/>
                </a:rPr>
                <a:t>Myélogrammes : </a:t>
              </a:r>
              <a:r>
                <a:rPr lang="fr-FR" sz="1100" dirty="0">
                  <a:latin typeface="Calibri" panose="020F0502020204030204" pitchFamily="34" charset="0"/>
                  <a:ea typeface="Calibri"/>
                  <a:cs typeface="Calibri" panose="020F0502020204030204" pitchFamily="34" charset="0"/>
                </a:rPr>
                <a:t> En hospit, en HDJ </a:t>
              </a:r>
              <a:endParaRPr lang="fr-FR" sz="1100" dirty="0">
                <a:effectLst/>
                <a:latin typeface="Calibri" panose="020F0502020204030204" pitchFamily="34" charset="0"/>
                <a:ea typeface="Calibri"/>
                <a:cs typeface="Calibri" panose="020F0502020204030204" pitchFamily="34" charset="0"/>
              </a:endParaRPr>
            </a:p>
          </p:txBody>
        </p:sp>
        <p:sp>
          <p:nvSpPr>
            <p:cNvPr id="27" name="Zone de texte 36"/>
            <p:cNvSpPr txBox="1"/>
            <p:nvPr/>
          </p:nvSpPr>
          <p:spPr>
            <a:xfrm>
              <a:off x="4872968" y="3605289"/>
              <a:ext cx="135826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Gestes</a:t>
              </a:r>
              <a:r>
                <a:rPr lang="fr-FR" sz="1600" dirty="0">
                  <a:solidFill>
                    <a:srgbClr val="FF0000"/>
                  </a:solidFill>
                  <a:latin typeface="Calibri" panose="020F0502020204030204" pitchFamily="34" charset="0"/>
                  <a:ea typeface="Calibri"/>
                  <a:cs typeface="Calibri" panose="020F0502020204030204" pitchFamily="34" charset="0"/>
                </a:rPr>
                <a:t> </a:t>
              </a:r>
              <a:endParaRPr lang="fr-FR" sz="1100" dirty="0">
                <a:effectLst/>
                <a:latin typeface="Calibri" panose="020F0502020204030204" pitchFamily="34" charset="0"/>
                <a:ea typeface="Calibri"/>
                <a:cs typeface="Calibri" panose="020F0502020204030204" pitchFamily="34" charset="0"/>
              </a:endParaRPr>
            </a:p>
          </p:txBody>
        </p:sp>
      </p:grpSp>
      <p:grpSp>
        <p:nvGrpSpPr>
          <p:cNvPr id="33" name="Grouper 32"/>
          <p:cNvGrpSpPr/>
          <p:nvPr/>
        </p:nvGrpSpPr>
        <p:grpSpPr>
          <a:xfrm>
            <a:off x="3598028" y="4561374"/>
            <a:ext cx="2899304" cy="2053022"/>
            <a:chOff x="6557877" y="2911974"/>
            <a:chExt cx="2727210" cy="2028258"/>
          </a:xfrm>
        </p:grpSpPr>
        <p:sp>
          <p:nvSpPr>
            <p:cNvPr id="32" name="Zone de texte 12"/>
            <p:cNvSpPr txBox="1"/>
            <p:nvPr/>
          </p:nvSpPr>
          <p:spPr>
            <a:xfrm>
              <a:off x="6557877" y="2911974"/>
              <a:ext cx="2727210" cy="2028258"/>
            </a:xfrm>
            <a:prstGeom prst="roundRect">
              <a:avLst>
                <a:gd name="adj" fmla="val 9630"/>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100" b="1" dirty="0">
                <a:latin typeface="Calibri" panose="020F0502020204030204" pitchFamily="34" charset="0"/>
                <a:ea typeface="Calibri"/>
                <a:cs typeface="Calibri" panose="020F0502020204030204" pitchFamily="34" charset="0"/>
              </a:endParaRPr>
            </a:p>
            <a:p>
              <a:pPr>
                <a:lnSpc>
                  <a:spcPct val="107000"/>
                </a:lnSpc>
              </a:pPr>
              <a:r>
                <a:rPr lang="fr-FR" sz="1100" b="1" dirty="0">
                  <a:latin typeface="Calibri" panose="020F0502020204030204" pitchFamily="34" charset="0"/>
                  <a:ea typeface="Calibri"/>
                  <a:cs typeface="Calibri" panose="020F0502020204030204" pitchFamily="34" charset="0"/>
                </a:rPr>
                <a:t>Consultations d’internes :</a:t>
              </a:r>
              <a:r>
                <a:rPr lang="fr-FR" sz="1100" b="1" dirty="0">
                  <a:effectLst/>
                  <a:latin typeface="Calibri" panose="020F0502020204030204" pitchFamily="34" charset="0"/>
                  <a:ea typeface="Calibri"/>
                  <a:cs typeface="Calibri" panose="020F0502020204030204" pitchFamily="34" charset="0"/>
                </a:rPr>
                <a:t> +/- </a:t>
              </a:r>
              <a:r>
                <a:rPr lang="fr-FR" sz="1100" dirty="0">
                  <a:effectLst/>
                  <a:latin typeface="Calibri" panose="020F0502020204030204" pitchFamily="34" charset="0"/>
                  <a:ea typeface="Calibri"/>
                  <a:cs typeface="Calibri" panose="020F0502020204030204" pitchFamily="34" charset="0"/>
                </a:rPr>
                <a:t>selon le n internes (selon charge travail en salle)</a:t>
              </a:r>
              <a:endParaRPr lang="fr-FR" sz="1100" dirty="0">
                <a:latin typeface="Calibri" panose="020F0502020204030204" pitchFamily="34" charset="0"/>
                <a:ea typeface="Calibri"/>
                <a:cs typeface="Calibri" panose="020F0502020204030204" pitchFamily="34" charset="0"/>
              </a:endParaRPr>
            </a:p>
            <a:p>
              <a:pPr>
                <a:lnSpc>
                  <a:spcPct val="107000"/>
                </a:lnSpc>
              </a:pPr>
              <a:r>
                <a:rPr lang="fr-FR" sz="1100" b="1" dirty="0">
                  <a:latin typeface="Calibri" panose="020F0502020204030204" pitchFamily="34" charset="0"/>
                  <a:ea typeface="Calibri"/>
                  <a:cs typeface="Calibri" panose="020F0502020204030204" pitchFamily="34" charset="0"/>
                </a:rPr>
                <a:t>Staff </a:t>
              </a:r>
              <a:r>
                <a:rPr lang="fr-FR" sz="1100" dirty="0">
                  <a:latin typeface="Calibri" panose="020F0502020204030204" pitchFamily="34" charset="0"/>
                  <a:ea typeface="Calibri"/>
                  <a:cs typeface="Calibri" panose="020F0502020204030204" pitchFamily="34" charset="0"/>
                </a:rPr>
                <a:t>:   </a:t>
              </a:r>
            </a:p>
            <a:p>
              <a:pPr marL="171450" indent="-171450">
                <a:lnSpc>
                  <a:spcPct val="107000"/>
                </a:lnSpc>
                <a:buFont typeface="Arial"/>
                <a:buChar char="•"/>
              </a:pPr>
              <a:r>
                <a:rPr lang="fr-FR" sz="1100" dirty="0">
                  <a:effectLst/>
                  <a:latin typeface="Calibri" panose="020F0502020204030204" pitchFamily="34" charset="0"/>
                  <a:ea typeface="Calibri"/>
                  <a:cs typeface="Calibri" panose="020F0502020204030204" pitchFamily="34" charset="0"/>
                </a:rPr>
                <a:t>Bibliographie : 1/</a:t>
              </a:r>
              <a:r>
                <a:rPr lang="fr-FR" sz="1100" dirty="0">
                  <a:latin typeface="Calibri" panose="020F0502020204030204" pitchFamily="34" charset="0"/>
                  <a:ea typeface="Calibri"/>
                  <a:cs typeface="Calibri" panose="020F0502020204030204" pitchFamily="34" charset="0"/>
                </a:rPr>
                <a:t>semaine (2 par semestre)</a:t>
              </a:r>
              <a:endParaRPr lang="fr-FR" sz="1100" dirty="0">
                <a:effectLst/>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r>
                <a:rPr lang="fr-FR" sz="1100" dirty="0">
                  <a:latin typeface="Calibri" panose="020F0502020204030204" pitchFamily="34" charset="0"/>
                  <a:ea typeface="Calibri"/>
                  <a:cs typeface="Calibri" panose="020F0502020204030204" pitchFamily="34" charset="0"/>
                </a:rPr>
                <a:t>Anapath : 1 staff/semaine</a:t>
              </a:r>
            </a:p>
            <a:p>
              <a:pPr marL="171450" indent="-171450">
                <a:lnSpc>
                  <a:spcPct val="107000"/>
                </a:lnSpc>
                <a:buFont typeface="Arial"/>
                <a:buChar char="•"/>
              </a:pPr>
              <a:r>
                <a:rPr lang="fr-FR" sz="1100" dirty="0">
                  <a:effectLst/>
                  <a:latin typeface="Calibri" panose="020F0502020204030204" pitchFamily="34" charset="0"/>
                  <a:ea typeface="Calibri"/>
                  <a:cs typeface="Calibri" panose="020F0502020204030204" pitchFamily="34" charset="0"/>
                </a:rPr>
                <a:t>Transplantation : </a:t>
              </a:r>
              <a:r>
                <a:rPr lang="fr-FR" sz="1100" dirty="0">
                  <a:latin typeface="Calibri" panose="020F0502020204030204" pitchFamily="34" charset="0"/>
                  <a:ea typeface="Calibri"/>
                  <a:cs typeface="Calibri" panose="020F0502020204030204" pitchFamily="34" charset="0"/>
                </a:rPr>
                <a:t>2</a:t>
              </a:r>
              <a:r>
                <a:rPr lang="fr-FR" sz="1100" dirty="0">
                  <a:effectLst/>
                  <a:latin typeface="Calibri" panose="020F0502020204030204" pitchFamily="34" charset="0"/>
                  <a:ea typeface="Calibri"/>
                  <a:cs typeface="Calibri" panose="020F0502020204030204" pitchFamily="34" charset="0"/>
                </a:rPr>
                <a:t>/semaine </a:t>
              </a:r>
            </a:p>
            <a:p>
              <a:pPr marL="171450" indent="-171450">
                <a:lnSpc>
                  <a:spcPct val="107000"/>
                </a:lnSpc>
                <a:buFont typeface="Arial"/>
                <a:buChar char="•"/>
              </a:pPr>
              <a:r>
                <a:rPr lang="fr-FR" sz="1100" dirty="0">
                  <a:latin typeface="Calibri" panose="020F0502020204030204" pitchFamily="34" charset="0"/>
                  <a:ea typeface="Calibri"/>
                  <a:cs typeface="Calibri" panose="020F0502020204030204" pitchFamily="34" charset="0"/>
                </a:rPr>
                <a:t>Présentation dossiers : 1/semaine</a:t>
              </a:r>
            </a:p>
            <a:p>
              <a:pPr marL="171450" indent="-171450">
                <a:lnSpc>
                  <a:spcPct val="107000"/>
                </a:lnSpc>
                <a:buFont typeface="Arial"/>
                <a:buChar char="•"/>
              </a:pPr>
              <a:r>
                <a:rPr lang="fr-FR" sz="1100" dirty="0">
                  <a:effectLst/>
                  <a:latin typeface="Calibri" panose="020F0502020204030204" pitchFamily="34" charset="0"/>
                  <a:ea typeface="Calibri"/>
                  <a:cs typeface="Calibri" panose="020F0502020204030204" pitchFamily="34" charset="0"/>
                </a:rPr>
                <a:t>Dialyse : 1/semaine</a:t>
              </a:r>
            </a:p>
            <a:p>
              <a:pPr marL="171450" indent="-171450">
                <a:lnSpc>
                  <a:spcPct val="107000"/>
                </a:lnSpc>
                <a:buFont typeface="Arial"/>
                <a:buChar char="•"/>
              </a:pPr>
              <a:r>
                <a:rPr lang="fr-FR" sz="1100" dirty="0">
                  <a:effectLst/>
                  <a:latin typeface="Calibri" panose="020F0502020204030204" pitchFamily="34" charset="0"/>
                  <a:ea typeface="Calibri"/>
                  <a:cs typeface="Calibri" panose="020F0502020204030204" pitchFamily="34" charset="0"/>
                </a:rPr>
                <a:t>Abord vasculaire (dialyse) : 1/mois</a:t>
              </a:r>
            </a:p>
          </p:txBody>
        </p:sp>
        <p:sp>
          <p:nvSpPr>
            <p:cNvPr id="31" name="Zone de texte 36"/>
            <p:cNvSpPr txBox="1"/>
            <p:nvPr/>
          </p:nvSpPr>
          <p:spPr>
            <a:xfrm>
              <a:off x="7454067" y="2911974"/>
              <a:ext cx="115681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Autre</a:t>
              </a:r>
              <a:r>
                <a:rPr lang="fr-FR" sz="1600" dirty="0">
                  <a:solidFill>
                    <a:srgbClr val="FF0000"/>
                  </a:solidFill>
                  <a:latin typeface="Calibri" panose="020F0502020204030204" pitchFamily="34" charset="0"/>
                  <a:ea typeface="Calibri"/>
                  <a:cs typeface="Calibri" panose="020F0502020204030204" pitchFamily="34" charset="0"/>
                </a:rPr>
                <a:t> </a:t>
              </a:r>
              <a:endParaRPr lang="fr-FR" sz="1100" dirty="0">
                <a:effectLst/>
                <a:latin typeface="Calibri" panose="020F0502020204030204" pitchFamily="34" charset="0"/>
                <a:ea typeface="Calibri"/>
                <a:cs typeface="Calibri" panose="020F0502020204030204" pitchFamily="34" charset="0"/>
              </a:endParaRPr>
            </a:p>
          </p:txBody>
        </p:sp>
      </p:grpSp>
      <p:grpSp>
        <p:nvGrpSpPr>
          <p:cNvPr id="6" name="Grouper 5"/>
          <p:cNvGrpSpPr/>
          <p:nvPr/>
        </p:nvGrpSpPr>
        <p:grpSpPr>
          <a:xfrm>
            <a:off x="209946" y="4126875"/>
            <a:ext cx="3214787" cy="1296081"/>
            <a:chOff x="3485826" y="1833490"/>
            <a:chExt cx="3906710" cy="950943"/>
          </a:xfrm>
        </p:grpSpPr>
        <p:sp>
          <p:nvSpPr>
            <p:cNvPr id="35" name="Zone de texte 12"/>
            <p:cNvSpPr txBox="1"/>
            <p:nvPr/>
          </p:nvSpPr>
          <p:spPr>
            <a:xfrm>
              <a:off x="3485826" y="1833490"/>
              <a:ext cx="3906710" cy="950943"/>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indent="-171450">
                <a:lnSpc>
                  <a:spcPct val="107000"/>
                </a:lnSpc>
                <a:buFont typeface="Arial"/>
                <a:buChar char="•"/>
              </a:pPr>
              <a:endParaRPr lang="fr-FR" sz="1100" b="1" dirty="0">
                <a:effectLst/>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endParaRPr lang="fr-FR" sz="1100" b="1" dirty="0">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r>
                <a:rPr lang="fr-FR" sz="1100" b="1" dirty="0">
                  <a:effectLst/>
                  <a:latin typeface="Calibri" panose="020F0502020204030204" pitchFamily="34" charset="0"/>
                  <a:ea typeface="Calibri"/>
                  <a:cs typeface="Calibri" panose="020F0502020204030204" pitchFamily="34" charset="0"/>
                </a:rPr>
                <a:t>AURAD</a:t>
              </a:r>
              <a:r>
                <a:rPr lang="fr-FR" sz="1100" dirty="0">
                  <a:effectLst/>
                  <a:latin typeface="Calibri" panose="020F0502020204030204" pitchFamily="34" charset="0"/>
                  <a:ea typeface="Calibri"/>
                  <a:cs typeface="Calibri" panose="020F0502020204030204" pitchFamily="34" charset="0"/>
                </a:rPr>
                <a:t> (15 min) : dialyse + </a:t>
              </a:r>
              <a:r>
                <a:rPr lang="fr-FR" sz="1100" dirty="0" err="1">
                  <a:effectLst/>
                  <a:latin typeface="Calibri" panose="020F0502020204030204" pitchFamily="34" charset="0"/>
                  <a:ea typeface="Calibri"/>
                  <a:cs typeface="Calibri" panose="020F0502020204030204" pitchFamily="34" charset="0"/>
                </a:rPr>
                <a:t>cs</a:t>
              </a:r>
              <a:r>
                <a:rPr lang="fr-FR" sz="1100" dirty="0">
                  <a:effectLst/>
                  <a:latin typeface="Calibri" panose="020F0502020204030204" pitchFamily="34" charset="0"/>
                  <a:ea typeface="Calibri"/>
                  <a:cs typeface="Calibri" panose="020F0502020204030204" pitchFamily="34" charset="0"/>
                </a:rPr>
                <a:t> néphro froide et greffe (</a:t>
              </a:r>
              <a:r>
                <a:rPr lang="fr-FR" sz="1100" b="1" i="1" dirty="0">
                  <a:effectLst/>
                  <a:latin typeface="Calibri" panose="020F0502020204030204" pitchFamily="34" charset="0"/>
                  <a:ea typeface="Calibri"/>
                  <a:cs typeface="Calibri" panose="020F0502020204030204" pitchFamily="34" charset="0"/>
                </a:rPr>
                <a:t>Terrain de stage disponible)</a:t>
              </a:r>
            </a:p>
            <a:p>
              <a:pPr marL="171450" indent="-171450">
                <a:lnSpc>
                  <a:spcPct val="107000"/>
                </a:lnSpc>
                <a:buFont typeface="Arial"/>
                <a:buChar char="•"/>
              </a:pPr>
              <a:r>
                <a:rPr lang="fr-FR" sz="1100" b="1" dirty="0">
                  <a:latin typeface="Calibri" panose="020F0502020204030204" pitchFamily="34" charset="0"/>
                  <a:ea typeface="Calibri"/>
                  <a:cs typeface="Calibri" panose="020F0502020204030204" pitchFamily="34" charset="0"/>
                </a:rPr>
                <a:t>Polyclinique Bordeaux Nord </a:t>
              </a:r>
              <a:r>
                <a:rPr lang="fr-FR" sz="1100" b="1" dirty="0" err="1">
                  <a:latin typeface="Calibri" panose="020F0502020204030204" pitchFamily="34" charset="0"/>
                  <a:ea typeface="Calibri"/>
                  <a:cs typeface="Calibri" panose="020F0502020204030204" pitchFamily="34" charset="0"/>
                </a:rPr>
                <a:t>Acquitaine</a:t>
              </a:r>
              <a:r>
                <a:rPr lang="fr-FR" sz="1100" b="1" dirty="0">
                  <a:latin typeface="Calibri" panose="020F0502020204030204" pitchFamily="34" charset="0"/>
                  <a:ea typeface="Calibri"/>
                  <a:cs typeface="Calibri" panose="020F0502020204030204" pitchFamily="34" charset="0"/>
                </a:rPr>
                <a:t> </a:t>
              </a:r>
              <a:r>
                <a:rPr lang="fr-FR" sz="1100" i="1" dirty="0">
                  <a:latin typeface="Calibri" panose="020F0502020204030204" pitchFamily="34" charset="0"/>
                  <a:ea typeface="Calibri"/>
                  <a:cs typeface="Calibri" panose="020F0502020204030204" pitchFamily="34" charset="0"/>
                </a:rPr>
                <a:t>(néphrologie, dialyse) (nouveau)</a:t>
              </a:r>
              <a:endParaRPr lang="fr-FR" sz="1100" i="1" dirty="0">
                <a:effectLst/>
                <a:latin typeface="Calibri" panose="020F0502020204030204" pitchFamily="34" charset="0"/>
                <a:ea typeface="Calibri"/>
                <a:cs typeface="Calibri" panose="020F0502020204030204" pitchFamily="34" charset="0"/>
              </a:endParaRPr>
            </a:p>
            <a:p>
              <a:pPr marL="171450" indent="-171450">
                <a:lnSpc>
                  <a:spcPct val="107000"/>
                </a:lnSpc>
                <a:buFont typeface="Arial"/>
                <a:buChar char="•"/>
              </a:pPr>
              <a:endParaRPr lang="fr-FR" sz="1100" b="1" dirty="0">
                <a:effectLst/>
                <a:latin typeface="Calibri" panose="020F0502020204030204" pitchFamily="34" charset="0"/>
                <a:ea typeface="Calibri"/>
                <a:cs typeface="Calibri" panose="020F0502020204030204" pitchFamily="34" charset="0"/>
              </a:endParaRPr>
            </a:p>
          </p:txBody>
        </p:sp>
        <p:sp>
          <p:nvSpPr>
            <p:cNvPr id="34" name="Zone de texte 36"/>
            <p:cNvSpPr txBox="1"/>
            <p:nvPr/>
          </p:nvSpPr>
          <p:spPr>
            <a:xfrm>
              <a:off x="4761657" y="1889641"/>
              <a:ext cx="1358265" cy="454353"/>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Libéral/associatif</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grpSp>
        <p:nvGrpSpPr>
          <p:cNvPr id="10" name="Grouper 9"/>
          <p:cNvGrpSpPr/>
          <p:nvPr/>
        </p:nvGrpSpPr>
        <p:grpSpPr>
          <a:xfrm>
            <a:off x="6497332" y="2424731"/>
            <a:ext cx="2536302" cy="2215690"/>
            <a:chOff x="6632782" y="2840713"/>
            <a:chExt cx="2536302" cy="1857871"/>
          </a:xfrm>
        </p:grpSpPr>
        <p:sp>
          <p:nvSpPr>
            <p:cNvPr id="37" name="Zone de texte 29"/>
            <p:cNvSpPr txBox="1"/>
            <p:nvPr/>
          </p:nvSpPr>
          <p:spPr>
            <a:xfrm>
              <a:off x="6632782" y="2840713"/>
              <a:ext cx="2536302" cy="1857871"/>
            </a:xfrm>
            <a:prstGeom prst="round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endParaRPr lang="fr-FR" sz="1100" b="1" dirty="0">
                <a:effectLst/>
                <a:latin typeface="Calibri" panose="020F0502020204030204" pitchFamily="34" charset="0"/>
                <a:ea typeface="Calibri"/>
                <a:cs typeface="Calibri" panose="020F0502020204030204" pitchFamily="34" charset="0"/>
              </a:endParaRPr>
            </a:p>
            <a:p>
              <a:pPr>
                <a:lnSpc>
                  <a:spcPct val="107000"/>
                </a:lnSpc>
              </a:pPr>
              <a:r>
                <a:rPr lang="fr-FR" sz="1100" b="1" dirty="0">
                  <a:effectLst/>
                  <a:latin typeface="Calibri" panose="020F0502020204030204" pitchFamily="34" charset="0"/>
                  <a:ea typeface="Calibri"/>
                  <a:cs typeface="Calibri" panose="020F0502020204030204" pitchFamily="34" charset="0"/>
                </a:rPr>
                <a:t>Thématique</a:t>
              </a:r>
              <a:r>
                <a:rPr lang="fr-FR" sz="1100" dirty="0">
                  <a:effectLst/>
                  <a:latin typeface="Calibri" panose="020F0502020204030204" pitchFamily="34" charset="0"/>
                  <a:ea typeface="Calibri"/>
                  <a:cs typeface="Calibri" panose="020F0502020204030204" pitchFamily="34" charset="0"/>
                </a:rPr>
                <a:t> : Néphrologie froide, dialyse, transplantation, CMV, HLA</a:t>
              </a:r>
              <a:endParaRPr lang="fr-FR" sz="1100" dirty="0">
                <a:latin typeface="Calibri" panose="020F0502020204030204" pitchFamily="34" charset="0"/>
                <a:ea typeface="Calibri"/>
                <a:cs typeface="Calibri" panose="020F0502020204030204" pitchFamily="34" charset="0"/>
              </a:endParaRPr>
            </a:p>
            <a:p>
              <a:pPr>
                <a:lnSpc>
                  <a:spcPct val="107000"/>
                </a:lnSpc>
              </a:pPr>
              <a:r>
                <a:rPr lang="fr-FR" sz="1100" b="1" dirty="0">
                  <a:latin typeface="Calibri" panose="020F0502020204030204" pitchFamily="34" charset="0"/>
                  <a:ea typeface="Calibri"/>
                  <a:cs typeface="Calibri" panose="020F0502020204030204" pitchFamily="34" charset="0"/>
                </a:rPr>
                <a:t>Laboratoires/accueil M2</a:t>
              </a:r>
              <a:r>
                <a:rPr lang="fr-FR" sz="1100" dirty="0">
                  <a:latin typeface="Calibri" panose="020F0502020204030204" pitchFamily="34" charset="0"/>
                  <a:ea typeface="Calibri"/>
                  <a:cs typeface="Calibri" panose="020F0502020204030204" pitchFamily="34" charset="0"/>
                </a:rPr>
                <a:t> :</a:t>
              </a:r>
            </a:p>
            <a:p>
              <a:pPr marL="171450" indent="-171450">
                <a:lnSpc>
                  <a:spcPct val="107000"/>
                </a:lnSpc>
                <a:buFontTx/>
                <a:buChar char="-"/>
              </a:pPr>
              <a:r>
                <a:rPr lang="fr-FR" sz="1100" dirty="0">
                  <a:effectLst/>
                  <a:latin typeface="Calibri" panose="020F0502020204030204" pitchFamily="34" charset="0"/>
                  <a:ea typeface="Calibri"/>
                  <a:cs typeface="Calibri" panose="020F0502020204030204" pitchFamily="34" charset="0"/>
                </a:rPr>
                <a:t>Immunologie (activation </a:t>
              </a:r>
              <a:r>
                <a:rPr lang="fr-FR" sz="1100" dirty="0" err="1">
                  <a:effectLst/>
                  <a:latin typeface="Calibri" panose="020F0502020204030204" pitchFamily="34" charset="0"/>
                  <a:ea typeface="Calibri"/>
                  <a:cs typeface="Calibri" panose="020F0502020204030204" pitchFamily="34" charset="0"/>
                </a:rPr>
                <a:t>lympho</a:t>
              </a:r>
              <a:r>
                <a:rPr lang="fr-FR" sz="1100" dirty="0">
                  <a:effectLst/>
                  <a:latin typeface="Calibri" panose="020F0502020204030204" pitchFamily="34" charset="0"/>
                  <a:ea typeface="Calibri"/>
                  <a:cs typeface="Calibri" panose="020F0502020204030204" pitchFamily="34" charset="0"/>
                </a:rPr>
                <a:t> T) </a:t>
              </a:r>
            </a:p>
            <a:p>
              <a:pPr marL="171450" indent="-171450">
                <a:lnSpc>
                  <a:spcPct val="107000"/>
                </a:lnSpc>
                <a:buFontTx/>
                <a:buChar char="-"/>
              </a:pPr>
              <a:r>
                <a:rPr lang="fr-FR" sz="1100" dirty="0">
                  <a:effectLst/>
                  <a:latin typeface="Calibri" panose="020F0502020204030204" pitchFamily="34" charset="0"/>
                  <a:ea typeface="Calibri"/>
                  <a:cs typeface="Calibri" panose="020F0502020204030204" pitchFamily="34" charset="0"/>
                </a:rPr>
                <a:t>Lupus (</a:t>
              </a:r>
              <a:r>
                <a:rPr lang="fr-FR" sz="1100" i="1" dirty="0">
                  <a:effectLst/>
                  <a:latin typeface="Calibri" panose="020F0502020204030204" pitchFamily="34" charset="0"/>
                  <a:ea typeface="Calibri"/>
                  <a:cs typeface="Calibri" panose="020F0502020204030204" pitchFamily="34" charset="0"/>
                </a:rPr>
                <a:t>fondamental)</a:t>
              </a:r>
              <a:endParaRPr lang="fr-FR" sz="1100" i="1" dirty="0">
                <a:latin typeface="Calibri" panose="020F0502020204030204" pitchFamily="34" charset="0"/>
                <a:ea typeface="Calibri"/>
                <a:cs typeface="Calibri" panose="020F0502020204030204" pitchFamily="34" charset="0"/>
              </a:endParaRPr>
            </a:p>
            <a:p>
              <a:pPr marL="171450" indent="-171450">
                <a:lnSpc>
                  <a:spcPct val="107000"/>
                </a:lnSpc>
                <a:buFontTx/>
                <a:buChar char="-"/>
              </a:pPr>
              <a:r>
                <a:rPr lang="fr-FR" sz="1100" dirty="0">
                  <a:latin typeface="Calibri" panose="020F0502020204030204" pitchFamily="34" charset="0"/>
                  <a:ea typeface="Calibri"/>
                  <a:cs typeface="Calibri" panose="020F0502020204030204" pitchFamily="34" charset="0"/>
                </a:rPr>
                <a:t>Virologie  (CMV </a:t>
              </a:r>
              <a:r>
                <a:rPr lang="fr-FR" sz="1100" i="1" dirty="0">
                  <a:latin typeface="Calibri" panose="020F0502020204030204" pitchFamily="34" charset="0"/>
                  <a:ea typeface="Calibri"/>
                  <a:cs typeface="Calibri" panose="020F0502020204030204" pitchFamily="34" charset="0"/>
                </a:rPr>
                <a:t>transversal</a:t>
              </a:r>
              <a:r>
                <a:rPr lang="fr-FR" sz="1100" dirty="0">
                  <a:latin typeface="Calibri" panose="020F0502020204030204" pitchFamily="34" charset="0"/>
                  <a:ea typeface="Calibri"/>
                  <a:cs typeface="Calibri" panose="020F0502020204030204" pitchFamily="34" charset="0"/>
                </a:rPr>
                <a:t>)</a:t>
              </a:r>
            </a:p>
            <a:p>
              <a:pPr marL="171450" indent="-171450">
                <a:lnSpc>
                  <a:spcPct val="107000"/>
                </a:lnSpc>
                <a:buFontTx/>
                <a:buChar char="-"/>
              </a:pPr>
              <a:r>
                <a:rPr lang="fr-FR" sz="1100" dirty="0">
                  <a:latin typeface="Calibri" panose="020F0502020204030204" pitchFamily="34" charset="0"/>
                  <a:ea typeface="Calibri"/>
                  <a:cs typeface="Calibri" panose="020F0502020204030204" pitchFamily="34" charset="0"/>
                </a:rPr>
                <a:t>Analyse théorique de l’activation immune</a:t>
              </a:r>
            </a:p>
          </p:txBody>
        </p:sp>
        <p:sp>
          <p:nvSpPr>
            <p:cNvPr id="36" name="Zone de texte 36"/>
            <p:cNvSpPr txBox="1"/>
            <p:nvPr/>
          </p:nvSpPr>
          <p:spPr>
            <a:xfrm>
              <a:off x="7281770" y="2840713"/>
              <a:ext cx="135826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5"/>
                  </a:solidFill>
                  <a:latin typeface="Calibri" panose="020F0502020204030204" pitchFamily="34" charset="0"/>
                  <a:ea typeface="Calibri"/>
                  <a:cs typeface="Calibri" panose="020F0502020204030204" pitchFamily="34" charset="0"/>
                </a:rPr>
                <a:t>Recherche</a:t>
              </a:r>
              <a:endParaRPr lang="fr-FR" sz="1100" b="1" dirty="0">
                <a:solidFill>
                  <a:schemeClr val="accent5"/>
                </a:solidFill>
                <a:effectLst/>
                <a:latin typeface="Calibri" panose="020F0502020204030204" pitchFamily="34" charset="0"/>
                <a:ea typeface="Calibri"/>
                <a:cs typeface="Calibri" panose="020F0502020204030204" pitchFamily="34" charset="0"/>
              </a:endParaRPr>
            </a:p>
          </p:txBody>
        </p:sp>
      </p:grpSp>
    </p:spTree>
    <p:extLst>
      <p:ext uri="{BB962C8B-B14F-4D97-AF65-F5344CB8AC3E}">
        <p14:creationId xmlns:p14="http://schemas.microsoft.com/office/powerpoint/2010/main" val="90540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r 10"/>
          <p:cNvGrpSpPr/>
          <p:nvPr/>
        </p:nvGrpSpPr>
        <p:grpSpPr>
          <a:xfrm>
            <a:off x="225082" y="1348386"/>
            <a:ext cx="2426226" cy="2330910"/>
            <a:chOff x="225082" y="1343672"/>
            <a:chExt cx="2426226" cy="2330910"/>
          </a:xfrm>
        </p:grpSpPr>
        <p:pic>
          <p:nvPicPr>
            <p:cNvPr id="8" name="Image 7" descr="T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5082" y="1343672"/>
              <a:ext cx="2426226" cy="2330910"/>
            </a:xfrm>
            <a:prstGeom prst="rect">
              <a:avLst/>
            </a:prstGeom>
          </p:spPr>
        </p:pic>
        <p:sp>
          <p:nvSpPr>
            <p:cNvPr id="9" name="ZoneTexte 8"/>
            <p:cNvSpPr txBox="1"/>
            <p:nvPr/>
          </p:nvSpPr>
          <p:spPr>
            <a:xfrm>
              <a:off x="965741" y="2594528"/>
              <a:ext cx="682286" cy="246221"/>
            </a:xfrm>
            <a:prstGeom prst="rect">
              <a:avLst/>
            </a:prstGeom>
            <a:noFill/>
          </p:spPr>
          <p:txBody>
            <a:bodyPr wrap="none" rtlCol="0">
              <a:spAutoFit/>
            </a:bodyPr>
            <a:lstStyle/>
            <a:p>
              <a:r>
                <a:rPr lang="fr-FR" sz="1000" dirty="0">
                  <a:latin typeface="Calibri" panose="020F0502020204030204" pitchFamily="34" charset="0"/>
                  <a:cs typeface="Calibri" panose="020F0502020204030204" pitchFamily="34" charset="0"/>
                </a:rPr>
                <a:t>Bordeaux</a:t>
              </a:r>
            </a:p>
          </p:txBody>
        </p:sp>
        <p:sp>
          <p:nvSpPr>
            <p:cNvPr id="10" name="Étoile à 5 branches 9"/>
            <p:cNvSpPr/>
            <p:nvPr/>
          </p:nvSpPr>
          <p:spPr>
            <a:xfrm>
              <a:off x="932897" y="2717638"/>
              <a:ext cx="144087" cy="186115"/>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grpSp>
      <p:grpSp>
        <p:nvGrpSpPr>
          <p:cNvPr id="23" name="Grouper 22"/>
          <p:cNvGrpSpPr/>
          <p:nvPr/>
        </p:nvGrpSpPr>
        <p:grpSpPr>
          <a:xfrm>
            <a:off x="701749" y="5377997"/>
            <a:ext cx="7562052" cy="1127027"/>
            <a:chOff x="148909" y="5337438"/>
            <a:chExt cx="7562052" cy="1127027"/>
          </a:xfrm>
        </p:grpSpPr>
        <p:grpSp>
          <p:nvGrpSpPr>
            <p:cNvPr id="13" name="Grouper 12"/>
            <p:cNvGrpSpPr/>
            <p:nvPr/>
          </p:nvGrpSpPr>
          <p:grpSpPr>
            <a:xfrm>
              <a:off x="148909" y="5557737"/>
              <a:ext cx="7562052" cy="906728"/>
              <a:chOff x="-390545" y="342271"/>
              <a:chExt cx="6248444" cy="906728"/>
            </a:xfrm>
          </p:grpSpPr>
          <p:sp>
            <p:nvSpPr>
              <p:cNvPr id="14" name="Zone de texte 13"/>
              <p:cNvSpPr txBox="1"/>
              <p:nvPr/>
            </p:nvSpPr>
            <p:spPr>
              <a:xfrm>
                <a:off x="3858935" y="342271"/>
                <a:ext cx="1998964" cy="906728"/>
              </a:xfrm>
              <a:prstGeom prst="roundRect">
                <a:avLst/>
              </a:prstGeom>
              <a:ln/>
              <a:extLst>
                <a:ext uri="{C572A759-6A51-4108-AA02-DFA0A04FC94B}">
                  <ma14:wrappingTextBoxFlag xmlns:ma14="http://schemas.microsoft.com/office/mac/drawingml/2011/main" xmlns=""/>
                </a:ext>
              </a:extLst>
            </p:spPr>
            <p:style>
              <a:lnRef idx="2">
                <a:schemeClr val="accent1"/>
              </a:lnRef>
              <a:fillRef idx="1">
                <a:schemeClr val="l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FR" sz="1100" b="1" dirty="0">
                    <a:effectLst/>
                    <a:latin typeface="Calibri" panose="020F0502020204030204" pitchFamily="34" charset="0"/>
                    <a:ea typeface="Calibri"/>
                    <a:cs typeface="Calibri" panose="020F0502020204030204" pitchFamily="34" charset="0"/>
                  </a:rPr>
                  <a:t>Internat de </a:t>
                </a:r>
                <a:r>
                  <a:rPr lang="fr-FR" sz="1100" b="1" dirty="0">
                    <a:latin typeface="Calibri" panose="020F0502020204030204" pitchFamily="34" charset="0"/>
                    <a:ea typeface="Calibri"/>
                    <a:cs typeface="Calibri" panose="020F0502020204030204" pitchFamily="34" charset="0"/>
                  </a:rPr>
                  <a:t>Bordeaux</a:t>
                </a:r>
                <a:r>
                  <a:rPr lang="fr-FR" sz="1100" dirty="0">
                    <a:effectLst/>
                    <a:latin typeface="Calibri" panose="020F0502020204030204" pitchFamily="34" charset="0"/>
                    <a:ea typeface="Calibri"/>
                    <a:cs typeface="Calibri" panose="020F0502020204030204" pitchFamily="34" charset="0"/>
                  </a:rPr>
                  <a:t> : </a:t>
                </a:r>
                <a:r>
                  <a:rPr lang="fr-FR" sz="1100" dirty="0">
                    <a:latin typeface="Calibri" panose="020F0502020204030204" pitchFamily="34" charset="0"/>
                    <a:ea typeface="Calibri"/>
                    <a:cs typeface="Calibri" panose="020F0502020204030204" pitchFamily="34" charset="0"/>
                  </a:rPr>
                  <a:t>AIHB</a:t>
                </a:r>
                <a:endParaRPr lang="fr-FR" sz="1100" dirty="0">
                  <a:effectLst/>
                  <a:latin typeface="Calibri" panose="020F0502020204030204" pitchFamily="34" charset="0"/>
                  <a:ea typeface="Calibri"/>
                  <a:cs typeface="Calibri" panose="020F0502020204030204" pitchFamily="34" charset="0"/>
                </a:endParaRPr>
              </a:p>
              <a:p>
                <a:pPr algn="ctr">
                  <a:lnSpc>
                    <a:spcPct val="107000"/>
                  </a:lnSpc>
                  <a:spcAft>
                    <a:spcPts val="0"/>
                  </a:spcAft>
                </a:pPr>
                <a:r>
                  <a:rPr lang="fr-FR" sz="1100" u="sng" dirty="0">
                    <a:solidFill>
                      <a:srgbClr val="0563C1"/>
                    </a:solidFill>
                    <a:effectLst/>
                    <a:latin typeface="Calibri" panose="020F0502020204030204" pitchFamily="34" charset="0"/>
                    <a:ea typeface="Calibri"/>
                    <a:cs typeface="Calibri" panose="020F0502020204030204" pitchFamily="34" charset="0"/>
                    <a:hlinkClick r:id="rId3"/>
                  </a:rPr>
                  <a:t>bureau@aihb.fr </a:t>
                </a:r>
              </a:p>
              <a:p>
                <a:pPr algn="ctr">
                  <a:lnSpc>
                    <a:spcPct val="107000"/>
                  </a:lnSpc>
                  <a:spcAft>
                    <a:spcPts val="0"/>
                  </a:spcAft>
                </a:pPr>
                <a:r>
                  <a:rPr lang="fr-FR" sz="1100" u="sng" dirty="0">
                    <a:solidFill>
                      <a:srgbClr val="0563C1"/>
                    </a:solidFill>
                    <a:latin typeface="Calibri" panose="020F0502020204030204" pitchFamily="34" charset="0"/>
                    <a:ea typeface="Calibri"/>
                    <a:cs typeface="Calibri" panose="020F0502020204030204" pitchFamily="34" charset="0"/>
                    <a:hlinkClick r:id="rId3"/>
                  </a:rPr>
                  <a:t>Facebook de l’internat de Bordeaux</a:t>
                </a:r>
                <a:endParaRPr lang="fr-FR" sz="1100" u="sng" dirty="0">
                  <a:solidFill>
                    <a:srgbClr val="0563C1"/>
                  </a:solidFill>
                  <a:effectLst/>
                  <a:latin typeface="Calibri" panose="020F0502020204030204" pitchFamily="34" charset="0"/>
                  <a:ea typeface="Calibri"/>
                  <a:cs typeface="Calibri" panose="020F0502020204030204" pitchFamily="34" charset="0"/>
                  <a:hlinkClick r:id="" action="ppaction://noaction"/>
                </a:endParaRPr>
              </a:p>
              <a:p>
                <a:pPr algn="ctr">
                  <a:lnSpc>
                    <a:spcPct val="107000"/>
                  </a:lnSpc>
                  <a:spcAft>
                    <a:spcPts val="0"/>
                  </a:spcAft>
                </a:pPr>
                <a:r>
                  <a:rPr lang="fr-FR" sz="1100" u="sng" dirty="0">
                    <a:solidFill>
                      <a:srgbClr val="0563C1"/>
                    </a:solidFill>
                    <a:effectLst/>
                    <a:latin typeface="Calibri" panose="020F0502020204030204" pitchFamily="34" charset="0"/>
                    <a:ea typeface="Calibri"/>
                    <a:cs typeface="Calibri" panose="020F0502020204030204" pitchFamily="34" charset="0"/>
                    <a:hlinkClick r:id="" action="ppaction://noaction"/>
                  </a:rPr>
                  <a:t>www.aihb.org/asso/</a:t>
                </a:r>
                <a:endParaRPr lang="fr-FR" sz="1100" dirty="0">
                  <a:effectLst/>
                  <a:latin typeface="Calibri" panose="020F0502020204030204" pitchFamily="34" charset="0"/>
                  <a:ea typeface="Calibri"/>
                  <a:cs typeface="Calibri" panose="020F0502020204030204" pitchFamily="34" charset="0"/>
                </a:endParaRPr>
              </a:p>
              <a:p>
                <a:pPr marL="914400" algn="ctr">
                  <a:lnSpc>
                    <a:spcPct val="107000"/>
                  </a:lnSpc>
                  <a:spcAft>
                    <a:spcPts val="800"/>
                  </a:spcAft>
                </a:pPr>
                <a:r>
                  <a:rPr lang="fr-FR" sz="1100" dirty="0">
                    <a:effectLst/>
                    <a:latin typeface="Calibri" panose="020F0502020204030204" pitchFamily="34" charset="0"/>
                    <a:ea typeface="Calibri"/>
                    <a:cs typeface="Calibri" panose="020F0502020204030204" pitchFamily="34" charset="0"/>
                  </a:rPr>
                  <a:t> </a:t>
                </a:r>
              </a:p>
            </p:txBody>
          </p:sp>
          <p:sp>
            <p:nvSpPr>
              <p:cNvPr id="15" name="Zone de texte 20"/>
              <p:cNvSpPr txBox="1"/>
              <p:nvPr/>
            </p:nvSpPr>
            <p:spPr>
              <a:xfrm>
                <a:off x="-390545" y="502920"/>
                <a:ext cx="2152216" cy="685800"/>
              </a:xfrm>
              <a:prstGeom prst="roundRect">
                <a:avLst/>
              </a:prstGeom>
              <a:ln/>
              <a:extLst>
                <a:ext uri="{C572A759-6A51-4108-AA02-DFA0A04FC94B}">
                  <ma14:wrappingTextBoxFlag xmlns:ma14="http://schemas.microsoft.com/office/mac/drawingml/2011/main" xmlns=""/>
                </a:ext>
              </a:ex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FR" sz="1100" b="1" dirty="0">
                    <a:effectLst/>
                    <a:latin typeface="Calibri" panose="020F0502020204030204" pitchFamily="34" charset="0"/>
                    <a:ea typeface="Calibri"/>
                    <a:cs typeface="Calibri" panose="020F0502020204030204" pitchFamily="34" charset="0"/>
                  </a:rPr>
                  <a:t>Référents néphrologie</a:t>
                </a:r>
                <a:r>
                  <a:rPr lang="fr-FR" sz="1100" dirty="0">
                    <a:effectLst/>
                    <a:latin typeface="Calibri" panose="020F0502020204030204" pitchFamily="34" charset="0"/>
                    <a:ea typeface="Calibri"/>
                    <a:cs typeface="Calibri" panose="020F0502020204030204" pitchFamily="34" charset="0"/>
                  </a:rPr>
                  <a:t>:</a:t>
                </a:r>
              </a:p>
              <a:p>
                <a:pPr algn="ctr">
                  <a:lnSpc>
                    <a:spcPct val="107000"/>
                  </a:lnSpc>
                  <a:spcAft>
                    <a:spcPts val="0"/>
                  </a:spcAft>
                </a:pPr>
                <a:r>
                  <a:rPr lang="fr-FR" sz="1100" dirty="0">
                    <a:latin typeface="Calibri" panose="020F0502020204030204" pitchFamily="34" charset="0"/>
                    <a:ea typeface="Calibri"/>
                    <a:cs typeface="Calibri" panose="020F0502020204030204" pitchFamily="34" charset="0"/>
                  </a:rPr>
                  <a:t>Emmanuelle VIAL &amp; Nathan KASRIEL</a:t>
                </a:r>
                <a:br>
                  <a:rPr lang="fr-FR" sz="1100" dirty="0">
                    <a:latin typeface="Calibri" panose="020F0502020204030204" pitchFamily="34" charset="0"/>
                    <a:ea typeface="Calibri"/>
                    <a:cs typeface="Calibri" panose="020F0502020204030204" pitchFamily="34" charset="0"/>
                  </a:rPr>
                </a:br>
                <a:r>
                  <a:rPr lang="fr-FR" sz="1100" dirty="0">
                    <a:latin typeface="Calibri" panose="020F0502020204030204" pitchFamily="34" charset="0"/>
                    <a:ea typeface="Calibri"/>
                    <a:cs typeface="Calibri" panose="020F0502020204030204" pitchFamily="34" charset="0"/>
                    <a:hlinkClick r:id="rId4"/>
                  </a:rPr>
                  <a:t>referent.nephro.bordeaux@gmail.com</a:t>
                </a:r>
                <a:endParaRPr lang="fr-FR" sz="1100" dirty="0">
                  <a:latin typeface="Calibri" panose="020F0502020204030204" pitchFamily="34" charset="0"/>
                  <a:ea typeface="Calibri"/>
                  <a:cs typeface="Calibri" panose="020F0502020204030204" pitchFamily="34" charset="0"/>
                </a:endParaRPr>
              </a:p>
              <a:p>
                <a:pPr algn="ctr">
                  <a:lnSpc>
                    <a:spcPct val="107000"/>
                  </a:lnSpc>
                  <a:spcAft>
                    <a:spcPts val="0"/>
                  </a:spcAft>
                </a:pPr>
                <a:endParaRPr lang="fr-FR" sz="1100" dirty="0">
                  <a:effectLst/>
                  <a:latin typeface="Calibri" panose="020F0502020204030204" pitchFamily="34" charset="0"/>
                  <a:ea typeface="Calibri"/>
                  <a:cs typeface="Calibri" panose="020F0502020204030204" pitchFamily="34" charset="0"/>
                </a:endParaRPr>
              </a:p>
            </p:txBody>
          </p:sp>
          <p:sp>
            <p:nvSpPr>
              <p:cNvPr id="16" name="Zone de texte 21"/>
              <p:cNvSpPr txBox="1"/>
              <p:nvPr/>
            </p:nvSpPr>
            <p:spPr>
              <a:xfrm>
                <a:off x="1872274" y="474352"/>
                <a:ext cx="1826741" cy="685800"/>
              </a:xfrm>
              <a:prstGeom prst="roundRect">
                <a:avLst/>
              </a:prstGeom>
              <a:ln/>
              <a:extLst>
                <a:ext uri="{C572A759-6A51-4108-AA02-DFA0A04FC94B}">
                  <ma14:wrappingTextBoxFlag xmlns:ma14="http://schemas.microsoft.com/office/mac/drawingml/2011/main" xmlns=""/>
                </a:ext>
              </a:ex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FR" sz="1100" b="1" dirty="0">
                    <a:effectLst/>
                    <a:latin typeface="Calibri" panose="020F0502020204030204" pitchFamily="34" charset="0"/>
                    <a:ea typeface="Calibri"/>
                    <a:cs typeface="Calibri" panose="020F0502020204030204" pitchFamily="34" charset="0"/>
                  </a:rPr>
                  <a:t>Coordinateur du DES</a:t>
                </a:r>
                <a:r>
                  <a:rPr lang="fr-FR" sz="1100" dirty="0">
                    <a:effectLst/>
                    <a:latin typeface="Calibri" panose="020F0502020204030204" pitchFamily="34" charset="0"/>
                    <a:ea typeface="Calibri"/>
                    <a:cs typeface="Calibri" panose="020F0502020204030204" pitchFamily="34" charset="0"/>
                  </a:rPr>
                  <a:t> :</a:t>
                </a:r>
              </a:p>
              <a:p>
                <a:pPr algn="ctr">
                  <a:lnSpc>
                    <a:spcPct val="107000"/>
                  </a:lnSpc>
                  <a:spcAft>
                    <a:spcPts val="0"/>
                  </a:spcAft>
                </a:pPr>
                <a:r>
                  <a:rPr lang="fr-FR" sz="1100" dirty="0">
                    <a:effectLst/>
                    <a:latin typeface="Calibri" panose="020F0502020204030204" pitchFamily="34" charset="0"/>
                    <a:ea typeface="Calibri"/>
                    <a:cs typeface="Calibri" panose="020F0502020204030204" pitchFamily="34" charset="0"/>
                  </a:rPr>
                  <a:t>Pr Sébastien RUBIN </a:t>
                </a:r>
              </a:p>
              <a:p>
                <a:pPr algn="ctr">
                  <a:lnSpc>
                    <a:spcPct val="107000"/>
                  </a:lnSpc>
                  <a:spcAft>
                    <a:spcPts val="0"/>
                  </a:spcAft>
                </a:pPr>
                <a:r>
                  <a:rPr lang="fr-FR" sz="1100" dirty="0">
                    <a:latin typeface="Calibri" panose="020F0502020204030204" pitchFamily="34" charset="0"/>
                    <a:ea typeface="Calibri"/>
                    <a:cs typeface="Calibri" panose="020F0502020204030204" pitchFamily="34" charset="0"/>
                    <a:hlinkClick r:id="rId5"/>
                  </a:rPr>
                  <a:t>Sebastien.rubin@chu-bordeaux.fr</a:t>
                </a:r>
                <a:endParaRPr lang="fr-FR" sz="1100" dirty="0">
                  <a:latin typeface="Calibri" panose="020F0502020204030204" pitchFamily="34" charset="0"/>
                  <a:ea typeface="Calibri"/>
                  <a:cs typeface="Calibri" panose="020F0502020204030204" pitchFamily="34" charset="0"/>
                </a:endParaRPr>
              </a:p>
              <a:p>
                <a:pPr algn="ctr">
                  <a:lnSpc>
                    <a:spcPct val="107000"/>
                  </a:lnSpc>
                  <a:spcAft>
                    <a:spcPts val="0"/>
                  </a:spcAft>
                </a:pPr>
                <a:endParaRPr lang="fr-FR" sz="1100" dirty="0">
                  <a:effectLst/>
                  <a:latin typeface="Calibri" panose="020F0502020204030204" pitchFamily="34" charset="0"/>
                  <a:ea typeface="Calibri"/>
                  <a:cs typeface="Calibri" panose="020F0502020204030204" pitchFamily="34" charset="0"/>
                </a:endParaRPr>
              </a:p>
            </p:txBody>
          </p:sp>
        </p:grpSp>
        <p:sp>
          <p:nvSpPr>
            <p:cNvPr id="17" name="Zone de texte 18"/>
            <p:cNvSpPr txBox="1"/>
            <p:nvPr/>
          </p:nvSpPr>
          <p:spPr>
            <a:xfrm>
              <a:off x="3069390" y="5337438"/>
              <a:ext cx="2028825" cy="342900"/>
            </a:xfrm>
            <a:prstGeom prst="round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1"/>
                  </a:solidFill>
                  <a:latin typeface="Calibri" panose="020F0502020204030204" pitchFamily="34" charset="0"/>
                  <a:ea typeface="Calibri"/>
                  <a:cs typeface="Calibri" panose="020F0502020204030204" pitchFamily="34" charset="0"/>
                </a:rPr>
                <a:t>Contacts</a:t>
              </a:r>
              <a:endParaRPr lang="fr-FR" sz="1100" b="1" dirty="0">
                <a:solidFill>
                  <a:schemeClr val="accent1"/>
                </a:solidFill>
                <a:effectLst/>
                <a:latin typeface="Calibri" panose="020F0502020204030204" pitchFamily="34" charset="0"/>
                <a:ea typeface="Calibri"/>
                <a:cs typeface="Calibri" panose="020F0502020204030204" pitchFamily="34" charset="0"/>
              </a:endParaRPr>
            </a:p>
          </p:txBody>
        </p:sp>
      </p:grpSp>
      <p:grpSp>
        <p:nvGrpSpPr>
          <p:cNvPr id="5" name="Grouper 4"/>
          <p:cNvGrpSpPr/>
          <p:nvPr/>
        </p:nvGrpSpPr>
        <p:grpSpPr>
          <a:xfrm>
            <a:off x="6369075" y="3156084"/>
            <a:ext cx="2712709" cy="2147103"/>
            <a:chOff x="72441" y="3612978"/>
            <a:chExt cx="2712709" cy="1686147"/>
          </a:xfrm>
        </p:grpSpPr>
        <p:sp>
          <p:nvSpPr>
            <p:cNvPr id="12" name="Zone de texte 14"/>
            <p:cNvSpPr txBox="1"/>
            <p:nvPr/>
          </p:nvSpPr>
          <p:spPr>
            <a:xfrm>
              <a:off x="72441" y="3612978"/>
              <a:ext cx="2712709" cy="1686147"/>
            </a:xfrm>
            <a:prstGeom prst="roundRect">
              <a:avLst/>
            </a:prstGeom>
            <a:ln/>
            <a:extLst>
              <a:ext uri="{C572A759-6A51-4108-AA02-DFA0A04FC94B}">
                <ma14:wrappingTextBoxFlag xmlns:ma14="http://schemas.microsoft.com/office/mac/drawingml/2011/main" xmlns=""/>
              </a:ext>
            </a:extLst>
          </p:spPr>
          <p:style>
            <a:lnRef idx="2">
              <a:schemeClr val="accent2"/>
            </a:lnRef>
            <a:fillRef idx="1">
              <a:schemeClr val="lt1"/>
            </a:fillRef>
            <a:effectRef idx="0">
              <a:schemeClr val="accent2"/>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indent="-90170" algn="ctr"/>
              <a:endParaRPr lang="fr-FR" sz="1100" b="1" u="sng" dirty="0">
                <a:solidFill>
                  <a:srgbClr val="000000"/>
                </a:solidFill>
                <a:effectLst/>
                <a:latin typeface="Calibri" panose="020F0502020204030204" pitchFamily="34" charset="0"/>
                <a:ea typeface="Times New Roman"/>
                <a:cs typeface="Calibri" panose="020F0502020204030204" pitchFamily="34" charset="0"/>
              </a:endParaRPr>
            </a:p>
            <a:p>
              <a:pPr indent="-90170" algn="ctr"/>
              <a:endParaRPr lang="fr-FR" sz="1100" b="1" u="sng" dirty="0">
                <a:solidFill>
                  <a:srgbClr val="000000"/>
                </a:solidFill>
                <a:latin typeface="Calibri" panose="020F0502020204030204" pitchFamily="34" charset="0"/>
                <a:ea typeface="Times New Roman"/>
                <a:cs typeface="Calibri" panose="020F0502020204030204" pitchFamily="34" charset="0"/>
              </a:endParaRPr>
            </a:p>
            <a:p>
              <a:pPr indent="-90170" algn="ctr"/>
              <a:r>
                <a:rPr lang="fr-FR" sz="1100" b="1" u="sng" dirty="0">
                  <a:solidFill>
                    <a:srgbClr val="000000"/>
                  </a:solidFill>
                  <a:effectLst/>
                  <a:latin typeface="Calibri" panose="020F0502020204030204" pitchFamily="34" charset="0"/>
                  <a:ea typeface="Times New Roman"/>
                  <a:cs typeface="Calibri" panose="020F0502020204030204" pitchFamily="34" charset="0"/>
                </a:rPr>
                <a:t>CHU :</a:t>
              </a:r>
              <a:r>
                <a:rPr lang="fr-FR" sz="1100" dirty="0">
                  <a:latin typeface="Calibri" panose="020F0502020204030204" pitchFamily="34" charset="0"/>
                  <a:ea typeface="Times New Roman"/>
                  <a:cs typeface="Calibri" panose="020F0502020204030204" pitchFamily="34" charset="0"/>
                </a:rPr>
                <a:t> 1</a:t>
              </a:r>
              <a:r>
                <a:rPr lang="fr-FR" sz="1100" dirty="0">
                  <a:solidFill>
                    <a:srgbClr val="000000"/>
                  </a:solidFill>
                  <a:effectLst/>
                  <a:latin typeface="Calibri" panose="020F0502020204030204" pitchFamily="34" charset="0"/>
                  <a:ea typeface="Times New Roman"/>
                  <a:cs typeface="Calibri" panose="020F0502020204030204" pitchFamily="34" charset="0"/>
                </a:rPr>
                <a:t> internat </a:t>
              </a:r>
              <a:endParaRPr lang="fr-FR" sz="1100" dirty="0">
                <a:solidFill>
                  <a:srgbClr val="000000"/>
                </a:solidFill>
                <a:latin typeface="Calibri" panose="020F0502020204030204" pitchFamily="34" charset="0"/>
                <a:ea typeface="Times New Roman"/>
                <a:cs typeface="Calibri" panose="020F0502020204030204" pitchFamily="34" charset="0"/>
              </a:endParaRPr>
            </a:p>
            <a:p>
              <a:pPr indent="-90170" algn="ctr"/>
              <a:r>
                <a:rPr lang="fr-FR" sz="1100" dirty="0">
                  <a:solidFill>
                    <a:srgbClr val="000000"/>
                  </a:solidFill>
                  <a:latin typeface="Calibri" panose="020F0502020204030204" pitchFamily="34" charset="0"/>
                  <a:ea typeface="Times New Roman"/>
                  <a:cs typeface="Calibri" panose="020F0502020204030204" pitchFamily="34" charset="0"/>
                </a:rPr>
                <a:t>42 chambres individuelles sur 2 étages. </a:t>
              </a:r>
            </a:p>
            <a:p>
              <a:pPr indent="-90170" algn="ctr"/>
              <a:r>
                <a:rPr lang="fr-FR" sz="1100" dirty="0">
                  <a:solidFill>
                    <a:srgbClr val="000000"/>
                  </a:solidFill>
                  <a:latin typeface="Calibri" panose="020F0502020204030204" pitchFamily="34" charset="0"/>
                  <a:ea typeface="Times New Roman"/>
                  <a:cs typeface="Calibri" panose="020F0502020204030204" pitchFamily="34" charset="0"/>
                </a:rPr>
                <a:t>Pour internes en stage au CHU</a:t>
              </a:r>
            </a:p>
            <a:p>
              <a:pPr indent="-90170" algn="ctr"/>
              <a:r>
                <a:rPr lang="fr-FR" sz="1100" dirty="0">
                  <a:solidFill>
                    <a:srgbClr val="000000"/>
                  </a:solidFill>
                  <a:latin typeface="Calibri" panose="020F0502020204030204" pitchFamily="34" charset="0"/>
                  <a:ea typeface="Times New Roman"/>
                  <a:cs typeface="Calibri" panose="020F0502020204030204" pitchFamily="34" charset="0"/>
                </a:rPr>
                <a:t>Piscine et Tennis</a:t>
              </a:r>
            </a:p>
            <a:p>
              <a:pPr indent="-90170" algn="ctr"/>
              <a:r>
                <a:rPr lang="fr-FR" sz="1100" dirty="0">
                  <a:solidFill>
                    <a:srgbClr val="000000"/>
                  </a:solidFill>
                  <a:latin typeface="Calibri" panose="020F0502020204030204" pitchFamily="34" charset="0"/>
                  <a:ea typeface="Times New Roman"/>
                  <a:cs typeface="Calibri" panose="020F0502020204030204" pitchFamily="34" charset="0"/>
                </a:rPr>
                <a:t>lieu de vie avec réfectoire – bar –</a:t>
              </a:r>
            </a:p>
            <a:p>
              <a:pPr indent="-90170" algn="ctr"/>
              <a:r>
                <a:rPr lang="fr-FR" sz="1100" dirty="0">
                  <a:solidFill>
                    <a:srgbClr val="000000"/>
                  </a:solidFill>
                  <a:latin typeface="Calibri" panose="020F0502020204030204" pitchFamily="34" charset="0"/>
                  <a:ea typeface="Times New Roman"/>
                  <a:cs typeface="Calibri" panose="020F0502020204030204" pitchFamily="34" charset="0"/>
                </a:rPr>
                <a:t> babyfoot – salle multimédias</a:t>
              </a:r>
              <a:endParaRPr lang="fr-FR" sz="1100" b="1" u="sng" dirty="0">
                <a:solidFill>
                  <a:srgbClr val="000000"/>
                </a:solidFill>
                <a:effectLst/>
                <a:latin typeface="Calibri" panose="020F0502020204030204" pitchFamily="34" charset="0"/>
                <a:ea typeface="Times New Roman"/>
                <a:cs typeface="Calibri" panose="020F0502020204030204" pitchFamily="34" charset="0"/>
              </a:endParaRPr>
            </a:p>
            <a:p>
              <a:pPr indent="-90170" algn="ctr"/>
              <a:r>
                <a:rPr lang="fr-FR" sz="1100" b="1" u="sng" dirty="0">
                  <a:solidFill>
                    <a:srgbClr val="000000"/>
                  </a:solidFill>
                  <a:effectLst/>
                  <a:latin typeface="Calibri" panose="020F0502020204030204" pitchFamily="34" charset="0"/>
                  <a:ea typeface="Times New Roman"/>
                  <a:cs typeface="Calibri" panose="020F0502020204030204" pitchFamily="34" charset="0"/>
                </a:rPr>
                <a:t>CHR </a:t>
              </a:r>
              <a:r>
                <a:rPr lang="fr-FR" sz="1100" u="sng" dirty="0">
                  <a:solidFill>
                    <a:srgbClr val="000000"/>
                  </a:solidFill>
                  <a:effectLst/>
                  <a:latin typeface="Calibri" panose="020F0502020204030204" pitchFamily="34" charset="0"/>
                  <a:ea typeface="Times New Roman"/>
                  <a:cs typeface="Calibri" panose="020F0502020204030204" pitchFamily="34" charset="0"/>
                </a:rPr>
                <a:t>:</a:t>
              </a:r>
              <a:r>
                <a:rPr lang="fr-FR" sz="1100" dirty="0">
                  <a:latin typeface="Calibri" panose="020F0502020204030204" pitchFamily="34" charset="0"/>
                  <a:ea typeface="Times New Roman"/>
                  <a:cs typeface="Calibri" panose="020F0502020204030204" pitchFamily="34" charset="0"/>
                </a:rPr>
                <a:t> internat dans tous les </a:t>
              </a:r>
              <a:r>
                <a:rPr lang="fr-FR" sz="1100" dirty="0" err="1">
                  <a:latin typeface="Calibri" panose="020F0502020204030204" pitchFamily="34" charset="0"/>
                  <a:ea typeface="Times New Roman"/>
                  <a:cs typeface="Calibri" panose="020F0502020204030204" pitchFamily="34" charset="0"/>
                </a:rPr>
                <a:t>periph</a:t>
              </a:r>
              <a:endParaRPr lang="fr-FR" sz="1100" dirty="0">
                <a:latin typeface="Calibri" panose="020F0502020204030204" pitchFamily="34" charset="0"/>
                <a:ea typeface="Times New Roman"/>
                <a:cs typeface="Calibri" panose="020F0502020204030204" pitchFamily="34" charset="0"/>
              </a:endParaRPr>
            </a:p>
            <a:p>
              <a:pPr indent="-90170" algn="ctr"/>
              <a:r>
                <a:rPr lang="fr-FR" sz="1100" b="1" u="sng" dirty="0">
                  <a:solidFill>
                    <a:srgbClr val="000000"/>
                  </a:solidFill>
                  <a:effectLst/>
                  <a:latin typeface="Calibri" panose="020F0502020204030204" pitchFamily="34" charset="0"/>
                  <a:ea typeface="Times New Roman"/>
                  <a:cs typeface="Calibri" panose="020F0502020204030204" pitchFamily="34" charset="0"/>
                </a:rPr>
                <a:t>Prix F2 </a:t>
              </a:r>
              <a:r>
                <a:rPr lang="fr-FR" sz="1100" dirty="0">
                  <a:solidFill>
                    <a:srgbClr val="000000"/>
                  </a:solidFill>
                  <a:effectLst/>
                  <a:latin typeface="Calibri" panose="020F0502020204030204" pitchFamily="34" charset="0"/>
                  <a:ea typeface="Times New Roman"/>
                  <a:cs typeface="Calibri" panose="020F0502020204030204" pitchFamily="34" charset="0"/>
                </a:rPr>
                <a:t>en centre-ville :  700/800 euros</a:t>
              </a:r>
              <a:endParaRPr lang="fr-FR" sz="1100" dirty="0">
                <a:effectLst/>
                <a:latin typeface="Calibri" panose="020F0502020204030204" pitchFamily="34" charset="0"/>
                <a:ea typeface="Times New Roman"/>
                <a:cs typeface="Calibri" panose="020F0502020204030204" pitchFamily="34" charset="0"/>
              </a:endParaRPr>
            </a:p>
          </p:txBody>
        </p:sp>
        <p:sp>
          <p:nvSpPr>
            <p:cNvPr id="18" name="Zone de texte 18"/>
            <p:cNvSpPr txBox="1"/>
            <p:nvPr/>
          </p:nvSpPr>
          <p:spPr>
            <a:xfrm>
              <a:off x="404749" y="3653052"/>
              <a:ext cx="2028825" cy="3429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2"/>
                  </a:solidFill>
                  <a:latin typeface="Calibri" panose="020F0502020204030204" pitchFamily="34" charset="0"/>
                  <a:ea typeface="Calibri"/>
                  <a:cs typeface="Calibri" panose="020F0502020204030204" pitchFamily="34" charset="0"/>
                </a:rPr>
                <a:t>Logement</a:t>
              </a:r>
              <a:endParaRPr lang="fr-FR" sz="1100" b="1" dirty="0">
                <a:solidFill>
                  <a:schemeClr val="accent2"/>
                </a:solidFill>
                <a:effectLst/>
                <a:latin typeface="Calibri" panose="020F0502020204030204" pitchFamily="34" charset="0"/>
                <a:ea typeface="Calibri"/>
                <a:cs typeface="Calibri" panose="020F0502020204030204" pitchFamily="34" charset="0"/>
              </a:endParaRPr>
            </a:p>
          </p:txBody>
        </p:sp>
      </p:grpSp>
      <p:grpSp>
        <p:nvGrpSpPr>
          <p:cNvPr id="22" name="Grouper 21"/>
          <p:cNvGrpSpPr/>
          <p:nvPr/>
        </p:nvGrpSpPr>
        <p:grpSpPr>
          <a:xfrm>
            <a:off x="216376" y="3735314"/>
            <a:ext cx="2434932" cy="1975009"/>
            <a:chOff x="216376" y="3614619"/>
            <a:chExt cx="2434932" cy="1975009"/>
          </a:xfrm>
        </p:grpSpPr>
        <p:sp>
          <p:nvSpPr>
            <p:cNvPr id="6" name="ZoneTexte 5"/>
            <p:cNvSpPr txBox="1"/>
            <p:nvPr/>
          </p:nvSpPr>
          <p:spPr>
            <a:xfrm>
              <a:off x="216376" y="3614619"/>
              <a:ext cx="2434932" cy="1975009"/>
            </a:xfrm>
            <a:prstGeom prst="roundRect">
              <a:avLst/>
            </a:prstGeom>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fr-FR" sz="1100" b="1" dirty="0">
                <a:latin typeface="Calibri" panose="020F0502020204030204" pitchFamily="34" charset="0"/>
                <a:cs typeface="Calibri" panose="020F0502020204030204" pitchFamily="34" charset="0"/>
              </a:endParaRPr>
            </a:p>
            <a:p>
              <a:endParaRPr lang="fr-FR" sz="1100" b="1" dirty="0">
                <a:latin typeface="Calibri" panose="020F0502020204030204" pitchFamily="34" charset="0"/>
                <a:cs typeface="Calibri" panose="020F0502020204030204" pitchFamily="34" charset="0"/>
              </a:endParaRPr>
            </a:p>
            <a:p>
              <a:r>
                <a:rPr lang="fr-FR" sz="1100" b="1" dirty="0" err="1">
                  <a:latin typeface="Calibri" panose="020F0502020204030204" pitchFamily="34" charset="0"/>
                  <a:cs typeface="Calibri" panose="020F0502020204030204" pitchFamily="34" charset="0"/>
                </a:rPr>
                <a:t>Aéroport</a:t>
              </a:r>
              <a:r>
                <a:rPr lang="fr-FR" sz="1100" b="1" dirty="0">
                  <a:latin typeface="Calibri" panose="020F0502020204030204" pitchFamily="34" charset="0"/>
                  <a:cs typeface="Calibri" panose="020F0502020204030204" pitchFamily="34" charset="0"/>
                </a:rPr>
                <a:t> : </a:t>
              </a:r>
              <a:r>
                <a:rPr lang="fr-FR" sz="1100" dirty="0">
                  <a:latin typeface="Calibri" panose="020F0502020204030204" pitchFamily="34" charset="0"/>
                  <a:cs typeface="Calibri" panose="020F0502020204030204" pitchFamily="34" charset="0"/>
                </a:rPr>
                <a:t>proche ville. Beaucoup de </a:t>
              </a:r>
              <a:r>
                <a:rPr lang="fr-FR" sz="1100" dirty="0" err="1">
                  <a:latin typeface="Calibri" panose="020F0502020204030204" pitchFamily="34" charset="0"/>
                  <a:cs typeface="Calibri" panose="020F0502020204030204" pitchFamily="34" charset="0"/>
                </a:rPr>
                <a:t>low</a:t>
              </a:r>
              <a:r>
                <a:rPr lang="fr-FR" sz="1100" dirty="0">
                  <a:latin typeface="Calibri" panose="020F0502020204030204" pitchFamily="34" charset="0"/>
                  <a:cs typeface="Calibri" panose="020F0502020204030204" pitchFamily="34" charset="0"/>
                </a:rPr>
                <a:t> </a:t>
              </a:r>
              <a:r>
                <a:rPr lang="fr-FR" sz="1100" dirty="0" err="1">
                  <a:latin typeface="Calibri" panose="020F0502020204030204" pitchFamily="34" charset="0"/>
                  <a:cs typeface="Calibri" panose="020F0502020204030204" pitchFamily="34" charset="0"/>
                </a:rPr>
                <a:t>cost</a:t>
              </a:r>
              <a:r>
                <a:rPr lang="fr-FR" sz="1100" dirty="0">
                  <a:latin typeface="Calibri" panose="020F0502020204030204" pitchFamily="34" charset="0"/>
                  <a:cs typeface="Calibri" panose="020F0502020204030204" pitchFamily="34" charset="0"/>
                </a:rPr>
                <a:t>. </a:t>
              </a:r>
              <a:endParaRPr lang="fr-FR" sz="1100" b="1" dirty="0">
                <a:latin typeface="Calibri" panose="020F0502020204030204" pitchFamily="34" charset="0"/>
                <a:cs typeface="Calibri" panose="020F0502020204030204" pitchFamily="34" charset="0"/>
              </a:endParaRPr>
            </a:p>
            <a:p>
              <a:r>
                <a:rPr lang="fr-FR" sz="1100" b="1" dirty="0">
                  <a:latin typeface="Calibri" panose="020F0502020204030204" pitchFamily="34" charset="0"/>
                  <a:cs typeface="Calibri" panose="020F0502020204030204" pitchFamily="34" charset="0"/>
                </a:rPr>
                <a:t>Gare :</a:t>
              </a:r>
              <a:r>
                <a:rPr lang="fr-FR" sz="1100" dirty="0">
                  <a:latin typeface="Calibri" panose="020F0502020204030204" pitchFamily="34" charset="0"/>
                  <a:cs typeface="Calibri" panose="020F0502020204030204" pitchFamily="34" charset="0"/>
                </a:rPr>
                <a:t> SNCF grandes lignes. 2h08 en LGV de Paris. </a:t>
              </a:r>
            </a:p>
            <a:p>
              <a:r>
                <a:rPr lang="fr-FR" sz="1100" b="1" dirty="0">
                  <a:latin typeface="Calibri" panose="020F0502020204030204" pitchFamily="34" charset="0"/>
                  <a:cs typeface="Calibri" panose="020F0502020204030204" pitchFamily="34" charset="0"/>
                </a:rPr>
                <a:t>Voiture</a:t>
              </a:r>
              <a:r>
                <a:rPr lang="fr-FR" sz="1100" dirty="0">
                  <a:latin typeface="Calibri" panose="020F0502020204030204" pitchFamily="34" charset="0"/>
                  <a:cs typeface="Calibri" panose="020F0502020204030204" pitchFamily="34" charset="0"/>
                </a:rPr>
                <a:t> : A moins d’une heure du bassin d’Arcachon et des plages</a:t>
              </a:r>
            </a:p>
            <a:p>
              <a:r>
                <a:rPr lang="fr-FR" sz="1100" b="1" dirty="0">
                  <a:latin typeface="Calibri" panose="020F0502020204030204" pitchFamily="34" charset="0"/>
                  <a:cs typeface="Calibri" panose="020F0502020204030204" pitchFamily="34" charset="0"/>
                </a:rPr>
                <a:t>Tram et bus </a:t>
              </a:r>
              <a:r>
                <a:rPr lang="fr-FR" sz="1100" dirty="0">
                  <a:latin typeface="Calibri" panose="020F0502020204030204" pitchFamily="34" charset="0"/>
                  <a:cs typeface="Calibri" panose="020F0502020204030204" pitchFamily="34" charset="0"/>
                </a:rPr>
                <a:t>: bon réseau</a:t>
              </a:r>
            </a:p>
            <a:p>
              <a:r>
                <a:rPr lang="fr-FR" sz="1100" b="1" dirty="0">
                  <a:latin typeface="Calibri" panose="020F0502020204030204" pitchFamily="34" charset="0"/>
                  <a:cs typeface="Calibri" panose="020F0502020204030204" pitchFamily="34" charset="0"/>
                </a:rPr>
                <a:t>Ville aménagée pour le vélo +++</a:t>
              </a:r>
            </a:p>
          </p:txBody>
        </p:sp>
        <p:sp>
          <p:nvSpPr>
            <p:cNvPr id="19" name="Zone de texte 18"/>
            <p:cNvSpPr txBox="1"/>
            <p:nvPr/>
          </p:nvSpPr>
          <p:spPr>
            <a:xfrm>
              <a:off x="368449" y="3731449"/>
              <a:ext cx="2028825" cy="3429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2"/>
                  </a:solidFill>
                  <a:latin typeface="Calibri" panose="020F0502020204030204" pitchFamily="34" charset="0"/>
                  <a:ea typeface="Calibri"/>
                  <a:cs typeface="Calibri" panose="020F0502020204030204" pitchFamily="34" charset="0"/>
                </a:rPr>
                <a:t>Accès</a:t>
              </a:r>
              <a:r>
                <a:rPr lang="fr-FR" sz="1600" dirty="0">
                  <a:solidFill>
                    <a:srgbClr val="FF0000"/>
                  </a:solidFill>
                  <a:latin typeface="Calibri" panose="020F0502020204030204" pitchFamily="34" charset="0"/>
                  <a:ea typeface="Calibri"/>
                  <a:cs typeface="Calibri" panose="020F0502020204030204" pitchFamily="34" charset="0"/>
                </a:rPr>
                <a:t> </a:t>
              </a:r>
              <a:endParaRPr lang="fr-FR" sz="1100" dirty="0">
                <a:effectLst/>
                <a:latin typeface="Calibri" panose="020F0502020204030204" pitchFamily="34" charset="0"/>
                <a:ea typeface="Calibri"/>
                <a:cs typeface="Calibri" panose="020F0502020204030204" pitchFamily="34" charset="0"/>
              </a:endParaRPr>
            </a:p>
          </p:txBody>
        </p:sp>
      </p:grpSp>
      <p:grpSp>
        <p:nvGrpSpPr>
          <p:cNvPr id="21" name="Grouper 20"/>
          <p:cNvGrpSpPr/>
          <p:nvPr/>
        </p:nvGrpSpPr>
        <p:grpSpPr>
          <a:xfrm>
            <a:off x="2836335" y="2950313"/>
            <a:ext cx="3448709" cy="2373194"/>
            <a:chOff x="2840902" y="2677225"/>
            <a:chExt cx="3448709" cy="2373194"/>
          </a:xfrm>
        </p:grpSpPr>
        <p:sp>
          <p:nvSpPr>
            <p:cNvPr id="7" name="ZoneTexte 6"/>
            <p:cNvSpPr txBox="1"/>
            <p:nvPr/>
          </p:nvSpPr>
          <p:spPr>
            <a:xfrm>
              <a:off x="2840902" y="2700840"/>
              <a:ext cx="3448709" cy="2349579"/>
            </a:xfrm>
            <a:prstGeom prst="roundRect">
              <a:avLst/>
            </a:prstGeom>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fr-FR" sz="1100" dirty="0">
                <a:latin typeface="Calibri" panose="020F0502020204030204" pitchFamily="34" charset="0"/>
                <a:cs typeface="Calibri" panose="020F0502020204030204" pitchFamily="34" charset="0"/>
              </a:endParaRPr>
            </a:p>
            <a:p>
              <a:r>
                <a:rPr lang="fr-FR" sz="1100" dirty="0">
                  <a:latin typeface="Calibri" panose="020F0502020204030204" pitchFamily="34" charset="0"/>
                  <a:cs typeface="Calibri" panose="020F0502020204030204" pitchFamily="34" charset="0"/>
                </a:rPr>
                <a:t>« Perle d’Aquitaine » ou « Petit Paris », c’est ainsi que l’on surnomme souvent Bordeaux, 9</a:t>
              </a:r>
              <a:r>
                <a:rPr lang="fr-FR" sz="1100" baseline="30000" dirty="0">
                  <a:latin typeface="Calibri" panose="020F0502020204030204" pitchFamily="34" charset="0"/>
                  <a:cs typeface="Calibri" panose="020F0502020204030204" pitchFamily="34" charset="0"/>
                </a:rPr>
                <a:t>ème</a:t>
              </a:r>
              <a:r>
                <a:rPr lang="fr-FR" sz="1100" dirty="0">
                  <a:latin typeface="Calibri" panose="020F0502020204030204" pitchFamily="34" charset="0"/>
                  <a:cs typeface="Calibri" panose="020F0502020204030204" pitchFamily="34" charset="0"/>
                </a:rPr>
                <a:t> ville de France avec ses 240000 habitants. </a:t>
              </a:r>
            </a:p>
            <a:p>
              <a:r>
                <a:rPr lang="fr-FR" sz="1100" dirty="0">
                  <a:latin typeface="Calibri" panose="020F0502020204030204" pitchFamily="34" charset="0"/>
                  <a:cs typeface="Calibri" panose="020F0502020204030204" pitchFamily="34" charset="0"/>
                </a:rPr>
                <a:t>Du fait de l’excellence de la formation et de sa qualité de vie hors pair, Bordeaux est une ville très prisée. </a:t>
              </a:r>
            </a:p>
            <a:p>
              <a:r>
                <a:rPr lang="fr-FR" sz="1100" dirty="0">
                  <a:latin typeface="Calibri" panose="020F0502020204030204" pitchFamily="34" charset="0"/>
                  <a:cs typeface="Calibri" panose="020F0502020204030204" pitchFamily="34" charset="0"/>
                </a:rPr>
                <a:t>Le centre-ville est classé au patrimoine mondial de l’UNESCO.</a:t>
              </a:r>
            </a:p>
            <a:p>
              <a:r>
                <a:rPr lang="fr-FR" sz="1100" dirty="0">
                  <a:latin typeface="Calibri" panose="020F0502020204030204" pitchFamily="34" charset="0"/>
                  <a:cs typeface="Calibri" panose="020F0502020204030204" pitchFamily="34" charset="0"/>
                </a:rPr>
                <a:t>Ses nombreux bars et restaurants de qualité occuperont à merveille votre temps libre. </a:t>
              </a:r>
            </a:p>
            <a:p>
              <a:r>
                <a:rPr lang="fr-FR" sz="1100" dirty="0">
                  <a:latin typeface="Calibri" panose="020F0502020204030204" pitchFamily="34" charset="0"/>
                  <a:cs typeface="Calibri" panose="020F0502020204030204" pitchFamily="34" charset="0"/>
                </a:rPr>
                <a:t>40 minutes de l’océan, 2h des pistes de ski!</a:t>
              </a:r>
            </a:p>
          </p:txBody>
        </p:sp>
        <p:sp>
          <p:nvSpPr>
            <p:cNvPr id="20" name="Zone de texte 18"/>
            <p:cNvSpPr txBox="1"/>
            <p:nvPr/>
          </p:nvSpPr>
          <p:spPr>
            <a:xfrm>
              <a:off x="3923431" y="2677225"/>
              <a:ext cx="1219202" cy="3429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solidFill>
                    <a:schemeClr val="accent2"/>
                  </a:solidFill>
                  <a:latin typeface="Calibri" panose="020F0502020204030204" pitchFamily="34" charset="0"/>
                  <a:ea typeface="Calibri"/>
                  <a:cs typeface="Calibri" panose="020F0502020204030204" pitchFamily="34" charset="0"/>
                </a:rPr>
                <a:t>La ville</a:t>
              </a:r>
              <a:endParaRPr lang="fr-FR" sz="1100" b="1" dirty="0">
                <a:solidFill>
                  <a:schemeClr val="accent2"/>
                </a:solidFill>
                <a:effectLst/>
                <a:latin typeface="Calibri" panose="020F0502020204030204" pitchFamily="34" charset="0"/>
                <a:ea typeface="Calibri"/>
                <a:cs typeface="Calibri" panose="020F0502020204030204" pitchFamily="34" charset="0"/>
              </a:endParaRPr>
            </a:p>
          </p:txBody>
        </p:sp>
      </p:grpSp>
      <p:sp>
        <p:nvSpPr>
          <p:cNvPr id="3" name="Espace réservé du numéro de diapositive 2"/>
          <p:cNvSpPr>
            <a:spLocks noGrp="1"/>
          </p:cNvSpPr>
          <p:nvPr>
            <p:ph type="sldNum" sz="quarter" idx="12"/>
          </p:nvPr>
        </p:nvSpPr>
        <p:spPr>
          <a:xfrm>
            <a:off x="3440279" y="6356350"/>
            <a:ext cx="2133600" cy="365125"/>
          </a:xfrm>
          <a:prstGeom prst="roundRect">
            <a:avLst/>
          </a:prstGeom>
        </p:spPr>
        <p:txBody>
          <a:bodyPr/>
          <a:lstStyle/>
          <a:p>
            <a:fld id="{1C53A652-0911-2946-A1F2-FA1BEEF6A7E8}" type="slidenum">
              <a:rPr lang="fr-FR" smtClean="0">
                <a:latin typeface="Calibri" panose="020F0502020204030204" pitchFamily="34" charset="0"/>
                <a:cs typeface="Calibri" panose="020F0502020204030204" pitchFamily="34" charset="0"/>
              </a:rPr>
              <a:t>21</a:t>
            </a:fld>
            <a:endParaRPr lang="fr-FR">
              <a:latin typeface="Calibri" panose="020F0502020204030204" pitchFamily="34" charset="0"/>
              <a:cs typeface="Calibri" panose="020F0502020204030204" pitchFamily="34" charset="0"/>
            </a:endParaRPr>
          </a:p>
        </p:txBody>
      </p:sp>
      <p:pic>
        <p:nvPicPr>
          <p:cNvPr id="25" name="Image 24" descr="bordeaux-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48" y="0"/>
            <a:ext cx="9144000" cy="1215307"/>
          </a:xfrm>
          <a:prstGeom prst="rect">
            <a:avLst/>
          </a:prstGeom>
        </p:spPr>
      </p:pic>
      <p:sp>
        <p:nvSpPr>
          <p:cNvPr id="4" name="Zone de texte 15"/>
          <p:cNvSpPr txBox="1"/>
          <p:nvPr/>
        </p:nvSpPr>
        <p:spPr>
          <a:xfrm>
            <a:off x="3660205" y="280276"/>
            <a:ext cx="1867380" cy="659329"/>
          </a:xfrm>
          <a:prstGeom prst="roundRect">
            <a:avLst/>
          </a:prstGeom>
          <a:solidFill>
            <a:srgbClr val="FFFFFF">
              <a:alpha val="40000"/>
            </a:srgbClr>
          </a:solidFill>
          <a:ln>
            <a:noFill/>
          </a:ln>
          <a:effectLst/>
          <a:extLst>
            <a:ext uri="{C572A759-6A51-4108-AA02-DFA0A04FC94B}">
              <ma14:wrappingTextBoxFlag xmlns:ma14="http://schemas.microsoft.com/office/mac/drawingml/2011/main" xmlns=""/>
            </a:ext>
          </a:ex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fr-FR" sz="3200" b="1" dirty="0">
                <a:effectLst>
                  <a:outerShdw blurRad="38100" dist="38100" dir="2700000" algn="tl">
                    <a:srgbClr val="000000">
                      <a:alpha val="43137"/>
                    </a:srgbClr>
                  </a:outerShdw>
                </a:effectLst>
                <a:latin typeface="Calibri"/>
                <a:ea typeface="Calibri"/>
                <a:cs typeface="Times New Roman"/>
              </a:rPr>
              <a:t>Bordeaux</a:t>
            </a:r>
            <a:endParaRPr lang="fr-FR" sz="1100" dirty="0">
              <a:effectLst>
                <a:outerShdw blurRad="38100" dist="38100" dir="2700000" algn="tl">
                  <a:srgbClr val="000000">
                    <a:alpha val="43137"/>
                  </a:srgbClr>
                </a:outerShdw>
              </a:effectLst>
              <a:latin typeface="Calibri"/>
              <a:ea typeface="Calibri"/>
              <a:cs typeface="Times New Roman"/>
            </a:endParaRPr>
          </a:p>
        </p:txBody>
      </p:sp>
      <p:sp>
        <p:nvSpPr>
          <p:cNvPr id="26" name="ZoneTexte 25"/>
          <p:cNvSpPr txBox="1"/>
          <p:nvPr/>
        </p:nvSpPr>
        <p:spPr>
          <a:xfrm>
            <a:off x="7605630" y="2908468"/>
            <a:ext cx="1114408" cy="215444"/>
          </a:xfrm>
          <a:prstGeom prst="rect">
            <a:avLst/>
          </a:prstGeom>
          <a:noFill/>
        </p:spPr>
        <p:txBody>
          <a:bodyPr wrap="none" rtlCol="0">
            <a:spAutoFit/>
          </a:bodyPr>
          <a:lstStyle/>
          <a:p>
            <a:r>
              <a:rPr lang="fr-FR" sz="800" i="1" dirty="0">
                <a:latin typeface="Calibri" panose="020F0502020204030204" pitchFamily="34" charset="0"/>
                <a:cs typeface="Calibri" panose="020F0502020204030204" pitchFamily="34" charset="0"/>
              </a:rPr>
              <a:t>Source : Météo France</a:t>
            </a:r>
          </a:p>
        </p:txBody>
      </p:sp>
      <p:pic>
        <p:nvPicPr>
          <p:cNvPr id="27" name="Image 26">
            <a:extLst>
              <a:ext uri="{FF2B5EF4-FFF2-40B4-BE49-F238E27FC236}">
                <a16:creationId xmlns:a16="http://schemas.microsoft.com/office/drawing/2014/main" id="{F5E8D88E-CE79-A3ED-9B8F-42DE7BF3773E}"/>
              </a:ext>
            </a:extLst>
          </p:cNvPr>
          <p:cNvPicPr>
            <a:picLocks noChangeAspect="1"/>
          </p:cNvPicPr>
          <p:nvPr/>
        </p:nvPicPr>
        <p:blipFill rotWithShape="1">
          <a:blip r:embed="rId7"/>
          <a:srcRect b="24234"/>
          <a:stretch/>
        </p:blipFill>
        <p:spPr>
          <a:xfrm>
            <a:off x="3124394" y="1233551"/>
            <a:ext cx="5657213" cy="1706129"/>
          </a:xfrm>
          <a:prstGeom prst="rect">
            <a:avLst/>
          </a:prstGeom>
        </p:spPr>
      </p:pic>
    </p:spTree>
    <p:extLst>
      <p:ext uri="{BB962C8B-B14F-4D97-AF65-F5344CB8AC3E}">
        <p14:creationId xmlns:p14="http://schemas.microsoft.com/office/powerpoint/2010/main" val="2109474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0" name="Google Shape;630;p21"/>
          <p:cNvGrpSpPr/>
          <p:nvPr/>
        </p:nvGrpSpPr>
        <p:grpSpPr>
          <a:xfrm>
            <a:off x="225082" y="1467616"/>
            <a:ext cx="2426226" cy="2330910"/>
            <a:chOff x="225082" y="1343672"/>
            <a:chExt cx="2426226" cy="2330910"/>
          </a:xfrm>
        </p:grpSpPr>
        <p:pic>
          <p:nvPicPr>
            <p:cNvPr id="631" name="Google Shape;631;p2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632" name="Google Shape;632;p21"/>
            <p:cNvSpPr txBox="1"/>
            <p:nvPr/>
          </p:nvSpPr>
          <p:spPr>
            <a:xfrm>
              <a:off x="445395" y="1867669"/>
              <a:ext cx="45604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Brest</a:t>
              </a:r>
              <a:endParaRPr/>
            </a:p>
          </p:txBody>
        </p:sp>
        <p:sp>
          <p:nvSpPr>
            <p:cNvPr id="633" name="Google Shape;633;p21"/>
            <p:cNvSpPr/>
            <p:nvPr/>
          </p:nvSpPr>
          <p:spPr>
            <a:xfrm>
              <a:off x="328428" y="1967260"/>
              <a:ext cx="191289" cy="173529"/>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34" name="Google Shape;634;p21"/>
          <p:cNvGrpSpPr/>
          <p:nvPr/>
        </p:nvGrpSpPr>
        <p:grpSpPr>
          <a:xfrm>
            <a:off x="1282240" y="5786966"/>
            <a:ext cx="6579521" cy="914400"/>
            <a:chOff x="176468" y="571500"/>
            <a:chExt cx="5581996" cy="914400"/>
          </a:xfrm>
        </p:grpSpPr>
        <p:sp>
          <p:nvSpPr>
            <p:cNvPr id="635" name="Google Shape;635;p21"/>
            <p:cNvSpPr/>
            <p:nvPr/>
          </p:nvSpPr>
          <p:spPr>
            <a:xfrm>
              <a:off x="3777593" y="571500"/>
              <a:ext cx="1980871"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Internat de Brest</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bureauinternesdebrest@gmail.com</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Facebook de l’internat de Brest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www.internat-brest.fr</a:t>
              </a:r>
              <a:endParaRPr sz="1100">
                <a:solidFill>
                  <a:schemeClr val="dk1"/>
                </a:solidFill>
                <a:latin typeface="Calibri"/>
                <a:ea typeface="Calibri"/>
                <a:cs typeface="Calibri"/>
                <a:sym typeface="Calibri"/>
              </a:endParaRPr>
            </a:p>
            <a:p>
              <a:pPr marL="91440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636" name="Google Shape;636;p21"/>
            <p:cNvSpPr/>
            <p:nvPr/>
          </p:nvSpPr>
          <p:spPr>
            <a:xfrm>
              <a:off x="176468" y="685800"/>
              <a:ext cx="1538031"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Référente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Guillaume BUIA</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guillaume.buia@gmail.com</a:t>
              </a:r>
              <a:endParaRPr/>
            </a:p>
          </p:txBody>
        </p:sp>
        <p:sp>
          <p:nvSpPr>
            <p:cNvPr id="637" name="Google Shape;637;p21"/>
            <p:cNvSpPr/>
            <p:nvPr/>
          </p:nvSpPr>
          <p:spPr>
            <a:xfrm>
              <a:off x="1902520" y="722663"/>
              <a:ext cx="1778805"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LE MEUR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Yannick.lemeur@chu-brest.fr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638" name="Google Shape;638;p21"/>
          <p:cNvSpPr/>
          <p:nvPr/>
        </p:nvSpPr>
        <p:spPr>
          <a:xfrm>
            <a:off x="3557588" y="5434563"/>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639" name="Google Shape;639;p21"/>
          <p:cNvGrpSpPr/>
          <p:nvPr/>
        </p:nvGrpSpPr>
        <p:grpSpPr>
          <a:xfrm>
            <a:off x="6270958" y="3214880"/>
            <a:ext cx="2698084" cy="2121052"/>
            <a:chOff x="22770" y="3620205"/>
            <a:chExt cx="2698084" cy="2121052"/>
          </a:xfrm>
        </p:grpSpPr>
        <p:sp>
          <p:nvSpPr>
            <p:cNvPr id="640" name="Google Shape;640;p21"/>
            <p:cNvSpPr/>
            <p:nvPr/>
          </p:nvSpPr>
          <p:spPr>
            <a:xfrm>
              <a:off x="22770" y="3640015"/>
              <a:ext cx="2698084" cy="210124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endParaRPr sz="1100" b="1" u="sng">
                <a:solidFill>
                  <a:srgbClr val="000000"/>
                </a:solidFill>
                <a:latin typeface="Calibri"/>
                <a:ea typeface="Calibri"/>
                <a:cs typeface="Calibri"/>
                <a:sym typeface="Calibri"/>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CHU :</a:t>
              </a:r>
              <a:r>
                <a:rPr lang="fr-FR" sz="1200">
                  <a:solidFill>
                    <a:schemeClr val="dk1"/>
                  </a:solidFill>
                  <a:latin typeface="Times New Roman"/>
                  <a:ea typeface="Times New Roman"/>
                  <a:cs typeface="Times New Roman"/>
                  <a:sym typeface="Times New Roman"/>
                </a:rPr>
                <a:t> </a:t>
              </a:r>
              <a:r>
                <a:rPr lang="fr-FR" sz="1100">
                  <a:solidFill>
                    <a:srgbClr val="000000"/>
                  </a:solidFill>
                  <a:latin typeface="Calibri"/>
                  <a:ea typeface="Calibri"/>
                  <a:cs typeface="Calibri"/>
                  <a:sym typeface="Calibri"/>
                </a:rPr>
                <a:t>2 internats</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1 au CHU Cavale blanche : 15 lits,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rénové 2015</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1 au CHU Morvan : 4 lits </a:t>
              </a:r>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CHR </a:t>
              </a:r>
              <a:r>
                <a:rPr lang="fr-FR" sz="1100" u="sng">
                  <a:solidFill>
                    <a:srgbClr val="000000"/>
                  </a:solidFill>
                  <a:latin typeface="Calibri"/>
                  <a:ea typeface="Calibri"/>
                  <a:cs typeface="Calibri"/>
                  <a:sym typeface="Calibri"/>
                </a:rPr>
                <a:t>:</a:t>
              </a:r>
              <a:r>
                <a:rPr lang="fr-FR" sz="1200">
                  <a:solidFill>
                    <a:schemeClr val="dk1"/>
                  </a:solidFill>
                  <a:latin typeface="Times New Roman"/>
                  <a:ea typeface="Times New Roman"/>
                  <a:cs typeface="Times New Roman"/>
                  <a:sym typeface="Times New Roman"/>
                </a:rPr>
                <a:t>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16 lits à Morlaix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50 lits à Quimper</a:t>
              </a:r>
              <a:endParaRPr sz="1100">
                <a:solidFill>
                  <a:srgbClr val="000000"/>
                </a:solidFill>
                <a:latin typeface="Calibri"/>
                <a:ea typeface="Calibri"/>
                <a:cs typeface="Calibri"/>
                <a:sym typeface="Calibri"/>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centre-ville :  500 euros</a:t>
              </a:r>
              <a:endParaRPr sz="1200">
                <a:solidFill>
                  <a:schemeClr val="dk1"/>
                </a:solidFill>
                <a:latin typeface="Times New Roman"/>
                <a:ea typeface="Times New Roman"/>
                <a:cs typeface="Times New Roman"/>
                <a:sym typeface="Times New Roman"/>
              </a:endParaRPr>
            </a:p>
          </p:txBody>
        </p:sp>
        <p:sp>
          <p:nvSpPr>
            <p:cNvPr id="641" name="Google Shape;641;p21"/>
            <p:cNvSpPr/>
            <p:nvPr/>
          </p:nvSpPr>
          <p:spPr>
            <a:xfrm>
              <a:off x="426645" y="362020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642" name="Google Shape;642;p21"/>
          <p:cNvGrpSpPr/>
          <p:nvPr/>
        </p:nvGrpSpPr>
        <p:grpSpPr>
          <a:xfrm>
            <a:off x="110661" y="3956965"/>
            <a:ext cx="2281657" cy="1066964"/>
            <a:chOff x="110661" y="3956965"/>
            <a:chExt cx="2281657" cy="1066964"/>
          </a:xfrm>
        </p:grpSpPr>
        <p:sp>
          <p:nvSpPr>
            <p:cNvPr id="643" name="Google Shape;643;p21"/>
            <p:cNvSpPr/>
            <p:nvPr/>
          </p:nvSpPr>
          <p:spPr>
            <a:xfrm>
              <a:off x="110661" y="3985347"/>
              <a:ext cx="2281657" cy="103858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Guipavas (10 km) </a:t>
              </a:r>
              <a:r>
                <a:rPr lang="fr-FR" sz="1100" b="1">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centre ville. Paris 3h30-4h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Voies express gratuites pour Nantes et Rennes </a:t>
              </a:r>
              <a:endParaRPr/>
            </a:p>
          </p:txBody>
        </p:sp>
        <p:sp>
          <p:nvSpPr>
            <p:cNvPr id="644" name="Google Shape;644;p21"/>
            <p:cNvSpPr/>
            <p:nvPr/>
          </p:nvSpPr>
          <p:spPr>
            <a:xfrm>
              <a:off x="237078" y="395696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645" name="Google Shape;645;p21"/>
          <p:cNvGrpSpPr/>
          <p:nvPr/>
        </p:nvGrpSpPr>
        <p:grpSpPr>
          <a:xfrm>
            <a:off x="2651309" y="2980564"/>
            <a:ext cx="3427556" cy="2356579"/>
            <a:chOff x="2651309" y="2615038"/>
            <a:chExt cx="3427556" cy="2356579"/>
          </a:xfrm>
        </p:grpSpPr>
        <p:sp>
          <p:nvSpPr>
            <p:cNvPr id="646" name="Google Shape;646;p21"/>
            <p:cNvSpPr/>
            <p:nvPr/>
          </p:nvSpPr>
          <p:spPr>
            <a:xfrm>
              <a:off x="2651309" y="2622038"/>
              <a:ext cx="3427556" cy="234957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métropole de Brest comprend 200 000 habitants. Le CHU draine donc un bassin de population relativement important.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 finistère est une région magnifique avec une cote variée qui regorge de paysages insoupçonnés en France!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localisation de la ville en fait aussi un lieu de choix pour la pratique des sports nautiques.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ville en elle-même est une ville récente, celle-ci ayant été quasiment intégralement détruite lors de la seconde guerre mondiale </a:t>
              </a:r>
              <a:endParaRPr/>
            </a:p>
          </p:txBody>
        </p:sp>
        <p:sp>
          <p:nvSpPr>
            <p:cNvPr id="647" name="Google Shape;647;p21"/>
            <p:cNvSpPr/>
            <p:nvPr/>
          </p:nvSpPr>
          <p:spPr>
            <a:xfrm>
              <a:off x="3821825" y="2615038"/>
              <a:ext cx="952500"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pic>
        <p:nvPicPr>
          <p:cNvPr id="648" name="Google Shape;648;p21" descr="Brest.png"/>
          <p:cNvPicPr preferRelativeResize="0"/>
          <p:nvPr/>
        </p:nvPicPr>
        <p:blipFill rotWithShape="1">
          <a:blip r:embed="rId6">
            <a:alphaModFix/>
          </a:blip>
          <a:srcRect/>
          <a:stretch/>
        </p:blipFill>
        <p:spPr>
          <a:xfrm>
            <a:off x="3138297" y="1365722"/>
            <a:ext cx="5565361" cy="1562816"/>
          </a:xfrm>
          <a:prstGeom prst="rect">
            <a:avLst/>
          </a:prstGeom>
          <a:noFill/>
          <a:ln>
            <a:noFill/>
          </a:ln>
        </p:spPr>
      </p:pic>
      <p:sp>
        <p:nvSpPr>
          <p:cNvPr id="649" name="Google Shape;649;p21"/>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22</a:t>
            </a:fld>
            <a:endParaRPr/>
          </a:p>
        </p:txBody>
      </p:sp>
      <p:pic>
        <p:nvPicPr>
          <p:cNvPr id="650" name="Google Shape;650;p21" descr="Brest.jpg"/>
          <p:cNvPicPr preferRelativeResize="0"/>
          <p:nvPr/>
        </p:nvPicPr>
        <p:blipFill rotWithShape="1">
          <a:blip r:embed="rId7">
            <a:alphaModFix/>
          </a:blip>
          <a:srcRect/>
          <a:stretch/>
        </p:blipFill>
        <p:spPr>
          <a:xfrm>
            <a:off x="0" y="0"/>
            <a:ext cx="9144000" cy="1365722"/>
          </a:xfrm>
          <a:prstGeom prst="rect">
            <a:avLst/>
          </a:prstGeom>
          <a:noFill/>
          <a:ln>
            <a:noFill/>
          </a:ln>
        </p:spPr>
      </p:pic>
      <p:sp>
        <p:nvSpPr>
          <p:cNvPr id="651" name="Google Shape;651;p21"/>
          <p:cNvSpPr/>
          <p:nvPr/>
        </p:nvSpPr>
        <p:spPr>
          <a:xfrm>
            <a:off x="4150370" y="153247"/>
            <a:ext cx="843262"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Brest</a:t>
            </a:r>
            <a:endParaRPr sz="1100">
              <a:solidFill>
                <a:srgbClr val="000000"/>
              </a:solidFill>
              <a:latin typeface="Calibri"/>
              <a:ea typeface="Calibri"/>
              <a:cs typeface="Calibri"/>
              <a:sym typeface="Calibri"/>
            </a:endParaRPr>
          </a:p>
        </p:txBody>
      </p:sp>
      <p:sp>
        <p:nvSpPr>
          <p:cNvPr id="652" name="Google Shape;652;p21"/>
          <p:cNvSpPr/>
          <p:nvPr/>
        </p:nvSpPr>
        <p:spPr>
          <a:xfrm>
            <a:off x="7725632" y="2868383"/>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22"/>
          <p:cNvSpPr/>
          <p:nvPr/>
        </p:nvSpPr>
        <p:spPr>
          <a:xfrm>
            <a:off x="-1126654" y="-30329"/>
            <a:ext cx="10792046" cy="485239"/>
          </a:xfrm>
          <a:prstGeom prst="roundRect">
            <a:avLst>
              <a:gd name="adj" fmla="val 16667"/>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Caen</a:t>
            </a:r>
            <a:endParaRPr sz="1100">
              <a:solidFill>
                <a:srgbClr val="000000"/>
              </a:solidFill>
              <a:latin typeface="Calibri"/>
              <a:ea typeface="Calibri"/>
              <a:cs typeface="Calibri"/>
              <a:sym typeface="Calibri"/>
            </a:endParaRPr>
          </a:p>
        </p:txBody>
      </p:sp>
      <p:grpSp>
        <p:nvGrpSpPr>
          <p:cNvPr id="658" name="Google Shape;658;p22"/>
          <p:cNvGrpSpPr/>
          <p:nvPr/>
        </p:nvGrpSpPr>
        <p:grpSpPr>
          <a:xfrm>
            <a:off x="189533" y="573456"/>
            <a:ext cx="3686375" cy="2149736"/>
            <a:chOff x="409375" y="599914"/>
            <a:chExt cx="3686375" cy="2149736"/>
          </a:xfrm>
        </p:grpSpPr>
        <p:sp>
          <p:nvSpPr>
            <p:cNvPr id="659" name="Google Shape;659;p22"/>
            <p:cNvSpPr/>
            <p:nvPr/>
          </p:nvSpPr>
          <p:spPr>
            <a:xfrm>
              <a:off x="409375" y="652267"/>
              <a:ext cx="3686375" cy="20973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et USC néphrologique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Hôpital de jour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660" name="Google Shape;660;p22"/>
            <p:cNvSpPr/>
            <p:nvPr/>
          </p:nvSpPr>
          <p:spPr>
            <a:xfrm>
              <a:off x="527298" y="599914"/>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661" name="Google Shape;661;p22"/>
          <p:cNvGrpSpPr/>
          <p:nvPr/>
        </p:nvGrpSpPr>
        <p:grpSpPr>
          <a:xfrm>
            <a:off x="189533" y="2848986"/>
            <a:ext cx="3686375" cy="1773923"/>
            <a:chOff x="334553" y="3348041"/>
            <a:chExt cx="3352809" cy="1773923"/>
          </a:xfrm>
        </p:grpSpPr>
        <p:sp>
          <p:nvSpPr>
            <p:cNvPr id="662" name="Google Shape;662;p22"/>
            <p:cNvSpPr/>
            <p:nvPr/>
          </p:nvSpPr>
          <p:spPr>
            <a:xfrm>
              <a:off x="334553" y="3393146"/>
              <a:ext cx="3352809" cy="172881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Alençon </a:t>
              </a:r>
              <a:r>
                <a:rPr lang="fr-FR" sz="1100">
                  <a:solidFill>
                    <a:schemeClr val="dk1"/>
                  </a:solidFill>
                  <a:latin typeface="Calibri"/>
                  <a:ea typeface="Calibri"/>
                  <a:cs typeface="Calibri"/>
                  <a:sym typeface="Calibri"/>
                </a:rPr>
                <a:t>(80 km, 1h) : 10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Lisieux </a:t>
              </a:r>
              <a:r>
                <a:rPr lang="fr-FR" sz="1100">
                  <a:solidFill>
                    <a:schemeClr val="dk1"/>
                  </a:solidFill>
                  <a:latin typeface="Calibri"/>
                  <a:ea typeface="Calibri"/>
                  <a:cs typeface="Calibri"/>
                  <a:sym typeface="Calibri"/>
                </a:rPr>
                <a:t>(80 km, 50 min) : 20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Cherbourg </a:t>
              </a:r>
              <a:r>
                <a:rPr lang="fr-FR" sz="1100">
                  <a:solidFill>
                    <a:schemeClr val="dk1"/>
                  </a:solidFill>
                  <a:latin typeface="Calibri"/>
                  <a:ea typeface="Calibri"/>
                  <a:cs typeface="Calibri"/>
                  <a:sym typeface="Calibri"/>
                </a:rPr>
                <a:t>(100 km, 1h) : 10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St Lo </a:t>
              </a:r>
              <a:r>
                <a:rPr lang="fr-FR" sz="1100">
                  <a:solidFill>
                    <a:schemeClr val="dk1"/>
                  </a:solidFill>
                  <a:latin typeface="Calibri"/>
                  <a:ea typeface="Calibri"/>
                  <a:cs typeface="Calibri"/>
                  <a:sym typeface="Calibri"/>
                </a:rPr>
                <a:t>(60 km, 45 min) :  8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Avranches</a:t>
              </a:r>
              <a:r>
                <a:rPr lang="fr-FR" sz="1100">
                  <a:solidFill>
                    <a:schemeClr val="dk1"/>
                  </a:solidFill>
                  <a:latin typeface="Calibri"/>
                  <a:ea typeface="Calibri"/>
                  <a:cs typeface="Calibri"/>
                  <a:sym typeface="Calibri"/>
                </a:rPr>
                <a:t> (95 km, 1h) : 5 lits d’hospitalisation</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Activité HD, DP, HDD, consultations dans toutes les périphéries.</a:t>
              </a:r>
              <a:endParaRPr sz="1100">
                <a:solidFill>
                  <a:schemeClr val="dk1"/>
                </a:solidFill>
                <a:latin typeface="Calibri"/>
                <a:ea typeface="Calibri"/>
                <a:cs typeface="Calibri"/>
                <a:sym typeface="Calibri"/>
              </a:endParaRPr>
            </a:p>
          </p:txBody>
        </p:sp>
        <p:sp>
          <p:nvSpPr>
            <p:cNvPr id="663" name="Google Shape;663;p22"/>
            <p:cNvSpPr/>
            <p:nvPr/>
          </p:nvSpPr>
          <p:spPr>
            <a:xfrm>
              <a:off x="547935" y="3348041"/>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664" name="Google Shape;664;p22"/>
          <p:cNvGrpSpPr/>
          <p:nvPr/>
        </p:nvGrpSpPr>
        <p:grpSpPr>
          <a:xfrm>
            <a:off x="4125865" y="1935416"/>
            <a:ext cx="2309337" cy="1460154"/>
            <a:chOff x="6690039" y="359207"/>
            <a:chExt cx="2309337" cy="1693936"/>
          </a:xfrm>
        </p:grpSpPr>
        <p:sp>
          <p:nvSpPr>
            <p:cNvPr id="665" name="Google Shape;665;p22"/>
            <p:cNvSpPr/>
            <p:nvPr/>
          </p:nvSpPr>
          <p:spPr>
            <a:xfrm>
              <a:off x="6690039" y="359207"/>
              <a:ext cx="2309337" cy="169393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Caen</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Cherbourg, St Lo , Avranches</a:t>
              </a:r>
              <a:endParaRPr/>
            </a:p>
            <a:p>
              <a:pPr marL="0" marR="0" lvl="0" indent="0" algn="l" rtl="0">
                <a:lnSpc>
                  <a:spcPct val="107000"/>
                </a:lnSpc>
                <a:spcBef>
                  <a:spcPts val="0"/>
                </a:spcBef>
                <a:spcAft>
                  <a:spcPts val="0"/>
                </a:spcAft>
                <a:buNone/>
              </a:pPr>
              <a:r>
                <a:rPr lang="fr-FR" sz="1100" b="1" i="1">
                  <a:solidFill>
                    <a:schemeClr val="accent5"/>
                  </a:solidFill>
                  <a:latin typeface="Calibri"/>
                  <a:ea typeface="Calibri"/>
                  <a:cs typeface="Calibri"/>
                  <a:sym typeface="Calibri"/>
                </a:rPr>
                <a:t>Agrément option soins intensifs néphro</a:t>
              </a:r>
              <a:endParaRPr sz="1100" b="1" i="1">
                <a:solidFill>
                  <a:schemeClr val="accent5"/>
                </a:solidFill>
                <a:latin typeface="Calibri"/>
                <a:ea typeface="Calibri"/>
                <a:cs typeface="Calibri"/>
                <a:sym typeface="Calibri"/>
              </a:endParaRPr>
            </a:p>
          </p:txBody>
        </p:sp>
        <p:sp>
          <p:nvSpPr>
            <p:cNvPr id="666" name="Google Shape;666;p22"/>
            <p:cNvSpPr/>
            <p:nvPr/>
          </p:nvSpPr>
          <p:spPr>
            <a:xfrm>
              <a:off x="6833543" y="395120"/>
              <a:ext cx="2028825" cy="34289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667" name="Google Shape;667;p22"/>
          <p:cNvGrpSpPr/>
          <p:nvPr/>
        </p:nvGrpSpPr>
        <p:grpSpPr>
          <a:xfrm>
            <a:off x="6748784" y="740342"/>
            <a:ext cx="2280252" cy="1195075"/>
            <a:chOff x="4511201" y="3039664"/>
            <a:chExt cx="2280252" cy="1195075"/>
          </a:xfrm>
        </p:grpSpPr>
        <p:sp>
          <p:nvSpPr>
            <p:cNvPr id="668" name="Google Shape;668;p22"/>
            <p:cNvSpPr/>
            <p:nvPr/>
          </p:nvSpPr>
          <p:spPr>
            <a:xfrm>
              <a:off x="4511201" y="3039665"/>
              <a:ext cx="2280252" cy="119507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3/an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sz="1100">
                <a:solidFill>
                  <a:schemeClr val="dk1"/>
                </a:solidFill>
                <a:latin typeface="Calibri"/>
                <a:ea typeface="Calibri"/>
                <a:cs typeface="Calibri"/>
                <a:sym typeface="Calibri"/>
              </a:endParaRPr>
            </a:p>
          </p:txBody>
        </p:sp>
        <p:sp>
          <p:nvSpPr>
            <p:cNvPr id="669" name="Google Shape;669;p22"/>
            <p:cNvSpPr/>
            <p:nvPr/>
          </p:nvSpPr>
          <p:spPr>
            <a:xfrm>
              <a:off x="4975957" y="303966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670" name="Google Shape;670;p22"/>
          <p:cNvGrpSpPr/>
          <p:nvPr/>
        </p:nvGrpSpPr>
        <p:grpSpPr>
          <a:xfrm>
            <a:off x="6774856" y="4771454"/>
            <a:ext cx="2274702" cy="1600438"/>
            <a:chOff x="6821207" y="3349218"/>
            <a:chExt cx="2274702" cy="1600438"/>
          </a:xfrm>
        </p:grpSpPr>
        <p:sp>
          <p:nvSpPr>
            <p:cNvPr id="671" name="Google Shape;671;p22"/>
            <p:cNvSpPr/>
            <p:nvPr/>
          </p:nvSpPr>
          <p:spPr>
            <a:xfrm>
              <a:off x="6821207" y="3349218"/>
              <a:ext cx="2274702" cy="160043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10</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 d’Assistant partagé : 2 (Lisieux, Alençon, St Lo, Cherbourg, Avranches)</a:t>
              </a:r>
              <a:endParaRPr/>
            </a:p>
          </p:txBody>
        </p:sp>
        <p:sp>
          <p:nvSpPr>
            <p:cNvPr id="672" name="Google Shape;672;p22"/>
            <p:cNvSpPr/>
            <p:nvPr/>
          </p:nvSpPr>
          <p:spPr>
            <a:xfrm>
              <a:off x="6926759" y="335447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673" name="Google Shape;673;p22"/>
          <p:cNvGrpSpPr/>
          <p:nvPr/>
        </p:nvGrpSpPr>
        <p:grpSpPr>
          <a:xfrm>
            <a:off x="4125865" y="803381"/>
            <a:ext cx="2286345" cy="902803"/>
            <a:chOff x="4196326" y="1098261"/>
            <a:chExt cx="2286345" cy="681344"/>
          </a:xfrm>
        </p:grpSpPr>
        <p:sp>
          <p:nvSpPr>
            <p:cNvPr id="674" name="Google Shape;674;p22"/>
            <p:cNvSpPr/>
            <p:nvPr/>
          </p:nvSpPr>
          <p:spPr>
            <a:xfrm>
              <a:off x="4196326" y="1123051"/>
              <a:ext cx="2286345" cy="65655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 astreintes séniorisées.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Hors CHU : gardes aux urgences</a:t>
              </a:r>
              <a:endParaRPr/>
            </a:p>
          </p:txBody>
        </p:sp>
        <p:sp>
          <p:nvSpPr>
            <p:cNvPr id="675" name="Google Shape;675;p22"/>
            <p:cNvSpPr/>
            <p:nvPr/>
          </p:nvSpPr>
          <p:spPr>
            <a:xfrm>
              <a:off x="4662759" y="109826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676" name="Google Shape;676;p22"/>
          <p:cNvGrpSpPr/>
          <p:nvPr/>
        </p:nvGrpSpPr>
        <p:grpSpPr>
          <a:xfrm>
            <a:off x="391784" y="5634008"/>
            <a:ext cx="3352809" cy="911759"/>
            <a:chOff x="2813244" y="2382709"/>
            <a:chExt cx="3352809" cy="911759"/>
          </a:xfrm>
        </p:grpSpPr>
        <p:sp>
          <p:nvSpPr>
            <p:cNvPr id="677" name="Google Shape;677;p22"/>
            <p:cNvSpPr/>
            <p:nvPr/>
          </p:nvSpPr>
          <p:spPr>
            <a:xfrm>
              <a:off x="2813244" y="2423350"/>
              <a:ext cx="3352809" cy="87111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possible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a:t>
              </a:r>
              <a:endParaRPr/>
            </a:p>
          </p:txBody>
        </p:sp>
        <p:sp>
          <p:nvSpPr>
            <p:cNvPr id="678" name="Google Shape;678;p22"/>
            <p:cNvSpPr/>
            <p:nvPr/>
          </p:nvSpPr>
          <p:spPr>
            <a:xfrm>
              <a:off x="3775048" y="238270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679" name="Google Shape;679;p22"/>
          <p:cNvGrpSpPr/>
          <p:nvPr/>
        </p:nvGrpSpPr>
        <p:grpSpPr>
          <a:xfrm>
            <a:off x="4124898" y="3462430"/>
            <a:ext cx="2286345" cy="894358"/>
            <a:chOff x="4249614" y="3600204"/>
            <a:chExt cx="2286345" cy="894358"/>
          </a:xfrm>
        </p:grpSpPr>
        <p:sp>
          <p:nvSpPr>
            <p:cNvPr id="680" name="Google Shape;680;p22"/>
            <p:cNvSpPr/>
            <p:nvPr/>
          </p:nvSpPr>
          <p:spPr>
            <a:xfrm>
              <a:off x="4249614" y="3657713"/>
              <a:ext cx="2286345" cy="8368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sz="1100">
                <a:solidFill>
                  <a:schemeClr val="dk1"/>
                </a:solidFill>
                <a:latin typeface="Calibri"/>
                <a:ea typeface="Calibri"/>
                <a:cs typeface="Calibri"/>
                <a:sym typeface="Calibri"/>
              </a:endParaRPr>
            </a:p>
          </p:txBody>
        </p:sp>
        <p:sp>
          <p:nvSpPr>
            <p:cNvPr id="681" name="Google Shape;681;p22"/>
            <p:cNvSpPr/>
            <p:nvPr/>
          </p:nvSpPr>
          <p:spPr>
            <a:xfrm>
              <a:off x="4743715" y="360020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682" name="Google Shape;682;p22"/>
          <p:cNvGrpSpPr/>
          <p:nvPr/>
        </p:nvGrpSpPr>
        <p:grpSpPr>
          <a:xfrm>
            <a:off x="3933993" y="4491740"/>
            <a:ext cx="2700333" cy="2171517"/>
            <a:chOff x="6334796" y="2840802"/>
            <a:chExt cx="2700333" cy="2171517"/>
          </a:xfrm>
        </p:grpSpPr>
        <p:sp>
          <p:nvSpPr>
            <p:cNvPr id="683" name="Google Shape;683;p22"/>
            <p:cNvSpPr/>
            <p:nvPr/>
          </p:nvSpPr>
          <p:spPr>
            <a:xfrm>
              <a:off x="6334796" y="2840803"/>
              <a:ext cx="2700333" cy="217151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tout au long internat, greffés et néphro traditionnelle.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1/mois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Génétique : 1/trimestre</a:t>
              </a:r>
              <a:endParaRPr sz="1100">
                <a:solidFill>
                  <a:schemeClr val="dk1"/>
                </a:solidFill>
                <a:latin typeface="Calibri"/>
                <a:ea typeface="Calibri"/>
                <a:cs typeface="Calibri"/>
                <a:sym typeface="Calibri"/>
              </a:endParaRPr>
            </a:p>
          </p:txBody>
        </p:sp>
        <p:sp>
          <p:nvSpPr>
            <p:cNvPr id="684" name="Google Shape;684;p22"/>
            <p:cNvSpPr/>
            <p:nvPr/>
          </p:nvSpPr>
          <p:spPr>
            <a:xfrm>
              <a:off x="7209202" y="2840802"/>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685" name="Google Shape;685;p22"/>
          <p:cNvGrpSpPr/>
          <p:nvPr/>
        </p:nvGrpSpPr>
        <p:grpSpPr>
          <a:xfrm>
            <a:off x="1106659" y="4771453"/>
            <a:ext cx="1923058" cy="683373"/>
            <a:chOff x="5403762" y="1185713"/>
            <a:chExt cx="2336961" cy="970995"/>
          </a:xfrm>
        </p:grpSpPr>
        <p:sp>
          <p:nvSpPr>
            <p:cNvPr id="686" name="Google Shape;686;p22"/>
            <p:cNvSpPr/>
            <p:nvPr/>
          </p:nvSpPr>
          <p:spPr>
            <a:xfrm>
              <a:off x="5403762" y="1185713"/>
              <a:ext cx="2336961" cy="97099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687" name="Google Shape;687;p22"/>
            <p:cNvSpPr/>
            <p:nvPr/>
          </p:nvSpPr>
          <p:spPr>
            <a:xfrm>
              <a:off x="5926636" y="1185714"/>
              <a:ext cx="1358265" cy="454354"/>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688" name="Google Shape;688;p22"/>
          <p:cNvGrpSpPr/>
          <p:nvPr/>
        </p:nvGrpSpPr>
        <p:grpSpPr>
          <a:xfrm>
            <a:off x="6774856" y="2393942"/>
            <a:ext cx="2280252" cy="2032202"/>
            <a:chOff x="6914903" y="2927337"/>
            <a:chExt cx="2280252" cy="1946025"/>
          </a:xfrm>
        </p:grpSpPr>
        <p:sp>
          <p:nvSpPr>
            <p:cNvPr id="689" name="Google Shape;689;p22"/>
            <p:cNvSpPr/>
            <p:nvPr/>
          </p:nvSpPr>
          <p:spPr>
            <a:xfrm>
              <a:off x="6914903" y="2927337"/>
              <a:ext cx="2280252" cy="194602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Dialyse péritonéale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Dialyse  à domicile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 épidémiologie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Epidémiologie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Immunologie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Ischémie/reperfusion</a:t>
              </a:r>
              <a:endParaRPr sz="1100">
                <a:solidFill>
                  <a:schemeClr val="dk1"/>
                </a:solidFill>
                <a:latin typeface="Calibri"/>
                <a:ea typeface="Calibri"/>
                <a:cs typeface="Calibri"/>
                <a:sym typeface="Calibri"/>
              </a:endParaRPr>
            </a:p>
          </p:txBody>
        </p:sp>
        <p:sp>
          <p:nvSpPr>
            <p:cNvPr id="690" name="Google Shape;690;p22"/>
            <p:cNvSpPr/>
            <p:nvPr/>
          </p:nvSpPr>
          <p:spPr>
            <a:xfrm>
              <a:off x="7353587" y="2927337"/>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696" name="Google Shape;696;p23"/>
          <p:cNvGrpSpPr/>
          <p:nvPr/>
        </p:nvGrpSpPr>
        <p:grpSpPr>
          <a:xfrm>
            <a:off x="225082" y="1289644"/>
            <a:ext cx="2426226" cy="2330910"/>
            <a:chOff x="225082" y="1343672"/>
            <a:chExt cx="2426226" cy="2330910"/>
          </a:xfrm>
        </p:grpSpPr>
        <p:pic>
          <p:nvPicPr>
            <p:cNvPr id="697" name="Google Shape;697;p23"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698" name="Google Shape;698;p23"/>
            <p:cNvSpPr txBox="1"/>
            <p:nvPr/>
          </p:nvSpPr>
          <p:spPr>
            <a:xfrm>
              <a:off x="738891" y="1522198"/>
              <a:ext cx="4456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Caen</a:t>
              </a:r>
              <a:endParaRPr/>
            </a:p>
          </p:txBody>
        </p:sp>
        <p:sp>
          <p:nvSpPr>
            <p:cNvPr id="699" name="Google Shape;699;p23"/>
            <p:cNvSpPr/>
            <p:nvPr/>
          </p:nvSpPr>
          <p:spPr>
            <a:xfrm rot="10800000" flipH="1">
              <a:off x="961719" y="1768419"/>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00" name="Google Shape;700;p23"/>
          <p:cNvGrpSpPr/>
          <p:nvPr/>
        </p:nvGrpSpPr>
        <p:grpSpPr>
          <a:xfrm>
            <a:off x="921158" y="5901266"/>
            <a:ext cx="7390172" cy="800100"/>
            <a:chOff x="-205712" y="685800"/>
            <a:chExt cx="6106420" cy="800100"/>
          </a:xfrm>
        </p:grpSpPr>
        <p:sp>
          <p:nvSpPr>
            <p:cNvPr id="701" name="Google Shape;701;p23"/>
            <p:cNvSpPr/>
            <p:nvPr/>
          </p:nvSpPr>
          <p:spPr>
            <a:xfrm>
              <a:off x="3722255" y="685800"/>
              <a:ext cx="2178453"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Internat de Caen</a:t>
              </a:r>
              <a:r>
                <a:rPr lang="fr-FR" sz="1100">
                  <a:solidFill>
                    <a:schemeClr val="dk1"/>
                  </a:solidFill>
                  <a:latin typeface="Calibri"/>
                  <a:ea typeface="Calibri"/>
                  <a:cs typeface="Calibri"/>
                  <a:sym typeface="Calibri"/>
                </a:rPr>
                <a:t> : SIBN</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internatdecaen@gmail.com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 médecine de Caen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www.sibn.fr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702" name="Google Shape;702;p23"/>
            <p:cNvSpPr/>
            <p:nvPr/>
          </p:nvSpPr>
          <p:spPr>
            <a:xfrm>
              <a:off x="-205712" y="833373"/>
              <a:ext cx="2023077" cy="652526"/>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Lucile PARIS</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lucileleroyparis@gmail.com</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703" name="Google Shape;703;p23"/>
            <p:cNvSpPr/>
            <p:nvPr/>
          </p:nvSpPr>
          <p:spPr>
            <a:xfrm>
              <a:off x="2041544" y="814621"/>
              <a:ext cx="1520868" cy="652526"/>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Dr Clémence BECHADE </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bechade-c@chu-caen.fr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704" name="Google Shape;704;p23"/>
          <p:cNvSpPr/>
          <p:nvPr/>
        </p:nvSpPr>
        <p:spPr>
          <a:xfrm>
            <a:off x="3557588" y="5513961"/>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705" name="Google Shape;705;p23"/>
          <p:cNvGrpSpPr/>
          <p:nvPr/>
        </p:nvGrpSpPr>
        <p:grpSpPr>
          <a:xfrm>
            <a:off x="6274871" y="3433481"/>
            <a:ext cx="2780027" cy="1913309"/>
            <a:chOff x="7722" y="3478282"/>
            <a:chExt cx="2780027" cy="1913309"/>
          </a:xfrm>
        </p:grpSpPr>
        <p:sp>
          <p:nvSpPr>
            <p:cNvPr id="706" name="Google Shape;706;p23"/>
            <p:cNvSpPr/>
            <p:nvPr/>
          </p:nvSpPr>
          <p:spPr>
            <a:xfrm>
              <a:off x="7722" y="3478282"/>
              <a:ext cx="2780027" cy="1913309"/>
            </a:xfrm>
            <a:prstGeom prst="roundRect">
              <a:avLst>
                <a:gd name="adj" fmla="val 7419"/>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endParaRPr sz="1100" b="1" u="sng">
                <a:solidFill>
                  <a:srgbClr val="000000"/>
                </a:solidFill>
                <a:latin typeface="Calibri"/>
                <a:ea typeface="Calibri"/>
                <a:cs typeface="Calibri"/>
                <a:sym typeface="Calibri"/>
              </a:endParaRPr>
            </a:p>
            <a:p>
              <a:pPr marL="360045" marR="0" lvl="0" indent="0" algn="l" rtl="0">
                <a:lnSpc>
                  <a:spcPct val="141818"/>
                </a:lnSpc>
                <a:spcBef>
                  <a:spcPts val="0"/>
                </a:spcBef>
                <a:spcAft>
                  <a:spcPts val="0"/>
                </a:spcAft>
                <a:buNone/>
              </a:pPr>
              <a:r>
                <a:rPr lang="fr-FR" sz="1100" b="1" u="sng">
                  <a:solidFill>
                    <a:srgbClr val="000000"/>
                  </a:solidFill>
                  <a:latin typeface="Calibri"/>
                  <a:ea typeface="Calibri"/>
                  <a:cs typeface="Calibri"/>
                  <a:sym typeface="Calibri"/>
                </a:rPr>
                <a:t>CHU :</a:t>
              </a:r>
              <a:r>
                <a:rPr lang="fr-FR" sz="1100">
                  <a:solidFill>
                    <a:schemeClr val="dk1"/>
                  </a:solidFill>
                  <a:latin typeface="Calibri"/>
                  <a:ea typeface="Calibri"/>
                  <a:cs typeface="Calibri"/>
                  <a:sym typeface="Calibri"/>
                </a:rPr>
                <a:t> </a:t>
              </a:r>
              <a:endParaRPr/>
            </a:p>
            <a:p>
              <a:pPr marL="360045" marR="0" lvl="0" indent="0" algn="l" rtl="0">
                <a:lnSpc>
                  <a:spcPct val="141818"/>
                </a:lnSpc>
                <a:spcBef>
                  <a:spcPts val="0"/>
                </a:spcBef>
                <a:spcAft>
                  <a:spcPts val="0"/>
                </a:spcAft>
                <a:buNone/>
              </a:pPr>
              <a:r>
                <a:rPr lang="fr-FR" sz="1100">
                  <a:solidFill>
                    <a:srgbClr val="000000"/>
                  </a:solidFill>
                  <a:latin typeface="Calibri"/>
                  <a:ea typeface="Calibri"/>
                  <a:cs typeface="Calibri"/>
                  <a:sym typeface="Calibri"/>
                </a:rPr>
                <a:t>26 chambres à disposition</a:t>
              </a:r>
              <a:endParaRPr/>
            </a:p>
            <a:p>
              <a:pPr marL="360045" marR="0" lvl="0" indent="0" algn="l" rtl="0">
                <a:lnSpc>
                  <a:spcPct val="141818"/>
                </a:lnSpc>
                <a:spcBef>
                  <a:spcPts val="0"/>
                </a:spcBef>
                <a:spcAft>
                  <a:spcPts val="0"/>
                </a:spcAft>
                <a:buNone/>
              </a:pPr>
              <a:r>
                <a:rPr lang="fr-FR" sz="1100">
                  <a:solidFill>
                    <a:srgbClr val="000000"/>
                  </a:solidFill>
                  <a:latin typeface="Calibri"/>
                  <a:ea typeface="Calibri"/>
                  <a:cs typeface="Calibri"/>
                  <a:sym typeface="Calibri"/>
                </a:rPr>
                <a:t>Dans un internat tout neuf </a:t>
              </a:r>
              <a:endParaRPr/>
            </a:p>
            <a:p>
              <a:pPr marL="360045" marR="0" lvl="0" indent="0" algn="l" rtl="0">
                <a:lnSpc>
                  <a:spcPct val="141818"/>
                </a:lnSpc>
                <a:spcBef>
                  <a:spcPts val="0"/>
                </a:spcBef>
                <a:spcAft>
                  <a:spcPts val="0"/>
                </a:spcAft>
                <a:buNone/>
              </a:pPr>
              <a:r>
                <a:rPr lang="fr-FR" sz="1100" b="1" u="sng">
                  <a:solidFill>
                    <a:srgbClr val="000000"/>
                  </a:solidFill>
                  <a:latin typeface="Calibri"/>
                  <a:ea typeface="Calibri"/>
                  <a:cs typeface="Calibri"/>
                  <a:sym typeface="Calibri"/>
                </a:rPr>
                <a:t>CHR :</a:t>
              </a:r>
              <a:r>
                <a:rPr lang="fr-FR" sz="1100">
                  <a:solidFill>
                    <a:schemeClr val="dk1"/>
                  </a:solidFill>
                  <a:latin typeface="Calibri"/>
                  <a:ea typeface="Calibri"/>
                  <a:cs typeface="Calibri"/>
                  <a:sym typeface="Calibri"/>
                </a:rPr>
                <a:t> </a:t>
              </a:r>
              <a:endParaRPr/>
            </a:p>
            <a:p>
              <a:pPr marL="360045" marR="0" lvl="0" indent="0" algn="l" rtl="0">
                <a:lnSpc>
                  <a:spcPct val="141818"/>
                </a:lnSpc>
                <a:spcBef>
                  <a:spcPts val="0"/>
                </a:spcBef>
                <a:spcAft>
                  <a:spcPts val="0"/>
                </a:spcAft>
                <a:buNone/>
              </a:pPr>
              <a:r>
                <a:rPr lang="fr-FR" sz="1100">
                  <a:solidFill>
                    <a:srgbClr val="000000"/>
                  </a:solidFill>
                  <a:latin typeface="Calibri"/>
                  <a:ea typeface="Calibri"/>
                  <a:cs typeface="Calibri"/>
                  <a:sym typeface="Calibri"/>
                </a:rPr>
                <a:t>Dans toutes les périph, super ambiance</a:t>
              </a:r>
              <a:endParaRPr/>
            </a:p>
            <a:p>
              <a:pPr marL="360045" marR="0" lvl="0" indent="0" algn="l" rtl="0">
                <a:lnSpc>
                  <a:spcPct val="141818"/>
                </a:lnSpc>
                <a:spcBef>
                  <a:spcPts val="0"/>
                </a:spcBef>
                <a:spcAft>
                  <a:spcPts val="0"/>
                </a:spcAft>
                <a:buNone/>
              </a:pPr>
              <a:r>
                <a:rPr lang="fr-FR" sz="1100">
                  <a:solidFill>
                    <a:srgbClr val="000000"/>
                  </a:solidFill>
                  <a:latin typeface="Calibri"/>
                  <a:ea typeface="Calibri"/>
                  <a:cs typeface="Calibri"/>
                  <a:sym typeface="Calibri"/>
                </a:rPr>
                <a:t>Répondent toujours à la demande</a:t>
              </a:r>
              <a:endParaRPr/>
            </a:p>
            <a:p>
              <a:pPr marL="360045" marR="0" lvl="0" indent="0" algn="l"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 ville : 500  euros</a:t>
              </a:r>
              <a:endParaRPr sz="1100">
                <a:solidFill>
                  <a:schemeClr val="dk1"/>
                </a:solidFill>
                <a:latin typeface="Calibri"/>
                <a:ea typeface="Calibri"/>
                <a:cs typeface="Calibri"/>
                <a:sym typeface="Calibri"/>
              </a:endParaRPr>
            </a:p>
          </p:txBody>
        </p:sp>
        <p:sp>
          <p:nvSpPr>
            <p:cNvPr id="707" name="Google Shape;707;p23"/>
            <p:cNvSpPr/>
            <p:nvPr/>
          </p:nvSpPr>
          <p:spPr>
            <a:xfrm>
              <a:off x="426645" y="3478282"/>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708" name="Google Shape;708;p23"/>
          <p:cNvGrpSpPr/>
          <p:nvPr/>
        </p:nvGrpSpPr>
        <p:grpSpPr>
          <a:xfrm>
            <a:off x="240502" y="3866831"/>
            <a:ext cx="2281657" cy="1276778"/>
            <a:chOff x="240502" y="3929676"/>
            <a:chExt cx="2281657" cy="1276778"/>
          </a:xfrm>
        </p:grpSpPr>
        <p:sp>
          <p:nvSpPr>
            <p:cNvPr id="709" name="Google Shape;709;p23"/>
            <p:cNvSpPr/>
            <p:nvPr/>
          </p:nvSpPr>
          <p:spPr>
            <a:xfrm>
              <a:off x="240502" y="3980586"/>
              <a:ext cx="2281657" cy="122586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a:t>
              </a:r>
              <a:r>
                <a:rPr lang="fr-FR" sz="1100">
                  <a:solidFill>
                    <a:schemeClr val="dk1"/>
                  </a:solidFill>
                  <a:latin typeface="Calibri"/>
                  <a:ea typeface="Calibri"/>
                  <a:cs typeface="Calibri"/>
                  <a:sym typeface="Calibri"/>
                </a:rPr>
                <a:t> : en centre ville, 1h30 Paris en TER. Pas de TGV.</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Avion</a:t>
              </a:r>
              <a:r>
                <a:rPr lang="fr-FR" sz="1100">
                  <a:solidFill>
                    <a:schemeClr val="dk1"/>
                  </a:solidFill>
                  <a:latin typeface="Calibri"/>
                  <a:ea typeface="Calibri"/>
                  <a:cs typeface="Calibri"/>
                  <a:sym typeface="Calibri"/>
                </a:rPr>
                <a:t> : petit aéroport desservant Lyon, Bordeaux, Londres, Corse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bon réseau de bus </a:t>
              </a:r>
              <a:endParaRPr sz="1100" b="1">
                <a:solidFill>
                  <a:schemeClr val="dk1"/>
                </a:solidFill>
                <a:latin typeface="Calibri"/>
                <a:ea typeface="Calibri"/>
                <a:cs typeface="Calibri"/>
                <a:sym typeface="Calibri"/>
              </a:endParaRPr>
            </a:p>
          </p:txBody>
        </p:sp>
        <p:sp>
          <p:nvSpPr>
            <p:cNvPr id="710" name="Google Shape;710;p23"/>
            <p:cNvSpPr/>
            <p:nvPr/>
          </p:nvSpPr>
          <p:spPr>
            <a:xfrm>
              <a:off x="351498" y="3929676"/>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sp>
        <p:nvSpPr>
          <p:cNvPr id="711" name="Google Shape;711;p23"/>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24</a:t>
            </a:fld>
            <a:endParaRPr/>
          </a:p>
        </p:txBody>
      </p:sp>
      <p:pic>
        <p:nvPicPr>
          <p:cNvPr id="712" name="Google Shape;712;p23" descr="Caen.png"/>
          <p:cNvPicPr preferRelativeResize="0"/>
          <p:nvPr/>
        </p:nvPicPr>
        <p:blipFill rotWithShape="1">
          <a:blip r:embed="rId6">
            <a:alphaModFix/>
          </a:blip>
          <a:srcRect/>
          <a:stretch/>
        </p:blipFill>
        <p:spPr>
          <a:xfrm>
            <a:off x="3767749" y="1289645"/>
            <a:ext cx="5287149" cy="1687728"/>
          </a:xfrm>
          <a:prstGeom prst="rect">
            <a:avLst/>
          </a:prstGeom>
          <a:noFill/>
          <a:ln>
            <a:noFill/>
          </a:ln>
        </p:spPr>
      </p:pic>
      <p:pic>
        <p:nvPicPr>
          <p:cNvPr id="713" name="Google Shape;713;p23" descr="caen-abbaye-aux-hommes.jpg"/>
          <p:cNvPicPr preferRelativeResize="0"/>
          <p:nvPr/>
        </p:nvPicPr>
        <p:blipFill rotWithShape="1">
          <a:blip r:embed="rId7">
            <a:alphaModFix/>
          </a:blip>
          <a:srcRect/>
          <a:stretch/>
        </p:blipFill>
        <p:spPr>
          <a:xfrm>
            <a:off x="0" y="0"/>
            <a:ext cx="9144000" cy="1184717"/>
          </a:xfrm>
          <a:prstGeom prst="rect">
            <a:avLst/>
          </a:prstGeom>
          <a:noFill/>
          <a:ln>
            <a:noFill/>
          </a:ln>
        </p:spPr>
      </p:pic>
      <p:sp>
        <p:nvSpPr>
          <p:cNvPr id="714" name="Google Shape;714;p23"/>
          <p:cNvSpPr/>
          <p:nvPr/>
        </p:nvSpPr>
        <p:spPr>
          <a:xfrm>
            <a:off x="8057912" y="2976105"/>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715" name="Google Shape;715;p23"/>
          <p:cNvGrpSpPr/>
          <p:nvPr/>
        </p:nvGrpSpPr>
        <p:grpSpPr>
          <a:xfrm>
            <a:off x="2652116" y="3189949"/>
            <a:ext cx="3493606" cy="2165759"/>
            <a:chOff x="2762304" y="3181031"/>
            <a:chExt cx="3493606" cy="2165759"/>
          </a:xfrm>
        </p:grpSpPr>
        <p:sp>
          <p:nvSpPr>
            <p:cNvPr id="716" name="Google Shape;716;p23"/>
            <p:cNvSpPr/>
            <p:nvPr/>
          </p:nvSpPr>
          <p:spPr>
            <a:xfrm>
              <a:off x="2762304" y="3184496"/>
              <a:ext cx="3493606" cy="216229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60-100 internes en formation.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Caen est une ville moyenne de 200 000 habitants avec une ambiance dynamique.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Cadre de vie agréable avec accès à la mer en 20 minutes depuis le centre de Caen.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Campagne alentours avec activités variées (escalade, randonnées, vélo, kayak, kite, surf, parapente…).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Les périph sont à 1h environ mais remplies de jeunes internes permettant de se faire rapidement des amis.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L’ambiance y est toujours bonne. </a:t>
              </a:r>
              <a:endParaRPr/>
            </a:p>
          </p:txBody>
        </p:sp>
        <p:sp>
          <p:nvSpPr>
            <p:cNvPr id="717" name="Google Shape;717;p23"/>
            <p:cNvSpPr/>
            <p:nvPr/>
          </p:nvSpPr>
          <p:spPr>
            <a:xfrm>
              <a:off x="3438897" y="3181031"/>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718" name="Google Shape;718;p23"/>
          <p:cNvSpPr/>
          <p:nvPr/>
        </p:nvSpPr>
        <p:spPr>
          <a:xfrm>
            <a:off x="4325971" y="403844"/>
            <a:ext cx="811038"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Caen</a:t>
            </a:r>
            <a:endParaRPr sz="110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24"/>
          <p:cNvPicPr preferRelativeResize="0"/>
          <p:nvPr/>
        </p:nvPicPr>
        <p:blipFill rotWithShape="1">
          <a:blip r:embed="rId3">
            <a:alphaModFix/>
          </a:blip>
          <a:srcRect t="18257" b="28637"/>
          <a:stretch/>
        </p:blipFill>
        <p:spPr>
          <a:xfrm>
            <a:off x="0" y="-103695"/>
            <a:ext cx="9168854" cy="683051"/>
          </a:xfrm>
          <a:prstGeom prst="rect">
            <a:avLst/>
          </a:prstGeom>
          <a:noFill/>
          <a:ln>
            <a:noFill/>
          </a:ln>
        </p:spPr>
      </p:pic>
      <p:grpSp>
        <p:nvGrpSpPr>
          <p:cNvPr id="725" name="Google Shape;725;p24"/>
          <p:cNvGrpSpPr/>
          <p:nvPr/>
        </p:nvGrpSpPr>
        <p:grpSpPr>
          <a:xfrm>
            <a:off x="133754" y="696120"/>
            <a:ext cx="3859263" cy="3255538"/>
            <a:chOff x="396706" y="666807"/>
            <a:chExt cx="3859263" cy="3255538"/>
          </a:xfrm>
        </p:grpSpPr>
        <p:sp>
          <p:nvSpPr>
            <p:cNvPr id="726" name="Google Shape;726;p24"/>
            <p:cNvSpPr txBox="1"/>
            <p:nvPr/>
          </p:nvSpPr>
          <p:spPr>
            <a:xfrm>
              <a:off x="396706" y="1014666"/>
              <a:ext cx="3859263" cy="290767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050" b="1" u="sng">
                  <a:solidFill>
                    <a:schemeClr val="dk1"/>
                  </a:solidFill>
                  <a:latin typeface="Calibri"/>
                  <a:ea typeface="Calibri"/>
                  <a:cs typeface="Calibri"/>
                  <a:sym typeface="Calibri"/>
                </a:rPr>
                <a:t>Néphrologie générale </a:t>
              </a:r>
              <a:r>
                <a:rPr lang="fr-FR" sz="1050" i="1">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050" i="1">
                  <a:solidFill>
                    <a:schemeClr val="dk1"/>
                  </a:solidFill>
                  <a:latin typeface="Calibri"/>
                  <a:ea typeface="Calibri"/>
                  <a:cs typeface="Calibri"/>
                  <a:sym typeface="Calibri"/>
                </a:rPr>
                <a:t>1 service de 18 lits, divisé en 2 secteurs de 9 lits avec deux internes par secteur. Bilan d’IRA, troubles métaboliques, transplantation rénale, prise en charge des complications chez le dialysé et greffé</a:t>
              </a:r>
              <a:endParaRPr/>
            </a:p>
            <a:p>
              <a:pPr marL="0" marR="0" lvl="0" indent="0" algn="l" rtl="0">
                <a:lnSpc>
                  <a:spcPct val="107000"/>
                </a:lnSpc>
                <a:spcBef>
                  <a:spcPts val="0"/>
                </a:spcBef>
                <a:spcAft>
                  <a:spcPts val="0"/>
                </a:spcAft>
                <a:buNone/>
              </a:pPr>
              <a:endParaRPr sz="105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b="1" u="sng">
                  <a:solidFill>
                    <a:schemeClr val="dk1"/>
                  </a:solidFill>
                  <a:latin typeface="Calibri"/>
                  <a:ea typeface="Calibri"/>
                  <a:cs typeface="Calibri"/>
                  <a:sym typeface="Calibri"/>
                </a:rPr>
                <a:t>Hôpital de jour de Néphrologie </a:t>
              </a:r>
              <a:r>
                <a:rPr lang="fr-FR" sz="1050" i="1">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050" i="1">
                  <a:solidFill>
                    <a:schemeClr val="dk1"/>
                  </a:solidFill>
                  <a:latin typeface="Calibri"/>
                  <a:ea typeface="Calibri"/>
                  <a:cs typeface="Calibri"/>
                  <a:sym typeface="Calibri"/>
                </a:rPr>
                <a:t>Couplé au stage en néphrologie (1 mois/6), réalisation des chimiothérapies, réalisation des ponctions biopsies de greffon</a:t>
              </a:r>
              <a:endParaRPr/>
            </a:p>
            <a:p>
              <a:pPr marL="0" marR="0" lvl="0" indent="0" algn="l" rtl="0">
                <a:lnSpc>
                  <a:spcPct val="107000"/>
                </a:lnSpc>
                <a:spcBef>
                  <a:spcPts val="0"/>
                </a:spcBef>
                <a:spcAft>
                  <a:spcPts val="0"/>
                </a:spcAft>
                <a:buNone/>
              </a:pPr>
              <a:r>
                <a:rPr lang="fr-FR" sz="1050" i="1">
                  <a:solidFill>
                    <a:schemeClr val="dk1"/>
                  </a:solidFill>
                  <a:latin typeface="Calibri"/>
                  <a:ea typeface="Calibri"/>
                  <a:cs typeface="Calibri"/>
                  <a:sym typeface="Calibri"/>
                </a:rPr>
                <a:t>Téléphone d’avis néphro géré en journée par l’interne HDJ</a:t>
              </a:r>
              <a:endParaRPr/>
            </a:p>
            <a:p>
              <a:pPr marL="0" marR="0" lvl="0" indent="0" algn="l" rtl="0">
                <a:lnSpc>
                  <a:spcPct val="107000"/>
                </a:lnSpc>
                <a:spcBef>
                  <a:spcPts val="0"/>
                </a:spcBef>
                <a:spcAft>
                  <a:spcPts val="0"/>
                </a:spcAft>
                <a:buNone/>
              </a:pPr>
              <a:endParaRPr sz="105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b="1" u="sng">
                  <a:solidFill>
                    <a:schemeClr val="dk1"/>
                  </a:solidFill>
                  <a:latin typeface="Calibri"/>
                  <a:ea typeface="Calibri"/>
                  <a:cs typeface="Calibri"/>
                  <a:sym typeface="Calibri"/>
                </a:rPr>
                <a:t>Dialyse :</a:t>
              </a:r>
              <a:r>
                <a:rPr lang="fr-FR" sz="1050" b="1">
                  <a:solidFill>
                    <a:schemeClr val="dk1"/>
                  </a:solidFill>
                  <a:latin typeface="Calibri"/>
                  <a:ea typeface="Calibri"/>
                  <a:cs typeface="Calibri"/>
                  <a:sym typeface="Calibri"/>
                </a:rPr>
                <a:t> </a:t>
              </a:r>
              <a:r>
                <a:rPr lang="fr-FR" sz="1050" i="1">
                  <a:solidFill>
                    <a:schemeClr val="dk1"/>
                  </a:solidFill>
                  <a:latin typeface="Calibri"/>
                  <a:ea typeface="Calibri"/>
                  <a:cs typeface="Calibri"/>
                  <a:sym typeface="Calibri"/>
                </a:rPr>
                <a:t>1 centre lourd géré par la néphro, dialyse de repli aigue en réa MIR</a:t>
              </a:r>
              <a:endParaRPr/>
            </a:p>
            <a:p>
              <a:pPr marL="171450" marR="0" lvl="0" indent="-101600" algn="l" rtl="0">
                <a:lnSpc>
                  <a:spcPct val="107000"/>
                </a:lnSpc>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b="1" u="sng">
                  <a:solidFill>
                    <a:schemeClr val="dk1"/>
                  </a:solidFill>
                  <a:latin typeface="Calibri"/>
                  <a:ea typeface="Calibri"/>
                  <a:cs typeface="Calibri"/>
                  <a:sym typeface="Calibri"/>
                </a:rPr>
                <a:t>Soins intensifs de néphrologie et Transplantation  :</a:t>
              </a:r>
              <a:r>
                <a:rPr lang="fr-FR" sz="1050" b="1">
                  <a:solidFill>
                    <a:schemeClr val="dk1"/>
                  </a:solidFill>
                  <a:latin typeface="Calibri"/>
                  <a:ea typeface="Calibri"/>
                  <a:cs typeface="Calibri"/>
                  <a:sym typeface="Calibri"/>
                </a:rPr>
                <a:t> </a:t>
              </a:r>
              <a:r>
                <a:rPr lang="fr-FR" sz="1050" i="1">
                  <a:solidFill>
                    <a:schemeClr val="dk1"/>
                  </a:solidFill>
                  <a:latin typeface="Calibri"/>
                  <a:ea typeface="Calibri"/>
                  <a:cs typeface="Calibri"/>
                  <a:sym typeface="Calibri"/>
                </a:rPr>
                <a:t>1 service géré actuellement par la réa MIR</a:t>
              </a:r>
              <a:endParaRPr/>
            </a:p>
            <a:p>
              <a:pPr marL="171450" marR="0" lvl="0" indent="-101600" algn="l" rtl="0">
                <a:lnSpc>
                  <a:spcPct val="107000"/>
                </a:lnSpc>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p:txBody>
        </p:sp>
        <p:sp>
          <p:nvSpPr>
            <p:cNvPr id="727" name="Google Shape;727;p24"/>
            <p:cNvSpPr txBox="1"/>
            <p:nvPr/>
          </p:nvSpPr>
          <p:spPr>
            <a:xfrm>
              <a:off x="525536" y="666807"/>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Services de néphrologie au CHU</a:t>
              </a:r>
              <a:endParaRPr sz="1050" b="1">
                <a:solidFill>
                  <a:schemeClr val="accent5"/>
                </a:solidFill>
                <a:latin typeface="Calibri"/>
                <a:ea typeface="Calibri"/>
                <a:cs typeface="Calibri"/>
                <a:sym typeface="Calibri"/>
              </a:endParaRPr>
            </a:p>
          </p:txBody>
        </p:sp>
      </p:grpSp>
      <p:sp>
        <p:nvSpPr>
          <p:cNvPr id="728" name="Google Shape;728;p24"/>
          <p:cNvSpPr txBox="1"/>
          <p:nvPr/>
        </p:nvSpPr>
        <p:spPr>
          <a:xfrm>
            <a:off x="214914" y="4233889"/>
            <a:ext cx="3686375" cy="113224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Le Puy en Velay </a:t>
            </a:r>
            <a:r>
              <a:rPr lang="fr-FR" sz="1050">
                <a:solidFill>
                  <a:schemeClr val="dk1"/>
                </a:solidFill>
                <a:latin typeface="Calibri"/>
                <a:ea typeface="Calibri"/>
                <a:cs typeface="Calibri"/>
                <a:sym typeface="Calibri"/>
              </a:rPr>
              <a:t>(120 kms-1h30 en voiture)</a:t>
            </a:r>
            <a:r>
              <a:rPr lang="fr-FR" sz="1050" b="1">
                <a:solidFill>
                  <a:schemeClr val="dk1"/>
                </a:solidFill>
                <a:latin typeface="Calibri"/>
                <a:ea typeface="Calibri"/>
                <a:cs typeface="Calibri"/>
                <a:sym typeface="Calibri"/>
              </a:rPr>
              <a:t> </a:t>
            </a:r>
            <a:r>
              <a:rPr lang="fr-FR" sz="1050">
                <a:solidFill>
                  <a:schemeClr val="dk1"/>
                </a:solidFill>
                <a:latin typeface="Calibri"/>
                <a:ea typeface="Calibri"/>
                <a:cs typeface="Calibri"/>
                <a:sym typeface="Calibri"/>
              </a:rPr>
              <a:t>: 16 lits d’hospitalisation. Possibilité de faire des semaines en dialyse et des consultations. Pose de KTD (tunnelisé ou non) et PBR. Service dynamique et polyvalent. </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Vichy</a:t>
            </a:r>
            <a:r>
              <a:rPr lang="fr-FR" sz="1050">
                <a:solidFill>
                  <a:schemeClr val="dk1"/>
                </a:solidFill>
                <a:latin typeface="Calibri"/>
                <a:ea typeface="Calibri"/>
                <a:cs typeface="Calibri"/>
                <a:sym typeface="Calibri"/>
              </a:rPr>
              <a:t>  (60 km, 30 min en train) : 9 lits d’hospitalisation, spécialisés en DP + hémodialyse. Formation de qualité. </a:t>
            </a:r>
            <a:endParaRPr/>
          </a:p>
          <a:p>
            <a:pPr marL="171450" marR="0" lvl="0" indent="-101600" algn="l" rtl="0">
              <a:lnSpc>
                <a:spcPct val="107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29" name="Google Shape;729;p24"/>
          <p:cNvSpPr txBox="1"/>
          <p:nvPr/>
        </p:nvSpPr>
        <p:spPr>
          <a:xfrm>
            <a:off x="186288" y="3969039"/>
            <a:ext cx="3686375"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Services de néphrologie en périphérie</a:t>
            </a:r>
            <a:endParaRPr sz="1050" b="1">
              <a:solidFill>
                <a:schemeClr val="accent5"/>
              </a:solidFill>
              <a:latin typeface="Calibri"/>
              <a:ea typeface="Calibri"/>
              <a:cs typeface="Calibri"/>
              <a:sym typeface="Calibri"/>
            </a:endParaRPr>
          </a:p>
        </p:txBody>
      </p:sp>
      <p:grpSp>
        <p:nvGrpSpPr>
          <p:cNvPr id="730" name="Google Shape;730;p24"/>
          <p:cNvGrpSpPr/>
          <p:nvPr/>
        </p:nvGrpSpPr>
        <p:grpSpPr>
          <a:xfrm>
            <a:off x="4095945" y="2252941"/>
            <a:ext cx="2508384" cy="1038900"/>
            <a:chOff x="6662494" y="119847"/>
            <a:chExt cx="2309337" cy="1547453"/>
          </a:xfrm>
        </p:grpSpPr>
        <p:sp>
          <p:nvSpPr>
            <p:cNvPr id="731" name="Google Shape;731;p24"/>
            <p:cNvSpPr txBox="1"/>
            <p:nvPr/>
          </p:nvSpPr>
          <p:spPr>
            <a:xfrm>
              <a:off x="6662494" y="548337"/>
              <a:ext cx="2309337" cy="111896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100"/>
                <a:buFont typeface="Arial"/>
                <a:buNone/>
              </a:pPr>
              <a:r>
                <a:rPr lang="fr-FR" sz="1100" b="1" u="sng">
                  <a:solidFill>
                    <a:schemeClr val="dk1"/>
                  </a:solidFill>
                  <a:latin typeface="Calibri"/>
                  <a:ea typeface="Calibri"/>
                  <a:cs typeface="Calibri"/>
                  <a:sym typeface="Calibri"/>
                </a:rPr>
                <a:t>CHU :</a:t>
              </a:r>
              <a:r>
                <a:rPr lang="fr-FR" sz="1100" b="1">
                  <a:solidFill>
                    <a:schemeClr val="dk1"/>
                  </a:solidFill>
                  <a:latin typeface="Calibri"/>
                  <a:ea typeface="Calibri"/>
                  <a:cs typeface="Calibri"/>
                  <a:sym typeface="Calibri"/>
                </a:rPr>
                <a:t> </a:t>
              </a:r>
              <a:r>
                <a:rPr lang="fr-FR" sz="1100" b="0" i="0" u="none" strike="noStrike" cap="none">
                  <a:solidFill>
                    <a:srgbClr val="000000"/>
                  </a:solidFill>
                  <a:latin typeface="Calibri"/>
                  <a:ea typeface="Calibri"/>
                  <a:cs typeface="Calibri"/>
                  <a:sym typeface="Calibri"/>
                </a:rPr>
                <a:t>Réanimation MIR avec 10 lits de réa et 10 lits de SI. </a:t>
              </a:r>
              <a:r>
                <a:rPr lang="fr-FR" sz="1100" b="1" i="0" u="none" strike="noStrike" cap="none">
                  <a:solidFill>
                    <a:srgbClr val="FF0000"/>
                  </a:solidFill>
                  <a:latin typeface="Calibri"/>
                  <a:ea typeface="Calibri"/>
                  <a:cs typeface="Calibri"/>
                  <a:sym typeface="Calibri"/>
                </a:rPr>
                <a:t>(Option SI Néphro)</a:t>
              </a:r>
              <a:endParaRPr sz="1800" b="1">
                <a:solidFill>
                  <a:srgbClr val="FF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100"/>
                <a:buFont typeface="Arial"/>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b="1" u="sng">
                  <a:solidFill>
                    <a:schemeClr val="dk1"/>
                  </a:solidFill>
                  <a:latin typeface="Calibri"/>
                  <a:ea typeface="Calibri"/>
                  <a:cs typeface="Calibri"/>
                  <a:sym typeface="Calibri"/>
                </a:rPr>
                <a:t>CH périph </a:t>
              </a:r>
              <a:r>
                <a:rPr lang="fr-FR" sz="1100">
                  <a:solidFill>
                    <a:schemeClr val="dk1"/>
                  </a:solidFill>
                  <a:latin typeface="Calibri"/>
                  <a:ea typeface="Calibri"/>
                  <a:cs typeface="Calibri"/>
                  <a:sym typeface="Calibri"/>
                </a:rPr>
                <a:t>: </a:t>
              </a:r>
              <a:r>
                <a:rPr lang="fr-FR" sz="1050">
                  <a:solidFill>
                    <a:schemeClr val="dk1"/>
                  </a:solidFill>
                  <a:latin typeface="Calibri"/>
                  <a:ea typeface="Calibri"/>
                  <a:cs typeface="Calibri"/>
                  <a:sym typeface="Calibri"/>
                </a:rPr>
                <a:t>Puy en velay</a:t>
              </a:r>
              <a:endParaRPr sz="1800">
                <a:solidFill>
                  <a:schemeClr val="dk1"/>
                </a:solidFill>
                <a:latin typeface="Calibri"/>
                <a:ea typeface="Calibri"/>
                <a:cs typeface="Calibri"/>
                <a:sym typeface="Calibri"/>
              </a:endParaRPr>
            </a:p>
          </p:txBody>
        </p:sp>
        <p:sp>
          <p:nvSpPr>
            <p:cNvPr id="732" name="Google Shape;732;p24"/>
            <p:cNvSpPr txBox="1"/>
            <p:nvPr/>
          </p:nvSpPr>
          <p:spPr>
            <a:xfrm>
              <a:off x="6824707" y="119847"/>
              <a:ext cx="2028825" cy="34289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Stages de réanimation</a:t>
              </a:r>
              <a:endParaRPr sz="1050" b="1">
                <a:solidFill>
                  <a:schemeClr val="accent5"/>
                </a:solidFill>
                <a:latin typeface="Calibri"/>
                <a:ea typeface="Calibri"/>
                <a:cs typeface="Calibri"/>
                <a:sym typeface="Calibri"/>
              </a:endParaRPr>
            </a:p>
          </p:txBody>
        </p:sp>
      </p:grpSp>
      <p:grpSp>
        <p:nvGrpSpPr>
          <p:cNvPr id="733" name="Google Shape;733;p24"/>
          <p:cNvGrpSpPr/>
          <p:nvPr/>
        </p:nvGrpSpPr>
        <p:grpSpPr>
          <a:xfrm>
            <a:off x="6748784" y="1881733"/>
            <a:ext cx="2280252" cy="1499861"/>
            <a:chOff x="4511201" y="2917378"/>
            <a:chExt cx="2280252" cy="1499861"/>
          </a:xfrm>
        </p:grpSpPr>
        <p:sp>
          <p:nvSpPr>
            <p:cNvPr id="734" name="Google Shape;734;p24"/>
            <p:cNvSpPr txBox="1"/>
            <p:nvPr/>
          </p:nvSpPr>
          <p:spPr>
            <a:xfrm>
              <a:off x="4967637" y="2917378"/>
              <a:ext cx="1477604"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Enseignement</a:t>
              </a:r>
              <a:endParaRPr sz="1050" b="1">
                <a:solidFill>
                  <a:schemeClr val="accent5"/>
                </a:solidFill>
                <a:latin typeface="Calibri"/>
                <a:ea typeface="Calibri"/>
                <a:cs typeface="Calibri"/>
                <a:sym typeface="Calibri"/>
              </a:endParaRPr>
            </a:p>
          </p:txBody>
        </p:sp>
        <p:sp>
          <p:nvSpPr>
            <p:cNvPr id="735" name="Google Shape;735;p24"/>
            <p:cNvSpPr txBox="1"/>
            <p:nvPr/>
          </p:nvSpPr>
          <p:spPr>
            <a:xfrm>
              <a:off x="4511201" y="3252120"/>
              <a:ext cx="2280252" cy="1165119"/>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Cours locaux : par interne/chef repartis sur toute l’année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1/semestre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sz="1800">
                <a:solidFill>
                  <a:schemeClr val="dk1"/>
                </a:solidFill>
                <a:latin typeface="Calibri"/>
                <a:ea typeface="Calibri"/>
                <a:cs typeface="Calibri"/>
                <a:sym typeface="Calibri"/>
              </a:endParaRPr>
            </a:p>
          </p:txBody>
        </p:sp>
      </p:grpSp>
      <p:grpSp>
        <p:nvGrpSpPr>
          <p:cNvPr id="736" name="Google Shape;736;p24"/>
          <p:cNvGrpSpPr/>
          <p:nvPr/>
        </p:nvGrpSpPr>
        <p:grpSpPr>
          <a:xfrm>
            <a:off x="6748784" y="5109462"/>
            <a:ext cx="2274702" cy="1433978"/>
            <a:chOff x="6795135" y="3204477"/>
            <a:chExt cx="2274702" cy="1628124"/>
          </a:xfrm>
        </p:grpSpPr>
        <p:sp>
          <p:nvSpPr>
            <p:cNvPr id="737" name="Google Shape;737;p24"/>
            <p:cNvSpPr txBox="1"/>
            <p:nvPr/>
          </p:nvSpPr>
          <p:spPr>
            <a:xfrm>
              <a:off x="6920848" y="3204477"/>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Postes</a:t>
              </a:r>
              <a:endParaRPr sz="1050" b="1">
                <a:solidFill>
                  <a:schemeClr val="accent5"/>
                </a:solidFill>
                <a:latin typeface="Calibri"/>
                <a:ea typeface="Calibri"/>
                <a:cs typeface="Calibri"/>
                <a:sym typeface="Calibri"/>
              </a:endParaRPr>
            </a:p>
          </p:txBody>
        </p:sp>
        <p:sp>
          <p:nvSpPr>
            <p:cNvPr id="738" name="Google Shape;738;p24"/>
            <p:cNvSpPr txBox="1"/>
            <p:nvPr/>
          </p:nvSpPr>
          <p:spPr>
            <a:xfrm>
              <a:off x="6795135" y="3490812"/>
              <a:ext cx="2274702" cy="134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Postes d’internes en 2022 :  2</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Nombre d’internes actuellement en formation :  10</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Poste de CCA : 1</a:t>
              </a:r>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Poste d’Assistant-Spécialiste : 1 </a:t>
              </a:r>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Option SI néphro : 1 poste/an</a:t>
              </a:r>
              <a:endParaRPr sz="1800">
                <a:solidFill>
                  <a:schemeClr val="dk1"/>
                </a:solidFill>
                <a:latin typeface="Calibri"/>
                <a:ea typeface="Calibri"/>
                <a:cs typeface="Calibri"/>
                <a:sym typeface="Calibri"/>
              </a:endParaRPr>
            </a:p>
          </p:txBody>
        </p:sp>
      </p:grpSp>
      <p:grpSp>
        <p:nvGrpSpPr>
          <p:cNvPr id="739" name="Google Shape;739;p24"/>
          <p:cNvGrpSpPr/>
          <p:nvPr/>
        </p:nvGrpSpPr>
        <p:grpSpPr>
          <a:xfrm>
            <a:off x="4125865" y="651842"/>
            <a:ext cx="2526384" cy="1572792"/>
            <a:chOff x="4196326" y="1037477"/>
            <a:chExt cx="2480064" cy="1186986"/>
          </a:xfrm>
        </p:grpSpPr>
        <p:sp>
          <p:nvSpPr>
            <p:cNvPr id="740" name="Google Shape;740;p24"/>
            <p:cNvSpPr txBox="1"/>
            <p:nvPr/>
          </p:nvSpPr>
          <p:spPr>
            <a:xfrm>
              <a:off x="4196326" y="1352473"/>
              <a:ext cx="2480064" cy="87199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41" name="Google Shape;741;p24"/>
            <p:cNvSpPr txBox="1"/>
            <p:nvPr/>
          </p:nvSpPr>
          <p:spPr>
            <a:xfrm>
              <a:off x="4375741" y="1037477"/>
              <a:ext cx="2145193"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Gardes et astreintes</a:t>
              </a:r>
              <a:endParaRPr sz="1050" b="1">
                <a:solidFill>
                  <a:schemeClr val="accent5"/>
                </a:solidFill>
                <a:latin typeface="Calibri"/>
                <a:ea typeface="Calibri"/>
                <a:cs typeface="Calibri"/>
                <a:sym typeface="Calibri"/>
              </a:endParaRPr>
            </a:p>
          </p:txBody>
        </p:sp>
      </p:grpSp>
      <p:grpSp>
        <p:nvGrpSpPr>
          <p:cNvPr id="742" name="Google Shape;742;p24"/>
          <p:cNvGrpSpPr/>
          <p:nvPr/>
        </p:nvGrpSpPr>
        <p:grpSpPr>
          <a:xfrm>
            <a:off x="4125865" y="5626570"/>
            <a:ext cx="2412930" cy="1046847"/>
            <a:chOff x="6449448" y="2742786"/>
            <a:chExt cx="2376533" cy="1046847"/>
          </a:xfrm>
        </p:grpSpPr>
        <p:sp>
          <p:nvSpPr>
            <p:cNvPr id="743" name="Google Shape;743;p24"/>
            <p:cNvSpPr txBox="1"/>
            <p:nvPr/>
          </p:nvSpPr>
          <p:spPr>
            <a:xfrm>
              <a:off x="6923767" y="274278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Stages autres </a:t>
              </a:r>
              <a:endParaRPr sz="1050" b="1">
                <a:solidFill>
                  <a:schemeClr val="accent5"/>
                </a:solidFill>
                <a:latin typeface="Calibri"/>
                <a:ea typeface="Calibri"/>
                <a:cs typeface="Calibri"/>
                <a:sym typeface="Calibri"/>
              </a:endParaRPr>
            </a:p>
          </p:txBody>
        </p:sp>
        <p:sp>
          <p:nvSpPr>
            <p:cNvPr id="744" name="Google Shape;744;p24"/>
            <p:cNvSpPr txBox="1"/>
            <p:nvPr/>
          </p:nvSpPr>
          <p:spPr>
            <a:xfrm>
              <a:off x="6449448" y="2983607"/>
              <a:ext cx="2376533" cy="806026"/>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50"/>
                <a:buFont typeface="Calibri"/>
                <a:buNone/>
              </a:pPr>
              <a:r>
                <a:rPr lang="fr-FR" sz="1050" b="1">
                  <a:solidFill>
                    <a:schemeClr val="dk1"/>
                  </a:solidFill>
                  <a:latin typeface="Calibri"/>
                  <a:ea typeface="Calibri"/>
                  <a:cs typeface="Calibri"/>
                  <a:sym typeface="Calibri"/>
                </a:rPr>
                <a:t>Anatomo-pathologie </a:t>
              </a:r>
              <a:r>
                <a:rPr lang="fr-FR" sz="1050">
                  <a:solidFill>
                    <a:schemeClr val="dk1"/>
                  </a:solidFill>
                  <a:latin typeface="Calibri"/>
                  <a:ea typeface="Calibri"/>
                  <a:cs typeface="Calibri"/>
                  <a:sym typeface="Calibri"/>
                </a:rPr>
                <a:t>: non</a:t>
              </a:r>
              <a:endParaRPr sz="12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050"/>
                <a:buFont typeface="Calibri"/>
                <a:buNone/>
              </a:pPr>
              <a:r>
                <a:rPr lang="fr-FR" sz="1050" b="1">
                  <a:solidFill>
                    <a:schemeClr val="dk1"/>
                  </a:solidFill>
                  <a:latin typeface="Calibri"/>
                  <a:ea typeface="Calibri"/>
                  <a:cs typeface="Calibri"/>
                  <a:sym typeface="Calibri"/>
                </a:rPr>
                <a:t>Explorations fonctionnelles rénales </a:t>
              </a:r>
              <a:r>
                <a:rPr lang="fr-FR" sz="1050">
                  <a:solidFill>
                    <a:schemeClr val="dk1"/>
                  </a:solidFill>
                  <a:latin typeface="Calibri"/>
                  <a:ea typeface="Calibri"/>
                  <a:cs typeface="Calibri"/>
                  <a:sym typeface="Calibri"/>
                </a:rPr>
                <a:t>: en HDJ néphro</a:t>
              </a:r>
              <a:endParaRPr sz="105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050"/>
                <a:buFont typeface="Calibri"/>
                <a:buNone/>
              </a:pPr>
              <a:r>
                <a:rPr lang="fr-FR" sz="1050" b="1">
                  <a:solidFill>
                    <a:schemeClr val="dk1"/>
                  </a:solidFill>
                  <a:latin typeface="Calibri"/>
                  <a:ea typeface="Calibri"/>
                  <a:cs typeface="Calibri"/>
                  <a:sym typeface="Calibri"/>
                </a:rPr>
                <a:t>Immunologie </a:t>
              </a:r>
              <a:r>
                <a:rPr lang="fr-FR" sz="1050">
                  <a:solidFill>
                    <a:schemeClr val="dk1"/>
                  </a:solidFill>
                  <a:latin typeface="Calibri"/>
                  <a:ea typeface="Calibri"/>
                  <a:cs typeface="Calibri"/>
                  <a:sym typeface="Calibri"/>
                </a:rPr>
                <a:t>: non </a:t>
              </a:r>
              <a:endParaRPr sz="1200">
                <a:solidFill>
                  <a:schemeClr val="dk1"/>
                </a:solidFill>
                <a:latin typeface="Calibri"/>
                <a:ea typeface="Calibri"/>
                <a:cs typeface="Calibri"/>
                <a:sym typeface="Calibri"/>
              </a:endParaRPr>
            </a:p>
          </p:txBody>
        </p:sp>
      </p:grpSp>
      <p:grpSp>
        <p:nvGrpSpPr>
          <p:cNvPr id="745" name="Google Shape;745;p24"/>
          <p:cNvGrpSpPr/>
          <p:nvPr/>
        </p:nvGrpSpPr>
        <p:grpSpPr>
          <a:xfrm>
            <a:off x="6738693" y="832915"/>
            <a:ext cx="2286345" cy="789608"/>
            <a:chOff x="4294727" y="3783774"/>
            <a:chExt cx="2286345" cy="789608"/>
          </a:xfrm>
        </p:grpSpPr>
        <p:sp>
          <p:nvSpPr>
            <p:cNvPr id="746" name="Google Shape;746;p24"/>
            <p:cNvSpPr txBox="1"/>
            <p:nvPr/>
          </p:nvSpPr>
          <p:spPr>
            <a:xfrm>
              <a:off x="4707405" y="378377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747" name="Google Shape;747;p24"/>
            <p:cNvSpPr txBox="1"/>
            <p:nvPr/>
          </p:nvSpPr>
          <p:spPr>
            <a:xfrm>
              <a:off x="4294727" y="4062465"/>
              <a:ext cx="2286345" cy="51091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50"/>
                <a:buFont typeface="Calibri"/>
                <a:buNone/>
              </a:pPr>
              <a:r>
                <a:rPr lang="fr-FR" sz="1050">
                  <a:solidFill>
                    <a:schemeClr val="dk1"/>
                  </a:solidFill>
                  <a:latin typeface="Calibri"/>
                  <a:ea typeface="Calibri"/>
                  <a:cs typeface="Calibri"/>
                  <a:sym typeface="Calibri"/>
                </a:rPr>
                <a:t>Cathéters veineux : tunnellisés ou non  </a:t>
              </a:r>
              <a:endParaRPr sz="12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050"/>
                <a:buFont typeface="Calibri"/>
                <a:buNone/>
              </a:pPr>
              <a:r>
                <a:rPr lang="fr-FR" sz="1050">
                  <a:solidFill>
                    <a:schemeClr val="dk1"/>
                  </a:solidFill>
                  <a:latin typeface="Calibri"/>
                  <a:ea typeface="Calibri"/>
                  <a:cs typeface="Calibri"/>
                  <a:sym typeface="Calibri"/>
                </a:rPr>
                <a:t>PBR : natifs et greffons.</a:t>
              </a:r>
              <a:endParaRPr sz="1800">
                <a:solidFill>
                  <a:schemeClr val="dk1"/>
                </a:solidFill>
                <a:latin typeface="Calibri"/>
                <a:ea typeface="Calibri"/>
                <a:cs typeface="Calibri"/>
                <a:sym typeface="Calibri"/>
              </a:endParaRPr>
            </a:p>
          </p:txBody>
        </p:sp>
      </p:grpSp>
      <p:grpSp>
        <p:nvGrpSpPr>
          <p:cNvPr id="748" name="Google Shape;748;p24"/>
          <p:cNvGrpSpPr/>
          <p:nvPr/>
        </p:nvGrpSpPr>
        <p:grpSpPr>
          <a:xfrm>
            <a:off x="4171769" y="3445879"/>
            <a:ext cx="2286345" cy="2122388"/>
            <a:chOff x="6722224" y="1710186"/>
            <a:chExt cx="2286345" cy="2073926"/>
          </a:xfrm>
        </p:grpSpPr>
        <p:sp>
          <p:nvSpPr>
            <p:cNvPr id="749" name="Google Shape;749;p24"/>
            <p:cNvSpPr txBox="1"/>
            <p:nvPr/>
          </p:nvSpPr>
          <p:spPr>
            <a:xfrm>
              <a:off x="7203982" y="171018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750" name="Google Shape;750;p24"/>
            <p:cNvSpPr txBox="1"/>
            <p:nvPr/>
          </p:nvSpPr>
          <p:spPr>
            <a:xfrm>
              <a:off x="6722224" y="1983528"/>
              <a:ext cx="2286345" cy="18005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50"/>
                <a:buFont typeface="Calibri"/>
                <a:buNone/>
              </a:pPr>
              <a:r>
                <a:rPr lang="fr-FR" sz="1050" b="1">
                  <a:solidFill>
                    <a:schemeClr val="dk1"/>
                  </a:solidFill>
                  <a:latin typeface="Calibri"/>
                  <a:ea typeface="Calibri"/>
                  <a:cs typeface="Calibri"/>
                  <a:sym typeface="Calibri"/>
                </a:rPr>
                <a:t>Consultations d’internes :</a:t>
              </a:r>
              <a:r>
                <a:rPr lang="fr-FR" sz="1050">
                  <a:solidFill>
                    <a:schemeClr val="dk1"/>
                  </a:solidFill>
                  <a:latin typeface="Calibri"/>
                  <a:ea typeface="Calibri"/>
                  <a:cs typeface="Calibri"/>
                  <a:sym typeface="Calibri"/>
                </a:rPr>
                <a:t> possible lors des différents stages en néphro centrale et périph</a:t>
              </a:r>
              <a:endParaRPr sz="12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050"/>
                <a:buFont typeface="Calibri"/>
                <a:buNone/>
              </a:pPr>
              <a:r>
                <a:rPr lang="fr-FR" sz="1050" b="1">
                  <a:solidFill>
                    <a:schemeClr val="dk1"/>
                  </a:solidFill>
                  <a:latin typeface="Calibri"/>
                  <a:ea typeface="Calibri"/>
                  <a:cs typeface="Calibri"/>
                  <a:sym typeface="Calibri"/>
                </a:rPr>
                <a:t>Staff</a:t>
              </a:r>
              <a:r>
                <a:rPr lang="fr-FR" sz="1050">
                  <a:solidFill>
                    <a:schemeClr val="dk1"/>
                  </a:solidFill>
                  <a:latin typeface="Calibri"/>
                  <a:ea typeface="Calibri"/>
                  <a:cs typeface="Calibri"/>
                  <a:sym typeface="Calibri"/>
                </a:rPr>
                <a:t> :   </a:t>
              </a:r>
              <a:endParaRPr sz="12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a:solidFill>
                    <a:schemeClr val="dk1"/>
                  </a:solidFill>
                  <a:latin typeface="Calibri"/>
                  <a:ea typeface="Calibri"/>
                  <a:cs typeface="Calibri"/>
                  <a:sym typeface="Calibri"/>
                </a:rPr>
                <a:t>Bibliographie ou topo (des internes) : plusieurs/semestres</a:t>
              </a:r>
              <a:endParaRPr sz="12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a:solidFill>
                    <a:schemeClr val="dk1"/>
                  </a:solidFill>
                  <a:latin typeface="Calibri"/>
                  <a:ea typeface="Calibri"/>
                  <a:cs typeface="Calibri"/>
                  <a:sym typeface="Calibri"/>
                </a:rPr>
                <a:t>Anapath : 1/semaine  </a:t>
              </a:r>
              <a:endParaRPr sz="12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50">
                  <a:solidFill>
                    <a:schemeClr val="dk1"/>
                  </a:solidFill>
                  <a:latin typeface="Calibri"/>
                  <a:ea typeface="Calibri"/>
                  <a:cs typeface="Calibri"/>
                  <a:sym typeface="Calibri"/>
                </a:rPr>
                <a:t>Staff service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050">
                  <a:solidFill>
                    <a:schemeClr val="dk1"/>
                  </a:solidFill>
                  <a:latin typeface="Calibri"/>
                  <a:ea typeface="Calibri"/>
                  <a:cs typeface="Calibri"/>
                  <a:sym typeface="Calibri"/>
                </a:rPr>
                <a:t>Multiples staffs (HTA, Infectieux,,,) possibilité d’y assister </a:t>
              </a:r>
              <a:endParaRPr sz="1200">
                <a:solidFill>
                  <a:schemeClr val="dk1"/>
                </a:solidFill>
                <a:latin typeface="Calibri"/>
                <a:ea typeface="Calibri"/>
                <a:cs typeface="Calibri"/>
                <a:sym typeface="Calibri"/>
              </a:endParaRPr>
            </a:p>
          </p:txBody>
        </p:sp>
      </p:grpSp>
      <p:grpSp>
        <p:nvGrpSpPr>
          <p:cNvPr id="751" name="Google Shape;751;p24"/>
          <p:cNvGrpSpPr/>
          <p:nvPr/>
        </p:nvGrpSpPr>
        <p:grpSpPr>
          <a:xfrm>
            <a:off x="28879" y="5568195"/>
            <a:ext cx="3826391" cy="1187369"/>
            <a:chOff x="4142682" y="1526051"/>
            <a:chExt cx="3804727" cy="1187369"/>
          </a:xfrm>
        </p:grpSpPr>
        <p:sp>
          <p:nvSpPr>
            <p:cNvPr id="752" name="Google Shape;752;p24"/>
            <p:cNvSpPr txBox="1"/>
            <p:nvPr/>
          </p:nvSpPr>
          <p:spPr>
            <a:xfrm>
              <a:off x="4800129" y="1526051"/>
              <a:ext cx="2567543"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Libéral/associatif</a:t>
              </a:r>
              <a:endParaRPr sz="1050" b="1">
                <a:solidFill>
                  <a:schemeClr val="accent5"/>
                </a:solidFill>
                <a:latin typeface="Calibri"/>
                <a:ea typeface="Calibri"/>
                <a:cs typeface="Calibri"/>
                <a:sym typeface="Calibri"/>
              </a:endParaRPr>
            </a:p>
          </p:txBody>
        </p:sp>
        <p:sp>
          <p:nvSpPr>
            <p:cNvPr id="753" name="Google Shape;753;p24"/>
            <p:cNvSpPr txBox="1"/>
            <p:nvPr/>
          </p:nvSpPr>
          <p:spPr>
            <a:xfrm>
              <a:off x="4142682" y="1837045"/>
              <a:ext cx="3804727" cy="876375"/>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050"/>
                <a:buFont typeface="Calibri"/>
                <a:buNone/>
              </a:pPr>
              <a:r>
                <a:rPr lang="fr-FR" sz="1050">
                  <a:solidFill>
                    <a:schemeClr val="dk1"/>
                  </a:solidFill>
                  <a:latin typeface="Calibri"/>
                  <a:ea typeface="Calibri"/>
                  <a:cs typeface="Calibri"/>
                  <a:sym typeface="Calibri"/>
                </a:rPr>
                <a:t>Oui, association AURA (à clermont ferrand), stage de très bonne qualité : hémodialyse, DP, consultation IRC, pose de KTD tunnelisé </a:t>
              </a:r>
              <a:endParaRPr sz="1200">
                <a:solidFill>
                  <a:schemeClr val="dk1"/>
                </a:solidFill>
                <a:latin typeface="Calibri"/>
                <a:ea typeface="Calibri"/>
                <a:cs typeface="Calibri"/>
                <a:sym typeface="Calibri"/>
              </a:endParaRPr>
            </a:p>
          </p:txBody>
        </p:sp>
      </p:grpSp>
      <p:grpSp>
        <p:nvGrpSpPr>
          <p:cNvPr id="754" name="Google Shape;754;p24"/>
          <p:cNvGrpSpPr/>
          <p:nvPr/>
        </p:nvGrpSpPr>
        <p:grpSpPr>
          <a:xfrm>
            <a:off x="6748784" y="3736019"/>
            <a:ext cx="2280252" cy="1171773"/>
            <a:chOff x="6899669" y="2926688"/>
            <a:chExt cx="2280252" cy="1070541"/>
          </a:xfrm>
        </p:grpSpPr>
        <p:sp>
          <p:nvSpPr>
            <p:cNvPr id="755" name="Google Shape;755;p24"/>
            <p:cNvSpPr txBox="1"/>
            <p:nvPr/>
          </p:nvSpPr>
          <p:spPr>
            <a:xfrm>
              <a:off x="7302256" y="292668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Recherche</a:t>
              </a:r>
              <a:endParaRPr sz="1050" b="1">
                <a:solidFill>
                  <a:schemeClr val="accent5"/>
                </a:solidFill>
                <a:latin typeface="Calibri"/>
                <a:ea typeface="Calibri"/>
                <a:cs typeface="Calibri"/>
                <a:sym typeface="Calibri"/>
              </a:endParaRPr>
            </a:p>
          </p:txBody>
        </p:sp>
        <p:sp>
          <p:nvSpPr>
            <p:cNvPr id="756" name="Google Shape;756;p24"/>
            <p:cNvSpPr txBox="1"/>
            <p:nvPr/>
          </p:nvSpPr>
          <p:spPr>
            <a:xfrm>
              <a:off x="6899669" y="3189842"/>
              <a:ext cx="2280252" cy="80738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M2 encouragé. </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Laboratoires / accueil M2 </a:t>
              </a:r>
              <a:r>
                <a:rPr lang="fr-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Nutrition/IRC</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Immunologie / Transplantation</a:t>
              </a:r>
              <a:endParaRPr sz="1800">
                <a:solidFill>
                  <a:schemeClr val="dk1"/>
                </a:solidFill>
                <a:latin typeface="Calibri"/>
                <a:ea typeface="Calibri"/>
                <a:cs typeface="Calibri"/>
                <a:sym typeface="Calibri"/>
              </a:endParaRPr>
            </a:p>
          </p:txBody>
        </p:sp>
      </p:grpSp>
      <p:sp>
        <p:nvSpPr>
          <p:cNvPr id="757" name="Google Shape;757;p24"/>
          <p:cNvSpPr/>
          <p:nvPr/>
        </p:nvSpPr>
        <p:spPr>
          <a:xfrm>
            <a:off x="92067" y="644848"/>
            <a:ext cx="3889920" cy="3186290"/>
          </a:xfrm>
          <a:prstGeom prst="roundRect">
            <a:avLst>
              <a:gd name="adj" fmla="val 11141"/>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58" name="Google Shape;758;p24"/>
          <p:cNvSpPr/>
          <p:nvPr/>
        </p:nvSpPr>
        <p:spPr>
          <a:xfrm>
            <a:off x="4059056" y="628411"/>
            <a:ext cx="2582163" cy="150399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59" name="Google Shape;759;p24"/>
          <p:cNvSpPr/>
          <p:nvPr/>
        </p:nvSpPr>
        <p:spPr>
          <a:xfrm>
            <a:off x="107029" y="3956601"/>
            <a:ext cx="3889920" cy="1443054"/>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0" name="Google Shape;760;p24"/>
          <p:cNvSpPr/>
          <p:nvPr/>
        </p:nvSpPr>
        <p:spPr>
          <a:xfrm>
            <a:off x="6727663" y="778163"/>
            <a:ext cx="2319122" cy="79530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1" name="Google Shape;761;p24"/>
          <p:cNvSpPr/>
          <p:nvPr/>
        </p:nvSpPr>
        <p:spPr>
          <a:xfrm>
            <a:off x="6738906" y="1860829"/>
            <a:ext cx="2318717" cy="160388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2" name="Google Shape;762;p24"/>
          <p:cNvSpPr/>
          <p:nvPr/>
        </p:nvSpPr>
        <p:spPr>
          <a:xfrm>
            <a:off x="4059056" y="2216330"/>
            <a:ext cx="2582163" cy="116526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3" name="Google Shape;763;p24"/>
          <p:cNvSpPr/>
          <p:nvPr/>
        </p:nvSpPr>
        <p:spPr>
          <a:xfrm>
            <a:off x="4041579" y="3474485"/>
            <a:ext cx="2582163" cy="209378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4" name="Google Shape;764;p24"/>
          <p:cNvSpPr/>
          <p:nvPr/>
        </p:nvSpPr>
        <p:spPr>
          <a:xfrm>
            <a:off x="6728068" y="3720080"/>
            <a:ext cx="2318717" cy="118771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5" name="Google Shape;765;p24"/>
          <p:cNvSpPr/>
          <p:nvPr/>
        </p:nvSpPr>
        <p:spPr>
          <a:xfrm>
            <a:off x="6738693" y="5038384"/>
            <a:ext cx="2318717" cy="143397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6" name="Google Shape;766;p24"/>
          <p:cNvSpPr/>
          <p:nvPr/>
        </p:nvSpPr>
        <p:spPr>
          <a:xfrm>
            <a:off x="4059056" y="5626887"/>
            <a:ext cx="2564685" cy="104653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7" name="Google Shape;767;p24"/>
          <p:cNvSpPr/>
          <p:nvPr/>
        </p:nvSpPr>
        <p:spPr>
          <a:xfrm>
            <a:off x="101437" y="5525118"/>
            <a:ext cx="3862566" cy="947244"/>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8" name="Google Shape;768;p24"/>
          <p:cNvSpPr txBox="1"/>
          <p:nvPr/>
        </p:nvSpPr>
        <p:spPr>
          <a:xfrm>
            <a:off x="4104118" y="1013008"/>
            <a:ext cx="2434677" cy="10618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0" b="1" u="sng">
                <a:solidFill>
                  <a:schemeClr val="dk1"/>
                </a:solidFill>
                <a:latin typeface="Calibri"/>
                <a:ea typeface="Calibri"/>
                <a:cs typeface="Calibri"/>
                <a:sym typeface="Calibri"/>
              </a:rPr>
              <a:t>CHU :</a:t>
            </a:r>
            <a:r>
              <a:rPr lang="fr-FR" sz="1050">
                <a:solidFill>
                  <a:schemeClr val="dk1"/>
                </a:solidFill>
                <a:latin typeface="Calibri"/>
                <a:ea typeface="Calibri"/>
                <a:cs typeface="Calibri"/>
                <a:sym typeface="Calibri"/>
              </a:rPr>
              <a:t> Astreintes WE (1 interne / 1 chef), Gardes de pôle (6-8/semestres) et aux urgences (2/semestres)</a:t>
            </a:r>
            <a:endParaRPr/>
          </a:p>
          <a:p>
            <a:pPr marL="0" marR="0" lvl="0" indent="0" algn="l" rtl="0">
              <a:spcBef>
                <a:spcPts val="0"/>
              </a:spcBef>
              <a:spcAft>
                <a:spcPts val="0"/>
              </a:spcAft>
              <a:buNone/>
            </a:pPr>
            <a:r>
              <a:rPr lang="fr-FR" sz="1050">
                <a:solidFill>
                  <a:schemeClr val="dk1"/>
                </a:solidFill>
                <a:latin typeface="Calibri"/>
                <a:ea typeface="Calibri"/>
                <a:cs typeface="Calibri"/>
                <a:sym typeface="Calibri"/>
              </a:rPr>
              <a:t>Garde en réa MIR possible après y être passé. </a:t>
            </a:r>
            <a:endParaRPr/>
          </a:p>
        </p:txBody>
      </p:sp>
      <p:pic>
        <p:nvPicPr>
          <p:cNvPr id="769" name="Google Shape;769;p24"/>
          <p:cNvPicPr preferRelativeResize="0"/>
          <p:nvPr/>
        </p:nvPicPr>
        <p:blipFill rotWithShape="1">
          <a:blip r:embed="rId4">
            <a:alphaModFix/>
          </a:blip>
          <a:srcRect/>
          <a:stretch/>
        </p:blipFill>
        <p:spPr>
          <a:xfrm>
            <a:off x="3754963" y="44607"/>
            <a:ext cx="1797128" cy="4447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25"/>
          <p:cNvPicPr preferRelativeResize="0"/>
          <p:nvPr/>
        </p:nvPicPr>
        <p:blipFill rotWithShape="1">
          <a:blip r:embed="rId3">
            <a:alphaModFix/>
          </a:blip>
          <a:srcRect t="18257" b="28637"/>
          <a:stretch/>
        </p:blipFill>
        <p:spPr>
          <a:xfrm>
            <a:off x="0" y="-103695"/>
            <a:ext cx="9168854" cy="683051"/>
          </a:xfrm>
          <a:prstGeom prst="rect">
            <a:avLst/>
          </a:prstGeom>
          <a:noFill/>
          <a:ln>
            <a:noFill/>
          </a:ln>
        </p:spPr>
      </p:pic>
      <p:sp>
        <p:nvSpPr>
          <p:cNvPr id="776" name="Google Shape;776;p25"/>
          <p:cNvSpPr txBox="1"/>
          <p:nvPr/>
        </p:nvSpPr>
        <p:spPr>
          <a:xfrm>
            <a:off x="156735" y="3671249"/>
            <a:ext cx="3686375" cy="1570667"/>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050">
                <a:solidFill>
                  <a:schemeClr val="dk1"/>
                </a:solidFill>
                <a:latin typeface="Calibri"/>
                <a:ea typeface="Calibri"/>
                <a:cs typeface="Calibri"/>
                <a:sym typeface="Calibri"/>
              </a:rPr>
              <a:t>Ville de 150.000 habitants, </a:t>
            </a:r>
            <a:r>
              <a:rPr lang="fr-FR" sz="1050" b="1">
                <a:solidFill>
                  <a:schemeClr val="dk1"/>
                </a:solidFill>
                <a:latin typeface="Calibri"/>
                <a:ea typeface="Calibri"/>
                <a:cs typeface="Calibri"/>
                <a:sym typeface="Calibri"/>
              </a:rPr>
              <a:t>dynamique</a:t>
            </a:r>
            <a:r>
              <a:rPr lang="fr-FR" sz="1050">
                <a:solidFill>
                  <a:schemeClr val="dk1"/>
                </a:solidFill>
                <a:latin typeface="Calibri"/>
                <a:ea typeface="Calibri"/>
                <a:cs typeface="Calibri"/>
                <a:sym typeface="Calibri"/>
              </a:rPr>
              <a:t>. Hypercentre à 15 min à pied du CHU. </a:t>
            </a:r>
            <a:r>
              <a:rPr lang="fr-FR" sz="1050" b="1">
                <a:solidFill>
                  <a:schemeClr val="dk1"/>
                </a:solidFill>
                <a:latin typeface="Calibri"/>
                <a:ea typeface="Calibri"/>
                <a:cs typeface="Calibri"/>
                <a:sym typeface="Calibri"/>
              </a:rPr>
              <a:t>Nombreux restaurants et bars</a:t>
            </a:r>
            <a:r>
              <a:rPr lang="fr-FR" sz="1050">
                <a:solidFill>
                  <a:schemeClr val="dk1"/>
                </a:solidFill>
                <a:latin typeface="Calibri"/>
                <a:ea typeface="Calibri"/>
                <a:cs typeface="Calibri"/>
                <a:sym typeface="Calibri"/>
              </a:rPr>
              <a:t>. Réseau tram-bus-voies cyclables développé pour se déplacer.</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Accès nature en très peu de temps </a:t>
            </a:r>
            <a:r>
              <a:rPr lang="fr-FR" sz="1050">
                <a:solidFill>
                  <a:schemeClr val="dk1"/>
                </a:solidFill>
                <a:latin typeface="Calibri"/>
                <a:ea typeface="Calibri"/>
                <a:cs typeface="Calibri"/>
                <a:sym typeface="Calibri"/>
              </a:rPr>
              <a:t>: Parc chaine des puys à 15 min en voiture, nombreux lacs à 30 min en voiture</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Sports extérieurs très facilement accessibles </a:t>
            </a:r>
            <a:r>
              <a:rPr lang="fr-FR" sz="1050">
                <a:solidFill>
                  <a:schemeClr val="dk1"/>
                </a:solidFill>
                <a:latin typeface="Calibri"/>
                <a:ea typeface="Calibri"/>
                <a:cs typeface="Calibri"/>
                <a:sym typeface="Calibri"/>
              </a:rPr>
              <a:t>: randonnées +++, Ski avec 1ère station à 50 min, vélo, trail, etc..</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Internat dynamique </a:t>
            </a:r>
            <a:r>
              <a:rPr lang="fr-FR" sz="1050">
                <a:solidFill>
                  <a:schemeClr val="dk1"/>
                </a:solidFill>
                <a:latin typeface="Calibri"/>
                <a:ea typeface="Calibri"/>
                <a:cs typeface="Calibri"/>
                <a:sym typeface="Calibri"/>
              </a:rPr>
              <a:t>avec salle de soirée, salle de sport, nombreux partenariats, week end de bienvenue, soirée/afterwork tous les mois, gala/revue annuelle</a:t>
            </a:r>
            <a:endParaRPr/>
          </a:p>
          <a:p>
            <a:pPr marL="171450" marR="0" lvl="0" indent="-101600" algn="l" rtl="0">
              <a:lnSpc>
                <a:spcPct val="107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77" name="Google Shape;777;p25"/>
          <p:cNvSpPr txBox="1"/>
          <p:nvPr/>
        </p:nvSpPr>
        <p:spPr>
          <a:xfrm>
            <a:off x="214914" y="3363229"/>
            <a:ext cx="3686375"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La ville</a:t>
            </a:r>
            <a:endParaRPr sz="1050" b="1">
              <a:solidFill>
                <a:schemeClr val="accent5"/>
              </a:solidFill>
              <a:latin typeface="Calibri"/>
              <a:ea typeface="Calibri"/>
              <a:cs typeface="Calibri"/>
              <a:sym typeface="Calibri"/>
            </a:endParaRPr>
          </a:p>
        </p:txBody>
      </p:sp>
      <p:grpSp>
        <p:nvGrpSpPr>
          <p:cNvPr id="778" name="Google Shape;778;p25"/>
          <p:cNvGrpSpPr/>
          <p:nvPr/>
        </p:nvGrpSpPr>
        <p:grpSpPr>
          <a:xfrm>
            <a:off x="6748784" y="3409316"/>
            <a:ext cx="2274702" cy="2260075"/>
            <a:chOff x="6795135" y="1274148"/>
            <a:chExt cx="2274702" cy="2566064"/>
          </a:xfrm>
        </p:grpSpPr>
        <p:sp>
          <p:nvSpPr>
            <p:cNvPr id="779" name="Google Shape;779;p25"/>
            <p:cNvSpPr txBox="1"/>
            <p:nvPr/>
          </p:nvSpPr>
          <p:spPr>
            <a:xfrm>
              <a:off x="7004791" y="127414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Logement</a:t>
              </a:r>
              <a:endParaRPr sz="1800" b="1">
                <a:solidFill>
                  <a:schemeClr val="accent5"/>
                </a:solidFill>
                <a:latin typeface="Calibri"/>
                <a:ea typeface="Calibri"/>
                <a:cs typeface="Calibri"/>
                <a:sym typeface="Calibri"/>
              </a:endParaRPr>
            </a:p>
          </p:txBody>
        </p:sp>
        <p:sp>
          <p:nvSpPr>
            <p:cNvPr id="780" name="Google Shape;780;p25"/>
            <p:cNvSpPr txBox="1"/>
            <p:nvPr/>
          </p:nvSpPr>
          <p:spPr>
            <a:xfrm>
              <a:off x="6795135" y="3490812"/>
              <a:ext cx="2274702" cy="34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781" name="Google Shape;781;p25"/>
          <p:cNvSpPr txBox="1"/>
          <p:nvPr/>
        </p:nvSpPr>
        <p:spPr>
          <a:xfrm>
            <a:off x="5770348" y="761611"/>
            <a:ext cx="1358265" cy="35091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Climat</a:t>
            </a:r>
            <a:endParaRPr sz="1100">
              <a:solidFill>
                <a:schemeClr val="dk1"/>
              </a:solidFill>
              <a:latin typeface="Calibri"/>
              <a:ea typeface="Calibri"/>
              <a:cs typeface="Calibri"/>
              <a:sym typeface="Calibri"/>
            </a:endParaRPr>
          </a:p>
        </p:txBody>
      </p:sp>
      <p:grpSp>
        <p:nvGrpSpPr>
          <p:cNvPr id="782" name="Google Shape;782;p25"/>
          <p:cNvGrpSpPr/>
          <p:nvPr/>
        </p:nvGrpSpPr>
        <p:grpSpPr>
          <a:xfrm>
            <a:off x="4192204" y="3380746"/>
            <a:ext cx="2280252" cy="1188643"/>
            <a:chOff x="6899669" y="2911275"/>
            <a:chExt cx="2280252" cy="1085954"/>
          </a:xfrm>
        </p:grpSpPr>
        <p:sp>
          <p:nvSpPr>
            <p:cNvPr id="783" name="Google Shape;783;p25"/>
            <p:cNvSpPr txBox="1"/>
            <p:nvPr/>
          </p:nvSpPr>
          <p:spPr>
            <a:xfrm>
              <a:off x="7586536" y="291127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accent5"/>
                </a:buClr>
                <a:buSzPts val="1800"/>
                <a:buFont typeface="Calibri"/>
                <a:buNone/>
              </a:pPr>
              <a:r>
                <a:rPr lang="fr-FR" sz="1800" b="1">
                  <a:solidFill>
                    <a:schemeClr val="accent5"/>
                  </a:solidFill>
                  <a:latin typeface="Calibri"/>
                  <a:ea typeface="Calibri"/>
                  <a:cs typeface="Calibri"/>
                  <a:sym typeface="Calibri"/>
                </a:rPr>
                <a:t>Accès</a:t>
              </a:r>
              <a:endParaRPr sz="1050" b="1">
                <a:solidFill>
                  <a:schemeClr val="accent5"/>
                </a:solidFill>
                <a:latin typeface="Calibri"/>
                <a:ea typeface="Calibri"/>
                <a:cs typeface="Calibri"/>
                <a:sym typeface="Calibri"/>
              </a:endParaRPr>
            </a:p>
          </p:txBody>
        </p:sp>
        <p:sp>
          <p:nvSpPr>
            <p:cNvPr id="784" name="Google Shape;784;p25"/>
            <p:cNvSpPr txBox="1"/>
            <p:nvPr/>
          </p:nvSpPr>
          <p:spPr>
            <a:xfrm>
              <a:off x="6899669" y="3189842"/>
              <a:ext cx="2280252" cy="80738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785" name="Google Shape;785;p25"/>
          <p:cNvSpPr/>
          <p:nvPr/>
        </p:nvSpPr>
        <p:spPr>
          <a:xfrm>
            <a:off x="112871" y="3361890"/>
            <a:ext cx="3889920" cy="2073223"/>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86" name="Google Shape;786;p25"/>
          <p:cNvSpPr/>
          <p:nvPr/>
        </p:nvSpPr>
        <p:spPr>
          <a:xfrm>
            <a:off x="3754963" y="731396"/>
            <a:ext cx="5389037" cy="238302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87" name="Google Shape;787;p25"/>
          <p:cNvSpPr/>
          <p:nvPr/>
        </p:nvSpPr>
        <p:spPr>
          <a:xfrm>
            <a:off x="4153739" y="3397617"/>
            <a:ext cx="2720758" cy="152500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88" name="Google Shape;788;p25"/>
          <p:cNvSpPr/>
          <p:nvPr/>
        </p:nvSpPr>
        <p:spPr>
          <a:xfrm>
            <a:off x="6972002" y="3402343"/>
            <a:ext cx="2015263" cy="160020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789" name="Google Shape;789;p25"/>
          <p:cNvPicPr preferRelativeResize="0"/>
          <p:nvPr/>
        </p:nvPicPr>
        <p:blipFill rotWithShape="1">
          <a:blip r:embed="rId4">
            <a:alphaModFix/>
          </a:blip>
          <a:srcRect/>
          <a:stretch/>
        </p:blipFill>
        <p:spPr>
          <a:xfrm>
            <a:off x="3754963" y="44607"/>
            <a:ext cx="1797128" cy="444744"/>
          </a:xfrm>
          <a:prstGeom prst="rect">
            <a:avLst/>
          </a:prstGeom>
          <a:noFill/>
          <a:ln>
            <a:noFill/>
          </a:ln>
        </p:spPr>
      </p:pic>
      <p:pic>
        <p:nvPicPr>
          <p:cNvPr id="790" name="Google Shape;790;p25"/>
          <p:cNvPicPr preferRelativeResize="0"/>
          <p:nvPr/>
        </p:nvPicPr>
        <p:blipFill rotWithShape="1">
          <a:blip r:embed="rId5">
            <a:alphaModFix/>
          </a:blip>
          <a:srcRect/>
          <a:stretch/>
        </p:blipFill>
        <p:spPr>
          <a:xfrm>
            <a:off x="3945339" y="1424241"/>
            <a:ext cx="4999382" cy="1614271"/>
          </a:xfrm>
          <a:prstGeom prst="rect">
            <a:avLst/>
          </a:prstGeom>
          <a:noFill/>
          <a:ln>
            <a:noFill/>
          </a:ln>
        </p:spPr>
      </p:pic>
      <p:pic>
        <p:nvPicPr>
          <p:cNvPr id="791" name="Google Shape;791;p25"/>
          <p:cNvPicPr preferRelativeResize="0"/>
          <p:nvPr/>
        </p:nvPicPr>
        <p:blipFill rotWithShape="1">
          <a:blip r:embed="rId6">
            <a:alphaModFix/>
          </a:blip>
          <a:srcRect/>
          <a:stretch/>
        </p:blipFill>
        <p:spPr>
          <a:xfrm>
            <a:off x="337752" y="625245"/>
            <a:ext cx="2532850" cy="2579131"/>
          </a:xfrm>
          <a:prstGeom prst="rect">
            <a:avLst/>
          </a:prstGeom>
          <a:noFill/>
          <a:ln>
            <a:noFill/>
          </a:ln>
        </p:spPr>
      </p:pic>
      <p:sp>
        <p:nvSpPr>
          <p:cNvPr id="792" name="Google Shape;792;p25"/>
          <p:cNvSpPr txBox="1"/>
          <p:nvPr/>
        </p:nvSpPr>
        <p:spPr>
          <a:xfrm>
            <a:off x="3983015" y="1109047"/>
            <a:ext cx="4932929" cy="355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050">
                <a:solidFill>
                  <a:schemeClr val="dk1"/>
                </a:solidFill>
                <a:latin typeface="Calibri"/>
                <a:ea typeface="Calibri"/>
                <a:cs typeface="Calibri"/>
                <a:sym typeface="Calibri"/>
              </a:rPr>
              <a:t>Chaud en été, pas froid en hiver et très rarement enneigée, </a:t>
            </a:r>
            <a:endParaRPr sz="105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93" name="Google Shape;793;p25"/>
          <p:cNvSpPr txBox="1"/>
          <p:nvPr/>
        </p:nvSpPr>
        <p:spPr>
          <a:xfrm>
            <a:off x="4144128" y="3627997"/>
            <a:ext cx="2789409" cy="1367135"/>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Voiture : </a:t>
            </a:r>
            <a:r>
              <a:rPr lang="fr-FR" sz="1050">
                <a:solidFill>
                  <a:schemeClr val="dk1"/>
                </a:solidFill>
                <a:latin typeface="Calibri"/>
                <a:ea typeface="Calibri"/>
                <a:cs typeface="Calibri"/>
                <a:sym typeface="Calibri"/>
              </a:rPr>
              <a:t>4h de paris, 4h de bordeaux, 3h des alpes, 3h de Montpellier </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Train : </a:t>
            </a:r>
            <a:r>
              <a:rPr lang="fr-FR" sz="1050">
                <a:solidFill>
                  <a:schemeClr val="dk1"/>
                </a:solidFill>
                <a:latin typeface="Calibri"/>
                <a:ea typeface="Calibri"/>
                <a:cs typeface="Calibri"/>
                <a:sym typeface="Calibri"/>
              </a:rPr>
              <a:t>Pas de TGV, liaison avec paris en 4h</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Avion : </a:t>
            </a:r>
            <a:r>
              <a:rPr lang="fr-FR" sz="1050">
                <a:solidFill>
                  <a:schemeClr val="dk1"/>
                </a:solidFill>
                <a:latin typeface="Calibri"/>
                <a:ea typeface="Calibri"/>
                <a:cs typeface="Calibri"/>
                <a:sym typeface="Calibri"/>
              </a:rPr>
              <a:t>1 aéroport à clermont avec liaison Paris, vol saisonnier vers destination européenne. Sinon à 2h en voiture de l’aéroport de lyon +++</a:t>
            </a:r>
            <a:endParaRPr sz="105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94" name="Google Shape;794;p25"/>
          <p:cNvSpPr txBox="1"/>
          <p:nvPr/>
        </p:nvSpPr>
        <p:spPr>
          <a:xfrm>
            <a:off x="7017481" y="3682448"/>
            <a:ext cx="1898464" cy="886942"/>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Internats : </a:t>
            </a:r>
            <a:r>
              <a:rPr lang="fr-FR" sz="1050">
                <a:solidFill>
                  <a:schemeClr val="dk1"/>
                </a:solidFill>
                <a:latin typeface="Calibri"/>
                <a:ea typeface="Calibri"/>
                <a:cs typeface="Calibri"/>
                <a:sym typeface="Calibri"/>
              </a:rPr>
              <a:t> Au CHU, seul en studio ou en colloc à 2-3. Internats dans tous les hôpitaux périph</a:t>
            </a:r>
            <a:endParaRPr/>
          </a:p>
          <a:p>
            <a:pPr marL="171450" marR="0" lvl="0" indent="-171450" algn="l" rtl="0">
              <a:lnSpc>
                <a:spcPct val="107000"/>
              </a:lnSpc>
              <a:spcBef>
                <a:spcPts val="0"/>
              </a:spcBef>
              <a:spcAft>
                <a:spcPts val="0"/>
              </a:spcAft>
              <a:buClr>
                <a:schemeClr val="dk1"/>
              </a:buClr>
              <a:buSzPts val="1100"/>
              <a:buFont typeface="Arial"/>
              <a:buChar char="•"/>
            </a:pPr>
            <a:r>
              <a:rPr lang="fr-FR" sz="1050" b="1">
                <a:solidFill>
                  <a:schemeClr val="dk1"/>
                </a:solidFill>
                <a:latin typeface="Calibri"/>
                <a:ea typeface="Calibri"/>
                <a:cs typeface="Calibri"/>
                <a:sym typeface="Calibri"/>
              </a:rPr>
              <a:t>Appartement en centre ville </a:t>
            </a:r>
            <a:r>
              <a:rPr lang="fr-FR" sz="1050">
                <a:solidFill>
                  <a:schemeClr val="dk1"/>
                </a:solidFill>
                <a:latin typeface="Calibri"/>
                <a:ea typeface="Calibri"/>
                <a:cs typeface="Calibri"/>
                <a:sym typeface="Calibri"/>
              </a:rPr>
              <a:t>: loc non meublée à 10€/m² en moyenne</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nvGrpSpPr>
          <p:cNvPr id="795" name="Google Shape;795;p25"/>
          <p:cNvGrpSpPr/>
          <p:nvPr/>
        </p:nvGrpSpPr>
        <p:grpSpPr>
          <a:xfrm>
            <a:off x="825236" y="5869990"/>
            <a:ext cx="8131666" cy="688938"/>
            <a:chOff x="181273" y="654524"/>
            <a:chExt cx="6229290" cy="688938"/>
          </a:xfrm>
        </p:grpSpPr>
        <p:sp>
          <p:nvSpPr>
            <p:cNvPr id="796" name="Google Shape;796;p25"/>
            <p:cNvSpPr/>
            <p:nvPr/>
          </p:nvSpPr>
          <p:spPr>
            <a:xfrm>
              <a:off x="3653936" y="657273"/>
              <a:ext cx="2756627" cy="683051"/>
            </a:xfrm>
            <a:prstGeom prst="roundRect">
              <a:avLst>
                <a:gd name="adj" fmla="val 16667"/>
              </a:avLst>
            </a:prstGeom>
            <a:noFill/>
            <a:ln w="190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Internat de Clermont</a:t>
              </a:r>
              <a:r>
                <a:rPr lang="fr-FR" sz="1100">
                  <a:solidFill>
                    <a:schemeClr val="dk1"/>
                  </a:solidFill>
                  <a:latin typeface="Calibri"/>
                  <a:ea typeface="Calibri"/>
                  <a:cs typeface="Calibri"/>
                  <a:sym typeface="Calibri"/>
                </a:rPr>
                <a:t> :</a:t>
              </a:r>
              <a:r>
                <a:rPr lang="fr-FR" sz="1800">
                  <a:solidFill>
                    <a:schemeClr val="dk1"/>
                  </a:solidFill>
                  <a:latin typeface="Calibri"/>
                  <a:ea typeface="Calibri"/>
                  <a:cs typeface="Calibri"/>
                  <a:sym typeface="Calibri"/>
                </a:rPr>
                <a:t> </a:t>
              </a:r>
              <a:r>
                <a:rPr lang="fr-FR" sz="11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secretariat@internatclermont.com</a:t>
              </a:r>
              <a:r>
                <a:rPr lang="fr-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Facebook : Internat de médecine de Clermont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www.internatclermont.com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797" name="Google Shape;797;p25"/>
            <p:cNvSpPr/>
            <p:nvPr/>
          </p:nvSpPr>
          <p:spPr>
            <a:xfrm>
              <a:off x="181273" y="654524"/>
              <a:ext cx="1526368" cy="685800"/>
            </a:xfrm>
            <a:prstGeom prst="roundRect">
              <a:avLst>
                <a:gd name="adj" fmla="val 16667"/>
              </a:avLst>
            </a:prstGeom>
            <a:noFill/>
            <a:ln w="190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Jimmy GARRAUD</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rgbClr val="0563C1"/>
                </a:buClr>
                <a:buSzPts val="1100"/>
                <a:buFont typeface="Calibri"/>
                <a:buNone/>
              </a:pPr>
              <a:r>
                <a:rPr lang="fr-FR" sz="1100" u="sng">
                  <a:solidFill>
                    <a:srgbClr val="0563C1"/>
                  </a:solidFill>
                  <a:latin typeface="Calibri"/>
                  <a:ea typeface="Calibri"/>
                  <a:cs typeface="Calibri"/>
                  <a:sym typeface="Calibri"/>
                </a:rPr>
                <a:t>jimmy,garraud@hotmail.fr</a:t>
              </a:r>
              <a:endParaRPr sz="1100">
                <a:solidFill>
                  <a:schemeClr val="dk1"/>
                </a:solidFill>
                <a:latin typeface="Calibri"/>
                <a:ea typeface="Calibri"/>
                <a:cs typeface="Calibri"/>
                <a:sym typeface="Calibri"/>
              </a:endParaRPr>
            </a:p>
          </p:txBody>
        </p:sp>
        <p:sp>
          <p:nvSpPr>
            <p:cNvPr id="798" name="Google Shape;798;p25"/>
            <p:cNvSpPr/>
            <p:nvPr/>
          </p:nvSpPr>
          <p:spPr>
            <a:xfrm>
              <a:off x="1796913" y="657662"/>
              <a:ext cx="1767750" cy="685800"/>
            </a:xfrm>
            <a:prstGeom prst="roundRect">
              <a:avLst>
                <a:gd name="adj" fmla="val 16667"/>
              </a:avLst>
            </a:prstGeom>
            <a:noFill/>
            <a:ln w="190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Pr HENG</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chemeClr val="dk1"/>
                </a:buClr>
                <a:buSzPts val="1100"/>
                <a:buFont typeface="Calibri"/>
                <a:buNone/>
              </a:pPr>
              <a:r>
                <a:rPr lang="fr-FR" sz="11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aheng@chu-clermontferrand.fr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grpSp>
      <p:sp>
        <p:nvSpPr>
          <p:cNvPr id="799" name="Google Shape;799;p25"/>
          <p:cNvSpPr txBox="1"/>
          <p:nvPr/>
        </p:nvSpPr>
        <p:spPr>
          <a:xfrm>
            <a:off x="3608188" y="5477864"/>
            <a:ext cx="1358265" cy="375325"/>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70C0"/>
              </a:buClr>
              <a:buSzPts val="1800"/>
              <a:buFont typeface="Calibri"/>
              <a:buNone/>
            </a:pPr>
            <a:r>
              <a:rPr lang="fr-FR" sz="1800" b="1">
                <a:solidFill>
                  <a:srgbClr val="0070C0"/>
                </a:solidFill>
                <a:latin typeface="Calibri"/>
                <a:ea typeface="Calibri"/>
                <a:cs typeface="Calibri"/>
                <a:sym typeface="Calibri"/>
              </a:rPr>
              <a:t>Contacts</a:t>
            </a:r>
            <a:endParaRPr sz="1800" b="1">
              <a:solidFill>
                <a:srgbClr val="0070C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26"/>
          <p:cNvSpPr txBox="1"/>
          <p:nvPr/>
        </p:nvSpPr>
        <p:spPr>
          <a:xfrm>
            <a:off x="0" y="-59732"/>
            <a:ext cx="9144000" cy="450636"/>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Dijon</a:t>
            </a:r>
            <a:endParaRPr sz="1100">
              <a:solidFill>
                <a:srgbClr val="000000"/>
              </a:solidFill>
              <a:latin typeface="Calibri"/>
              <a:ea typeface="Calibri"/>
              <a:cs typeface="Calibri"/>
              <a:sym typeface="Calibri"/>
            </a:endParaRPr>
          </a:p>
        </p:txBody>
      </p:sp>
      <p:grpSp>
        <p:nvGrpSpPr>
          <p:cNvPr id="806" name="Google Shape;806;p26"/>
          <p:cNvGrpSpPr/>
          <p:nvPr/>
        </p:nvGrpSpPr>
        <p:grpSpPr>
          <a:xfrm>
            <a:off x="120589" y="529915"/>
            <a:ext cx="3437137" cy="1896973"/>
            <a:chOff x="536369" y="599914"/>
            <a:chExt cx="3437137" cy="1896973"/>
          </a:xfrm>
        </p:grpSpPr>
        <p:sp>
          <p:nvSpPr>
            <p:cNvPr id="807" name="Google Shape;807;p26"/>
            <p:cNvSpPr/>
            <p:nvPr/>
          </p:nvSpPr>
          <p:spPr>
            <a:xfrm>
              <a:off x="536369" y="599914"/>
              <a:ext cx="3267261" cy="189697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et transplantation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23 lits + 2 lits post bloc</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pour chronique : 23 postes, 6 lits d’aigue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6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Hospitalisation de jour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p:txBody>
        </p:sp>
        <p:sp>
          <p:nvSpPr>
            <p:cNvPr id="808" name="Google Shape;808;p26"/>
            <p:cNvSpPr/>
            <p:nvPr/>
          </p:nvSpPr>
          <p:spPr>
            <a:xfrm>
              <a:off x="536369" y="599914"/>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809" name="Google Shape;809;p26"/>
          <p:cNvGrpSpPr/>
          <p:nvPr/>
        </p:nvGrpSpPr>
        <p:grpSpPr>
          <a:xfrm>
            <a:off x="163471" y="2754895"/>
            <a:ext cx="3267261" cy="1676017"/>
            <a:chOff x="359409" y="3020949"/>
            <a:chExt cx="3267261" cy="1676017"/>
          </a:xfrm>
        </p:grpSpPr>
        <p:sp>
          <p:nvSpPr>
            <p:cNvPr id="810" name="Google Shape;810;p26"/>
            <p:cNvSpPr/>
            <p:nvPr/>
          </p:nvSpPr>
          <p:spPr>
            <a:xfrm>
              <a:off x="359409" y="3020949"/>
              <a:ext cx="3267261" cy="167601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Macon</a:t>
              </a:r>
              <a:r>
                <a:rPr lang="fr-FR" sz="1100">
                  <a:solidFill>
                    <a:schemeClr val="dk1"/>
                  </a:solidFill>
                  <a:latin typeface="Calibri"/>
                  <a:ea typeface="Calibri"/>
                  <a:cs typeface="Calibri"/>
                  <a:sym typeface="Calibri"/>
                </a:rPr>
                <a:t> (120 km ) : 12 lits de néphrologie clinique + hémodialyse + DP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Chalon </a:t>
              </a:r>
              <a:r>
                <a:rPr lang="fr-FR" sz="1100">
                  <a:solidFill>
                    <a:schemeClr val="dk1"/>
                  </a:solidFill>
                  <a:latin typeface="Calibri"/>
                  <a:ea typeface="Calibri"/>
                  <a:cs typeface="Calibri"/>
                  <a:sym typeface="Calibri"/>
                </a:rPr>
                <a:t>(60 km) : 10 Lits de néphrologie clinique + hémodialyse + DP</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Auxerre </a:t>
              </a:r>
              <a:r>
                <a:rPr lang="fr-FR" sz="1100">
                  <a:solidFill>
                    <a:schemeClr val="dk1"/>
                  </a:solidFill>
                  <a:latin typeface="Calibri"/>
                  <a:ea typeface="Calibri"/>
                  <a:cs typeface="Calibri"/>
                  <a:sym typeface="Calibri"/>
                </a:rPr>
                <a:t>(148km) :  11 lits de néphrologie clinique + hémodialyse + DP</a:t>
              </a:r>
              <a:r>
                <a:rPr lang="fr-FR" sz="1100" b="1">
                  <a:solidFill>
                    <a:schemeClr val="dk1"/>
                  </a:solidFill>
                  <a:latin typeface="Calibri"/>
                  <a:ea typeface="Calibri"/>
                  <a:cs typeface="Calibri"/>
                  <a:sym typeface="Calibri"/>
                </a:rPr>
                <a:t> </a:t>
              </a:r>
              <a:endParaRPr/>
            </a:p>
          </p:txBody>
        </p:sp>
        <p:sp>
          <p:nvSpPr>
            <p:cNvPr id="811" name="Google Shape;811;p26"/>
            <p:cNvSpPr/>
            <p:nvPr/>
          </p:nvSpPr>
          <p:spPr>
            <a:xfrm>
              <a:off x="502580" y="3110201"/>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812" name="Google Shape;812;p26"/>
          <p:cNvGrpSpPr/>
          <p:nvPr/>
        </p:nvGrpSpPr>
        <p:grpSpPr>
          <a:xfrm>
            <a:off x="3837120" y="2154719"/>
            <a:ext cx="2309337" cy="1114456"/>
            <a:chOff x="6690039" y="435855"/>
            <a:chExt cx="2309337" cy="1454649"/>
          </a:xfrm>
        </p:grpSpPr>
        <p:sp>
          <p:nvSpPr>
            <p:cNvPr id="813" name="Google Shape;813;p26"/>
            <p:cNvSpPr/>
            <p:nvPr/>
          </p:nvSpPr>
          <p:spPr>
            <a:xfrm>
              <a:off x="6690039" y="455404"/>
              <a:ext cx="2309337" cy="143510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réanimation médicale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Dijon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réanimation polyvalente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Chalon, Macon, Auxerre</a:t>
              </a:r>
              <a:endParaRPr/>
            </a:p>
          </p:txBody>
        </p:sp>
        <p:sp>
          <p:nvSpPr>
            <p:cNvPr id="814" name="Google Shape;814;p26"/>
            <p:cNvSpPr/>
            <p:nvPr/>
          </p:nvSpPr>
          <p:spPr>
            <a:xfrm>
              <a:off x="6833543" y="43585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815" name="Google Shape;815;p26"/>
          <p:cNvGrpSpPr/>
          <p:nvPr/>
        </p:nvGrpSpPr>
        <p:grpSpPr>
          <a:xfrm>
            <a:off x="6638038" y="719721"/>
            <a:ext cx="2280252" cy="1528837"/>
            <a:chOff x="4525949" y="2930167"/>
            <a:chExt cx="2280252" cy="1528837"/>
          </a:xfrm>
        </p:grpSpPr>
        <p:sp>
          <p:nvSpPr>
            <p:cNvPr id="816" name="Google Shape;816;p26"/>
            <p:cNvSpPr/>
            <p:nvPr/>
          </p:nvSpPr>
          <p:spPr>
            <a:xfrm>
              <a:off x="4525949" y="2942965"/>
              <a:ext cx="2280252" cy="151603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1 après-midi par mois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InterCHU possible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817" name="Google Shape;817;p26"/>
            <p:cNvSpPr/>
            <p:nvPr/>
          </p:nvSpPr>
          <p:spPr>
            <a:xfrm>
              <a:off x="4898974" y="2930167"/>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818" name="Google Shape;818;p26"/>
          <p:cNvGrpSpPr/>
          <p:nvPr/>
        </p:nvGrpSpPr>
        <p:grpSpPr>
          <a:xfrm>
            <a:off x="6552845" y="4613526"/>
            <a:ext cx="2274702" cy="1802845"/>
            <a:chOff x="6795135" y="3468351"/>
            <a:chExt cx="2274702" cy="1802845"/>
          </a:xfrm>
        </p:grpSpPr>
        <p:sp>
          <p:nvSpPr>
            <p:cNvPr id="819" name="Google Shape;819;p26"/>
            <p:cNvSpPr/>
            <p:nvPr/>
          </p:nvSpPr>
          <p:spPr>
            <a:xfrm>
              <a:off x="6795135" y="3483473"/>
              <a:ext cx="2274702" cy="178772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7</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 (mais 1 seul en novembre prochain)</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 d’Assistant-Spécialiste : 0</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 d’assistant partagé : 1 </a:t>
              </a:r>
              <a:r>
                <a:rPr lang="fr-FR" sz="1100" i="1">
                  <a:solidFill>
                    <a:schemeClr val="dk1"/>
                  </a:solidFill>
                  <a:latin typeface="Calibri"/>
                  <a:ea typeface="Calibri"/>
                  <a:cs typeface="Calibri"/>
                  <a:sym typeface="Calibri"/>
                </a:rPr>
                <a:t>(non reconduit novembre prochain)</a:t>
              </a:r>
              <a:endParaRPr/>
            </a:p>
          </p:txBody>
        </p:sp>
        <p:sp>
          <p:nvSpPr>
            <p:cNvPr id="820" name="Google Shape;820;p26"/>
            <p:cNvSpPr/>
            <p:nvPr/>
          </p:nvSpPr>
          <p:spPr>
            <a:xfrm>
              <a:off x="6926759" y="3468351"/>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821" name="Google Shape;821;p26"/>
          <p:cNvGrpSpPr/>
          <p:nvPr/>
        </p:nvGrpSpPr>
        <p:grpSpPr>
          <a:xfrm>
            <a:off x="3557726" y="603348"/>
            <a:ext cx="2995119" cy="1347576"/>
            <a:chOff x="3843547" y="895237"/>
            <a:chExt cx="2995119" cy="1017016"/>
          </a:xfrm>
        </p:grpSpPr>
        <p:sp>
          <p:nvSpPr>
            <p:cNvPr id="822" name="Google Shape;822;p26"/>
            <p:cNvSpPr/>
            <p:nvPr/>
          </p:nvSpPr>
          <p:spPr>
            <a:xfrm>
              <a:off x="3843547" y="912812"/>
              <a:ext cx="2995119" cy="99944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avec gardes séniorisées.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en néphrologie dès que présence en stage au CHU. Pas de système d’astreinte.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Sinon gardes aux urgences dans les stages en périphérie ou réanimation si stage en réa</a:t>
              </a:r>
              <a:endParaRPr/>
            </a:p>
          </p:txBody>
        </p:sp>
        <p:sp>
          <p:nvSpPr>
            <p:cNvPr id="823" name="Google Shape;823;p26"/>
            <p:cNvSpPr/>
            <p:nvPr/>
          </p:nvSpPr>
          <p:spPr>
            <a:xfrm>
              <a:off x="4619632" y="895237"/>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824" name="Google Shape;824;p26"/>
          <p:cNvGrpSpPr/>
          <p:nvPr/>
        </p:nvGrpSpPr>
        <p:grpSpPr>
          <a:xfrm>
            <a:off x="163471" y="5418336"/>
            <a:ext cx="3261588" cy="1067525"/>
            <a:chOff x="2786543" y="2307896"/>
            <a:chExt cx="3261588" cy="865387"/>
          </a:xfrm>
        </p:grpSpPr>
        <p:sp>
          <p:nvSpPr>
            <p:cNvPr id="825" name="Google Shape;825;p26"/>
            <p:cNvSpPr/>
            <p:nvPr/>
          </p:nvSpPr>
          <p:spPr>
            <a:xfrm>
              <a:off x="2786543" y="2307896"/>
              <a:ext cx="3261588" cy="86538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 mais développement de l’activité en hôpital de jour</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accès en M2</a:t>
              </a:r>
              <a:endParaRPr/>
            </a:p>
          </p:txBody>
        </p:sp>
        <p:sp>
          <p:nvSpPr>
            <p:cNvPr id="826" name="Google Shape;826;p26"/>
            <p:cNvSpPr/>
            <p:nvPr/>
          </p:nvSpPr>
          <p:spPr>
            <a:xfrm>
              <a:off x="3775048" y="2307896"/>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827" name="Google Shape;827;p26"/>
          <p:cNvGrpSpPr/>
          <p:nvPr/>
        </p:nvGrpSpPr>
        <p:grpSpPr>
          <a:xfrm>
            <a:off x="3631546" y="3401464"/>
            <a:ext cx="2675395" cy="1002064"/>
            <a:chOff x="4283297" y="3600204"/>
            <a:chExt cx="2286345" cy="1233129"/>
          </a:xfrm>
        </p:grpSpPr>
        <p:sp>
          <p:nvSpPr>
            <p:cNvPr id="828" name="Google Shape;828;p26"/>
            <p:cNvSpPr/>
            <p:nvPr/>
          </p:nvSpPr>
          <p:spPr>
            <a:xfrm>
              <a:off x="4743715" y="360020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829" name="Google Shape;829;p26"/>
            <p:cNvSpPr/>
            <p:nvPr/>
          </p:nvSpPr>
          <p:spPr>
            <a:xfrm>
              <a:off x="4283297" y="3600204"/>
              <a:ext cx="2286345" cy="123312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pose de VVC et cathéter artériel aux SI de néphrologie (6lits), cathéter de dialyse tunnéllisés et non tunnéllisés.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En développement : natif et greffon</a:t>
              </a:r>
              <a:endParaRPr/>
            </a:p>
          </p:txBody>
        </p:sp>
      </p:grpSp>
      <p:grpSp>
        <p:nvGrpSpPr>
          <p:cNvPr id="830" name="Google Shape;830;p26"/>
          <p:cNvGrpSpPr/>
          <p:nvPr/>
        </p:nvGrpSpPr>
        <p:grpSpPr>
          <a:xfrm>
            <a:off x="3579660" y="4662259"/>
            <a:ext cx="2769951" cy="1620174"/>
            <a:chOff x="6475640" y="2920731"/>
            <a:chExt cx="2559490" cy="1620174"/>
          </a:xfrm>
        </p:grpSpPr>
        <p:sp>
          <p:nvSpPr>
            <p:cNvPr id="831" name="Google Shape;831;p26"/>
            <p:cNvSpPr/>
            <p:nvPr/>
          </p:nvSpPr>
          <p:spPr>
            <a:xfrm>
              <a:off x="6475640" y="2920731"/>
              <a:ext cx="2559490" cy="162017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en docteur junior</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en cours de développement</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 semaine</a:t>
              </a:r>
              <a:endParaRPr/>
            </a:p>
          </p:txBody>
        </p:sp>
        <p:sp>
          <p:nvSpPr>
            <p:cNvPr id="832" name="Google Shape;832;p26"/>
            <p:cNvSpPr/>
            <p:nvPr/>
          </p:nvSpPr>
          <p:spPr>
            <a:xfrm>
              <a:off x="7209202" y="292073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833" name="Google Shape;833;p26"/>
          <p:cNvGrpSpPr/>
          <p:nvPr/>
        </p:nvGrpSpPr>
        <p:grpSpPr>
          <a:xfrm>
            <a:off x="967563" y="4600827"/>
            <a:ext cx="1623592" cy="701719"/>
            <a:chOff x="5542387" y="1185714"/>
            <a:chExt cx="1973040" cy="997062"/>
          </a:xfrm>
        </p:grpSpPr>
        <p:sp>
          <p:nvSpPr>
            <p:cNvPr id="834" name="Google Shape;834;p26"/>
            <p:cNvSpPr/>
            <p:nvPr/>
          </p:nvSpPr>
          <p:spPr>
            <a:xfrm>
              <a:off x="5542387" y="1185714"/>
              <a:ext cx="1973040" cy="99706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835" name="Google Shape;835;p26"/>
            <p:cNvSpPr/>
            <p:nvPr/>
          </p:nvSpPr>
          <p:spPr>
            <a:xfrm>
              <a:off x="5926636" y="1185714"/>
              <a:ext cx="1358265" cy="454354"/>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836" name="Google Shape;836;p26"/>
          <p:cNvGrpSpPr/>
          <p:nvPr/>
        </p:nvGrpSpPr>
        <p:grpSpPr>
          <a:xfrm>
            <a:off x="6552845" y="2547985"/>
            <a:ext cx="2280252" cy="1485184"/>
            <a:chOff x="6888831" y="2918204"/>
            <a:chExt cx="2280252" cy="1485184"/>
          </a:xfrm>
        </p:grpSpPr>
        <p:sp>
          <p:nvSpPr>
            <p:cNvPr id="837" name="Google Shape;837;p26"/>
            <p:cNvSpPr/>
            <p:nvPr/>
          </p:nvSpPr>
          <p:spPr>
            <a:xfrm>
              <a:off x="6888831" y="2918204"/>
              <a:ext cx="2280252" cy="148518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HLA, immunologie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Laboratoires/accueil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possibilité d'accueil à Dijon ou Besançon selon les années.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Encouragement à faire un M2  </a:t>
              </a:r>
              <a:endParaRPr/>
            </a:p>
          </p:txBody>
        </p:sp>
        <p:sp>
          <p:nvSpPr>
            <p:cNvPr id="838" name="Google Shape;838;p26"/>
            <p:cNvSpPr/>
            <p:nvPr/>
          </p:nvSpPr>
          <p:spPr>
            <a:xfrm>
              <a:off x="7355734" y="291820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7"/>
          <p:cNvSpPr txBox="1">
            <a:spLocks noGrp="1"/>
          </p:cNvSpPr>
          <p:nvPr>
            <p:ph type="sldNum" idx="12"/>
          </p:nvPr>
        </p:nvSpPr>
        <p:spPr>
          <a:xfrm>
            <a:off x="8060345" y="6334579"/>
            <a:ext cx="71697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28</a:t>
            </a:fld>
            <a:endParaRPr/>
          </a:p>
        </p:txBody>
      </p:sp>
      <p:grpSp>
        <p:nvGrpSpPr>
          <p:cNvPr id="845" name="Google Shape;845;p27"/>
          <p:cNvGrpSpPr/>
          <p:nvPr/>
        </p:nvGrpSpPr>
        <p:grpSpPr>
          <a:xfrm>
            <a:off x="203319" y="1385254"/>
            <a:ext cx="2426226" cy="2330910"/>
            <a:chOff x="225082" y="1343672"/>
            <a:chExt cx="2426226" cy="2330910"/>
          </a:xfrm>
        </p:grpSpPr>
        <p:pic>
          <p:nvPicPr>
            <p:cNvPr id="846" name="Google Shape;846;p27"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847" name="Google Shape;847;p27"/>
            <p:cNvSpPr txBox="1"/>
            <p:nvPr/>
          </p:nvSpPr>
          <p:spPr>
            <a:xfrm>
              <a:off x="1658953" y="1885266"/>
              <a:ext cx="45867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Dijon</a:t>
              </a:r>
              <a:endParaRPr/>
            </a:p>
          </p:txBody>
        </p:sp>
        <p:sp>
          <p:nvSpPr>
            <p:cNvPr id="848" name="Google Shape;848;p27"/>
            <p:cNvSpPr/>
            <p:nvPr/>
          </p:nvSpPr>
          <p:spPr>
            <a:xfrm rot="10800000" flipH="1">
              <a:off x="1888293" y="2131487"/>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849" name="Google Shape;849;p27"/>
          <p:cNvGrpSpPr/>
          <p:nvPr/>
        </p:nvGrpSpPr>
        <p:grpSpPr>
          <a:xfrm>
            <a:off x="581073" y="5755612"/>
            <a:ext cx="8300831" cy="914400"/>
            <a:chOff x="106260" y="577546"/>
            <a:chExt cx="6339889" cy="914400"/>
          </a:xfrm>
        </p:grpSpPr>
        <p:sp>
          <p:nvSpPr>
            <p:cNvPr id="850" name="Google Shape;850;p27"/>
            <p:cNvSpPr/>
            <p:nvPr/>
          </p:nvSpPr>
          <p:spPr>
            <a:xfrm>
              <a:off x="3919086" y="577546"/>
              <a:ext cx="2527063" cy="66883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Dijon</a:t>
              </a:r>
              <a:r>
                <a:rPr lang="fr-FR" sz="1100">
                  <a:solidFill>
                    <a:schemeClr val="dk1"/>
                  </a:solidFill>
                  <a:latin typeface="Calibri"/>
                  <a:ea typeface="Calibri"/>
                  <a:cs typeface="Calibri"/>
                  <a:sym typeface="Calibri"/>
                </a:rPr>
                <a:t> : AIHD - president@interne-dijon.fr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 médecine de Dijon (AIHD)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https://aihd.fr</a:t>
              </a:r>
              <a:endParaRPr sz="1100" u="sng">
                <a:solidFill>
                  <a:srgbClr val="0563C1"/>
                </a:solidFill>
                <a:latin typeface="Calibri"/>
                <a:ea typeface="Calibri"/>
                <a:cs typeface="Calibri"/>
                <a:sym typeface="Calibri"/>
              </a:endParaRPr>
            </a:p>
            <a:p>
              <a:pPr marL="0" marR="0" lvl="0" indent="0" algn="l" rtl="0">
                <a:lnSpc>
                  <a:spcPct val="107000"/>
                </a:lnSpc>
                <a:spcBef>
                  <a:spcPts val="0"/>
                </a:spcBef>
                <a:spcAft>
                  <a:spcPts val="0"/>
                </a:spcAft>
                <a:buNone/>
              </a:pPr>
              <a:endParaRPr sz="1100" u="sng">
                <a:solidFill>
                  <a:srgbClr val="0563C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851" name="Google Shape;851;p27"/>
            <p:cNvSpPr/>
            <p:nvPr/>
          </p:nvSpPr>
          <p:spPr>
            <a:xfrm>
              <a:off x="106260" y="685800"/>
              <a:ext cx="160824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 </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Mélanie Chaintreuil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melaniechaintreuil@gmail.com</a:t>
              </a:r>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852" name="Google Shape;852;p27"/>
            <p:cNvSpPr/>
            <p:nvPr/>
          </p:nvSpPr>
          <p:spPr>
            <a:xfrm>
              <a:off x="1943100" y="577546"/>
              <a:ext cx="1767750"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REBIBOU</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03 80 29 34 34 </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jean-michel.rebibou@chu-dijon.fr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853" name="Google Shape;853;p27"/>
          <p:cNvSpPr txBox="1"/>
          <p:nvPr/>
        </p:nvSpPr>
        <p:spPr>
          <a:xfrm>
            <a:off x="3641870" y="544406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854" name="Google Shape;854;p27"/>
          <p:cNvGrpSpPr/>
          <p:nvPr/>
        </p:nvGrpSpPr>
        <p:grpSpPr>
          <a:xfrm>
            <a:off x="6210969" y="3203558"/>
            <a:ext cx="2698084" cy="1907319"/>
            <a:chOff x="-15456" y="3375833"/>
            <a:chExt cx="2698084" cy="1907319"/>
          </a:xfrm>
        </p:grpSpPr>
        <p:sp>
          <p:nvSpPr>
            <p:cNvPr id="855" name="Google Shape;855;p27"/>
            <p:cNvSpPr/>
            <p:nvPr/>
          </p:nvSpPr>
          <p:spPr>
            <a:xfrm>
              <a:off x="-15456" y="3375833"/>
              <a:ext cx="2698084" cy="190731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endParaRPr sz="1100" b="1" u="sng">
                <a:solidFill>
                  <a:srgbClr val="000000"/>
                </a:solidFill>
                <a:latin typeface="Calibri"/>
                <a:ea typeface="Calibri"/>
                <a:cs typeface="Calibri"/>
                <a:sym typeface="Calibri"/>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CHU :</a:t>
              </a:r>
              <a:r>
                <a:rPr lang="fr-FR" sz="1200">
                  <a:solidFill>
                    <a:schemeClr val="dk1"/>
                  </a:solidFill>
                  <a:latin typeface="Times New Roman"/>
                  <a:ea typeface="Times New Roman"/>
                  <a:cs typeface="Times New Roman"/>
                  <a:sym typeface="Times New Roman"/>
                </a:rPr>
                <a:t> </a:t>
              </a:r>
              <a:endParaRPr/>
            </a:p>
            <a:p>
              <a:pPr marL="450215" marR="0" lvl="0" indent="-90170" algn="ctr" rtl="0">
                <a:lnSpc>
                  <a:spcPct val="141818"/>
                </a:lnSpc>
                <a:spcBef>
                  <a:spcPts val="0"/>
                </a:spcBef>
                <a:spcAft>
                  <a:spcPts val="0"/>
                </a:spcAft>
                <a:buNone/>
              </a:pPr>
              <a:r>
                <a:rPr lang="fr-FR" sz="1100">
                  <a:solidFill>
                    <a:schemeClr val="dk1"/>
                  </a:solidFill>
                  <a:latin typeface="Calibri"/>
                  <a:ea typeface="Calibri"/>
                  <a:cs typeface="Calibri"/>
                  <a:sym typeface="Calibri"/>
                </a:rPr>
                <a:t>Locaux anciens, un peu délabrés.</a:t>
              </a:r>
              <a:endParaRPr/>
            </a:p>
            <a:p>
              <a:pPr marL="450215" marR="0" lvl="0" indent="-90170" algn="ctr" rtl="0">
                <a:lnSpc>
                  <a:spcPct val="141818"/>
                </a:lnSpc>
                <a:spcBef>
                  <a:spcPts val="0"/>
                </a:spcBef>
                <a:spcAft>
                  <a:spcPts val="0"/>
                </a:spcAft>
                <a:buNone/>
              </a:pPr>
              <a:r>
                <a:rPr lang="fr-FR" sz="1100">
                  <a:solidFill>
                    <a:schemeClr val="dk1"/>
                  </a:solidFill>
                  <a:latin typeface="Calibri"/>
                  <a:ea typeface="Calibri"/>
                  <a:cs typeface="Calibri"/>
                  <a:sym typeface="Calibri"/>
                </a:rPr>
                <a:t>Seulement 10 places  </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CHR :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Bonne capacité, très bonne ambiance</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centre-ville :  600 euros</a:t>
              </a:r>
              <a:endParaRPr sz="1200">
                <a:solidFill>
                  <a:schemeClr val="dk1"/>
                </a:solidFill>
                <a:latin typeface="Times New Roman"/>
                <a:ea typeface="Times New Roman"/>
                <a:cs typeface="Times New Roman"/>
                <a:sym typeface="Times New Roman"/>
              </a:endParaRPr>
            </a:p>
          </p:txBody>
        </p:sp>
        <p:sp>
          <p:nvSpPr>
            <p:cNvPr id="856" name="Google Shape;856;p27"/>
            <p:cNvSpPr txBox="1"/>
            <p:nvPr/>
          </p:nvSpPr>
          <p:spPr>
            <a:xfrm>
              <a:off x="426645" y="342174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857" name="Google Shape;857;p27"/>
          <p:cNvGrpSpPr/>
          <p:nvPr/>
        </p:nvGrpSpPr>
        <p:grpSpPr>
          <a:xfrm>
            <a:off x="64327" y="3809646"/>
            <a:ext cx="2914274" cy="1725735"/>
            <a:chOff x="108063" y="3815654"/>
            <a:chExt cx="2698084" cy="1975009"/>
          </a:xfrm>
        </p:grpSpPr>
        <p:sp>
          <p:nvSpPr>
            <p:cNvPr id="858" name="Google Shape;858;p27"/>
            <p:cNvSpPr/>
            <p:nvPr/>
          </p:nvSpPr>
          <p:spPr>
            <a:xfrm>
              <a:off x="108063" y="3815654"/>
              <a:ext cx="2698084"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Avion : </a:t>
              </a:r>
              <a:r>
                <a:rPr lang="fr-FR" sz="1100">
                  <a:solidFill>
                    <a:schemeClr val="dk1"/>
                  </a:solidFill>
                  <a:latin typeface="Calibri"/>
                  <a:ea typeface="Calibri"/>
                  <a:cs typeface="Calibri"/>
                  <a:sym typeface="Calibri"/>
                </a:rPr>
                <a:t>non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 </a:t>
              </a:r>
              <a:r>
                <a:rPr lang="fr-FR" sz="1100">
                  <a:solidFill>
                    <a:schemeClr val="dk1"/>
                  </a:solidFill>
                  <a:latin typeface="Calibri"/>
                  <a:ea typeface="Calibri"/>
                  <a:cs typeface="Calibri"/>
                  <a:sym typeface="Calibri"/>
                </a:rPr>
                <a:t>Au centre des grandes villes : 1h35 de Paris en TGV, 1h45 de Lyon en TGV , Tgv direct Roissy / Dijon</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Bus et tram :</a:t>
              </a:r>
              <a:r>
                <a:rPr lang="fr-FR" sz="1100">
                  <a:solidFill>
                    <a:schemeClr val="dk1"/>
                  </a:solidFill>
                  <a:latin typeface="Calibri"/>
                  <a:ea typeface="Calibri"/>
                  <a:cs typeface="Calibri"/>
                  <a:sym typeface="Calibri"/>
                </a:rPr>
                <a:t> couvrent l’ensemble de la ville</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a:t>
              </a:r>
              <a:r>
                <a:rPr lang="fr-FR" sz="1100">
                  <a:solidFill>
                    <a:schemeClr val="dk1"/>
                  </a:solidFill>
                  <a:latin typeface="Calibri"/>
                  <a:ea typeface="Calibri"/>
                  <a:cs typeface="Calibri"/>
                  <a:sym typeface="Calibri"/>
                </a:rPr>
                <a:t>Loin de rien , à 1h des pistes de ski+++.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Vélo</a:t>
              </a:r>
              <a:r>
                <a:rPr lang="fr-FR" sz="1100">
                  <a:solidFill>
                    <a:schemeClr val="dk1"/>
                  </a:solidFill>
                  <a:latin typeface="Calibri"/>
                  <a:ea typeface="Calibri"/>
                  <a:cs typeface="Calibri"/>
                  <a:sym typeface="Calibri"/>
                </a:rPr>
                <a:t> : aménagement de pistes cyclables </a:t>
              </a:r>
              <a:endParaRPr/>
            </a:p>
          </p:txBody>
        </p:sp>
        <p:sp>
          <p:nvSpPr>
            <p:cNvPr id="859" name="Google Shape;859;p27"/>
            <p:cNvSpPr txBox="1"/>
            <p:nvPr/>
          </p:nvSpPr>
          <p:spPr>
            <a:xfrm>
              <a:off x="496067" y="382470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860" name="Google Shape;860;p27"/>
          <p:cNvGrpSpPr/>
          <p:nvPr/>
        </p:nvGrpSpPr>
        <p:grpSpPr>
          <a:xfrm>
            <a:off x="3036615" y="2998183"/>
            <a:ext cx="3058326" cy="2162294"/>
            <a:chOff x="3055699" y="2753868"/>
            <a:chExt cx="2975769" cy="2162294"/>
          </a:xfrm>
        </p:grpSpPr>
        <p:sp>
          <p:nvSpPr>
            <p:cNvPr id="861" name="Google Shape;861;p27"/>
            <p:cNvSpPr/>
            <p:nvPr/>
          </p:nvSpPr>
          <p:spPr>
            <a:xfrm>
              <a:off x="3055699" y="2753868"/>
              <a:ext cx="2975769" cy="216229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de Province très agréable à vivre, beaucoup de verdure, calme. Immeubles anciens type haussmannien.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Gastronomie de haute qualité, et vins bourguignons connus du monde entier (cité internationale) avec nombreuses dégustations possibles, sans oublier notre MOUTARDE internationale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Circulation en vélo, bus, tramway, très accessible à pieds aussi.</a:t>
              </a:r>
              <a:endParaRPr/>
            </a:p>
          </p:txBody>
        </p:sp>
        <p:sp>
          <p:nvSpPr>
            <p:cNvPr id="862" name="Google Shape;862;p27"/>
            <p:cNvSpPr txBox="1"/>
            <p:nvPr/>
          </p:nvSpPr>
          <p:spPr>
            <a:xfrm>
              <a:off x="4053781" y="2753868"/>
              <a:ext cx="9525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863" name="Google Shape;863;p27"/>
          <p:cNvSpPr txBox="1"/>
          <p:nvPr/>
        </p:nvSpPr>
        <p:spPr>
          <a:xfrm>
            <a:off x="8060353" y="6356351"/>
            <a:ext cx="71697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1200">
                <a:solidFill>
                  <a:srgbClr val="888888"/>
                </a:solidFill>
                <a:latin typeface="Calibri"/>
                <a:ea typeface="Calibri"/>
                <a:cs typeface="Calibri"/>
                <a:sym typeface="Calibri"/>
              </a:rPr>
              <a:t>28</a:t>
            </a:fld>
            <a:endParaRPr sz="1200">
              <a:solidFill>
                <a:srgbClr val="888888"/>
              </a:solidFill>
              <a:latin typeface="Calibri"/>
              <a:ea typeface="Calibri"/>
              <a:cs typeface="Calibri"/>
              <a:sym typeface="Calibri"/>
            </a:endParaRPr>
          </a:p>
        </p:txBody>
      </p:sp>
      <p:pic>
        <p:nvPicPr>
          <p:cNvPr id="864" name="Google Shape;864;p27" descr="Dijon.png"/>
          <p:cNvPicPr preferRelativeResize="0"/>
          <p:nvPr/>
        </p:nvPicPr>
        <p:blipFill rotWithShape="1">
          <a:blip r:embed="rId5">
            <a:alphaModFix/>
          </a:blip>
          <a:srcRect/>
          <a:stretch/>
        </p:blipFill>
        <p:spPr>
          <a:xfrm>
            <a:off x="3492423" y="1385255"/>
            <a:ext cx="5045614" cy="1508069"/>
          </a:xfrm>
          <a:prstGeom prst="rect">
            <a:avLst/>
          </a:prstGeom>
          <a:noFill/>
          <a:ln>
            <a:noFill/>
          </a:ln>
        </p:spPr>
      </p:pic>
      <p:pic>
        <p:nvPicPr>
          <p:cNvPr id="865" name="Google Shape;865;p27" descr="Dijon_Panorama_02.jpg"/>
          <p:cNvPicPr preferRelativeResize="0"/>
          <p:nvPr/>
        </p:nvPicPr>
        <p:blipFill rotWithShape="1">
          <a:blip r:embed="rId6">
            <a:alphaModFix/>
          </a:blip>
          <a:srcRect/>
          <a:stretch/>
        </p:blipFill>
        <p:spPr>
          <a:xfrm>
            <a:off x="7038" y="10932"/>
            <a:ext cx="9115410" cy="1247727"/>
          </a:xfrm>
          <a:prstGeom prst="rect">
            <a:avLst/>
          </a:prstGeom>
          <a:noFill/>
          <a:ln>
            <a:noFill/>
          </a:ln>
        </p:spPr>
      </p:pic>
      <p:sp>
        <p:nvSpPr>
          <p:cNvPr id="866" name="Google Shape;866;p27"/>
          <p:cNvSpPr txBox="1"/>
          <p:nvPr/>
        </p:nvSpPr>
        <p:spPr>
          <a:xfrm>
            <a:off x="7560011" y="2900562"/>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867" name="Google Shape;867;p27"/>
          <p:cNvSpPr/>
          <p:nvPr/>
        </p:nvSpPr>
        <p:spPr>
          <a:xfrm>
            <a:off x="4308671" y="403844"/>
            <a:ext cx="845636"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Dijon</a:t>
            </a:r>
            <a:endParaRPr sz="1100">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2" name="Google Shape;872;p28"/>
          <p:cNvGrpSpPr/>
          <p:nvPr/>
        </p:nvGrpSpPr>
        <p:grpSpPr>
          <a:xfrm>
            <a:off x="100865" y="415069"/>
            <a:ext cx="3536355" cy="2097383"/>
            <a:chOff x="388160" y="587378"/>
            <a:chExt cx="3686375" cy="2097383"/>
          </a:xfrm>
        </p:grpSpPr>
        <p:sp>
          <p:nvSpPr>
            <p:cNvPr id="873" name="Google Shape;873;p28"/>
            <p:cNvSpPr/>
            <p:nvPr/>
          </p:nvSpPr>
          <p:spPr>
            <a:xfrm>
              <a:off x="388160" y="587378"/>
              <a:ext cx="3686375" cy="209738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(20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150 greffes/an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 aiguë et aphérèse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874" name="Google Shape;874;p28"/>
            <p:cNvSpPr txBox="1"/>
            <p:nvPr/>
          </p:nvSpPr>
          <p:spPr>
            <a:xfrm>
              <a:off x="532301"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875" name="Google Shape;875;p28"/>
          <p:cNvGrpSpPr/>
          <p:nvPr/>
        </p:nvGrpSpPr>
        <p:grpSpPr>
          <a:xfrm>
            <a:off x="121218" y="2590497"/>
            <a:ext cx="3536354" cy="1862064"/>
            <a:chOff x="189535" y="3114065"/>
            <a:chExt cx="3565568" cy="2605627"/>
          </a:xfrm>
        </p:grpSpPr>
        <p:sp>
          <p:nvSpPr>
            <p:cNvPr id="876" name="Google Shape;876;p28"/>
            <p:cNvSpPr/>
            <p:nvPr/>
          </p:nvSpPr>
          <p:spPr>
            <a:xfrm>
              <a:off x="189535" y="3114065"/>
              <a:ext cx="3565568" cy="260562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Annecy </a:t>
              </a:r>
              <a:r>
                <a:rPr lang="fr-FR" sz="1100">
                  <a:solidFill>
                    <a:schemeClr val="dk1"/>
                  </a:solidFill>
                  <a:latin typeface="Calibri"/>
                  <a:ea typeface="Calibri"/>
                  <a:cs typeface="Calibri"/>
                  <a:sym typeface="Calibri"/>
                </a:rPr>
                <a:t>(1h15) : 18 lits.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clinique + possibilité de semaines en dialyse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Chambéry </a:t>
              </a:r>
              <a:r>
                <a:rPr lang="fr-FR" sz="1100">
                  <a:solidFill>
                    <a:schemeClr val="dk1"/>
                  </a:solidFill>
                  <a:latin typeface="Calibri"/>
                  <a:ea typeface="Calibri"/>
                  <a:cs typeface="Calibri"/>
                  <a:sym typeface="Calibri"/>
                </a:rPr>
                <a:t>(45 minutes) : 18 lits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clinique et dialyse chronique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Thonon-les-Bains</a:t>
              </a:r>
              <a:r>
                <a:rPr lang="fr-FR" sz="1100">
                  <a:solidFill>
                    <a:schemeClr val="dk1"/>
                  </a:solidFill>
                  <a:latin typeface="Calibri"/>
                  <a:ea typeface="Calibri"/>
                  <a:cs typeface="Calibri"/>
                  <a:sym typeface="Calibri"/>
                </a:rPr>
                <a:t> (2h): néphrologie clinique avec 11 lits + possibilité d'aller en dialyse.</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p:txBody>
        </p:sp>
        <p:sp>
          <p:nvSpPr>
            <p:cNvPr id="877" name="Google Shape;877;p28"/>
            <p:cNvSpPr txBox="1"/>
            <p:nvPr/>
          </p:nvSpPr>
          <p:spPr>
            <a:xfrm>
              <a:off x="483913" y="3246441"/>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878" name="Google Shape;878;p28"/>
          <p:cNvGrpSpPr/>
          <p:nvPr/>
        </p:nvGrpSpPr>
        <p:grpSpPr>
          <a:xfrm>
            <a:off x="3957083" y="2229007"/>
            <a:ext cx="2431356" cy="1111670"/>
            <a:chOff x="6568021" y="340790"/>
            <a:chExt cx="2431356" cy="1451012"/>
          </a:xfrm>
        </p:grpSpPr>
        <p:sp>
          <p:nvSpPr>
            <p:cNvPr id="879" name="Google Shape;879;p28"/>
            <p:cNvSpPr/>
            <p:nvPr/>
          </p:nvSpPr>
          <p:spPr>
            <a:xfrm>
              <a:off x="6568021" y="340790"/>
              <a:ext cx="2431356" cy="145101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médicale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Chambéry, Annecy, Thonon-les-bains</a:t>
              </a:r>
              <a:endParaRPr sz="1100">
                <a:solidFill>
                  <a:schemeClr val="dk1"/>
                </a:solidFill>
                <a:latin typeface="Calibri"/>
                <a:ea typeface="Calibri"/>
                <a:cs typeface="Calibri"/>
                <a:sym typeface="Calibri"/>
              </a:endParaRPr>
            </a:p>
          </p:txBody>
        </p:sp>
        <p:sp>
          <p:nvSpPr>
            <p:cNvPr id="880" name="Google Shape;880;p28"/>
            <p:cNvSpPr txBox="1"/>
            <p:nvPr/>
          </p:nvSpPr>
          <p:spPr>
            <a:xfrm>
              <a:off x="6768169" y="395120"/>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881" name="Google Shape;881;p28"/>
          <p:cNvGrpSpPr/>
          <p:nvPr/>
        </p:nvGrpSpPr>
        <p:grpSpPr>
          <a:xfrm>
            <a:off x="6680467" y="415069"/>
            <a:ext cx="2280252" cy="1668912"/>
            <a:chOff x="4511201" y="2884301"/>
            <a:chExt cx="2280252" cy="1668912"/>
          </a:xfrm>
        </p:grpSpPr>
        <p:sp>
          <p:nvSpPr>
            <p:cNvPr id="882" name="Google Shape;882;p28"/>
            <p:cNvSpPr/>
            <p:nvPr/>
          </p:nvSpPr>
          <p:spPr>
            <a:xfrm>
              <a:off x="4511201" y="2884301"/>
              <a:ext cx="2280252" cy="166891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1/semestre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2j/semestre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a:p>
          </p:txBody>
        </p:sp>
        <p:sp>
          <p:nvSpPr>
            <p:cNvPr id="883" name="Google Shape;883;p28"/>
            <p:cNvSpPr txBox="1"/>
            <p:nvPr/>
          </p:nvSpPr>
          <p:spPr>
            <a:xfrm>
              <a:off x="4963356" y="3021413"/>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884" name="Google Shape;884;p28"/>
          <p:cNvGrpSpPr/>
          <p:nvPr/>
        </p:nvGrpSpPr>
        <p:grpSpPr>
          <a:xfrm>
            <a:off x="6696457" y="4705617"/>
            <a:ext cx="2274702" cy="1975009"/>
            <a:chOff x="6811125" y="3686810"/>
            <a:chExt cx="2274702" cy="1975009"/>
          </a:xfrm>
        </p:grpSpPr>
        <p:sp>
          <p:nvSpPr>
            <p:cNvPr id="885" name="Google Shape;885;p28"/>
            <p:cNvSpPr/>
            <p:nvPr/>
          </p:nvSpPr>
          <p:spPr>
            <a:xfrm>
              <a:off x="6811125" y="3686810"/>
              <a:ext cx="2274702" cy="197500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9</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3 (2  Grenoble, 1 Annecy)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 d’Assistant partagé : 1 avec Chambéry </a:t>
              </a:r>
              <a:endParaRPr/>
            </a:p>
          </p:txBody>
        </p:sp>
        <p:sp>
          <p:nvSpPr>
            <p:cNvPr id="886" name="Google Shape;886;p28"/>
            <p:cNvSpPr txBox="1"/>
            <p:nvPr/>
          </p:nvSpPr>
          <p:spPr>
            <a:xfrm>
              <a:off x="6912009" y="3718110"/>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887" name="Google Shape;887;p28"/>
          <p:cNvGrpSpPr/>
          <p:nvPr/>
        </p:nvGrpSpPr>
        <p:grpSpPr>
          <a:xfrm>
            <a:off x="3957081" y="415069"/>
            <a:ext cx="2386813" cy="1669435"/>
            <a:chOff x="4095858" y="1083993"/>
            <a:chExt cx="2386813" cy="1259921"/>
          </a:xfrm>
        </p:grpSpPr>
        <p:sp>
          <p:nvSpPr>
            <p:cNvPr id="888" name="Google Shape;888;p28"/>
            <p:cNvSpPr/>
            <p:nvPr/>
          </p:nvSpPr>
          <p:spPr>
            <a:xfrm>
              <a:off x="4095858" y="1083993"/>
              <a:ext cx="2386813" cy="125992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aux urgences ou en réanimation si stage effectué.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Astreintes en néphrologie du vendredi soir au lundi matin avec sénior d’astreinte. 5 WE/semestre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+ 1 nuit d’astreinte de semaine/10jrs</a:t>
              </a:r>
              <a:endParaRPr/>
            </a:p>
          </p:txBody>
        </p:sp>
        <p:sp>
          <p:nvSpPr>
            <p:cNvPr id="889" name="Google Shape;889;p28"/>
            <p:cNvSpPr txBox="1"/>
            <p:nvPr/>
          </p:nvSpPr>
          <p:spPr>
            <a:xfrm>
              <a:off x="4618354"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890" name="Google Shape;890;p28"/>
          <p:cNvGrpSpPr/>
          <p:nvPr/>
        </p:nvGrpSpPr>
        <p:grpSpPr>
          <a:xfrm>
            <a:off x="121218" y="5465403"/>
            <a:ext cx="3536355" cy="1165387"/>
            <a:chOff x="2673057" y="2393723"/>
            <a:chExt cx="3536355" cy="1165387"/>
          </a:xfrm>
        </p:grpSpPr>
        <p:sp>
          <p:nvSpPr>
            <p:cNvPr id="891" name="Google Shape;891;p28"/>
            <p:cNvSpPr/>
            <p:nvPr/>
          </p:nvSpPr>
          <p:spPr>
            <a:xfrm>
              <a:off x="2673057" y="2393723"/>
              <a:ext cx="3536355" cy="116538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a:t>
              </a:r>
              <a:endParaRPr/>
            </a:p>
          </p:txBody>
        </p:sp>
        <p:sp>
          <p:nvSpPr>
            <p:cNvPr id="892" name="Google Shape;892;p28"/>
            <p:cNvSpPr txBox="1"/>
            <p:nvPr/>
          </p:nvSpPr>
          <p:spPr>
            <a:xfrm>
              <a:off x="3693409" y="244999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893" name="Google Shape;893;p28"/>
          <p:cNvGrpSpPr/>
          <p:nvPr/>
        </p:nvGrpSpPr>
        <p:grpSpPr>
          <a:xfrm>
            <a:off x="3957082" y="3571851"/>
            <a:ext cx="2419528" cy="709863"/>
            <a:chOff x="4150115" y="3651042"/>
            <a:chExt cx="2419528" cy="709863"/>
          </a:xfrm>
        </p:grpSpPr>
        <p:sp>
          <p:nvSpPr>
            <p:cNvPr id="894" name="Google Shape;894;p28"/>
            <p:cNvSpPr/>
            <p:nvPr/>
          </p:nvSpPr>
          <p:spPr>
            <a:xfrm>
              <a:off x="4150115" y="3651043"/>
              <a:ext cx="2419528" cy="70986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(dont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a:p>
          </p:txBody>
        </p:sp>
        <p:sp>
          <p:nvSpPr>
            <p:cNvPr id="895" name="Google Shape;895;p28"/>
            <p:cNvSpPr txBox="1"/>
            <p:nvPr/>
          </p:nvSpPr>
          <p:spPr>
            <a:xfrm>
              <a:off x="4672609" y="365104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896" name="Google Shape;896;p28"/>
          <p:cNvGrpSpPr/>
          <p:nvPr/>
        </p:nvGrpSpPr>
        <p:grpSpPr>
          <a:xfrm>
            <a:off x="3807328" y="4423207"/>
            <a:ext cx="2723384" cy="2000818"/>
            <a:chOff x="6615602" y="2914699"/>
            <a:chExt cx="2419527" cy="2000818"/>
          </a:xfrm>
        </p:grpSpPr>
        <p:sp>
          <p:nvSpPr>
            <p:cNvPr id="897" name="Google Shape;897;p28"/>
            <p:cNvSpPr/>
            <p:nvPr/>
          </p:nvSpPr>
          <p:spPr>
            <a:xfrm>
              <a:off x="6615602" y="2914699"/>
              <a:ext cx="2419527" cy="200081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oui (stage de néphrologie froide + transplantation)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p:txBody>
        </p:sp>
        <p:sp>
          <p:nvSpPr>
            <p:cNvPr id="898" name="Google Shape;898;p28"/>
            <p:cNvSpPr txBox="1"/>
            <p:nvPr/>
          </p:nvSpPr>
          <p:spPr>
            <a:xfrm>
              <a:off x="7154462" y="300118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899" name="Google Shape;899;p28"/>
          <p:cNvGrpSpPr/>
          <p:nvPr/>
        </p:nvGrpSpPr>
        <p:grpSpPr>
          <a:xfrm>
            <a:off x="870858" y="4585030"/>
            <a:ext cx="2119003" cy="722676"/>
            <a:chOff x="5392744" y="1574671"/>
            <a:chExt cx="2575077" cy="1026839"/>
          </a:xfrm>
        </p:grpSpPr>
        <p:sp>
          <p:nvSpPr>
            <p:cNvPr id="900" name="Google Shape;900;p28"/>
            <p:cNvSpPr/>
            <p:nvPr/>
          </p:nvSpPr>
          <p:spPr>
            <a:xfrm>
              <a:off x="5392744" y="1574671"/>
              <a:ext cx="2575077" cy="102683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À venir (AGDUC)</a:t>
              </a:r>
              <a:endParaRPr/>
            </a:p>
          </p:txBody>
        </p:sp>
        <p:sp>
          <p:nvSpPr>
            <p:cNvPr id="901" name="Google Shape;901;p28"/>
            <p:cNvSpPr txBox="1"/>
            <p:nvPr/>
          </p:nvSpPr>
          <p:spPr>
            <a:xfrm>
              <a:off x="5926636" y="1632377"/>
              <a:ext cx="1358265" cy="454354"/>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902" name="Google Shape;902;p28"/>
          <p:cNvGrpSpPr/>
          <p:nvPr/>
        </p:nvGrpSpPr>
        <p:grpSpPr>
          <a:xfrm>
            <a:off x="6680467" y="2300985"/>
            <a:ext cx="2280252" cy="2324657"/>
            <a:chOff x="6888831" y="2748041"/>
            <a:chExt cx="2280252" cy="2324657"/>
          </a:xfrm>
        </p:grpSpPr>
        <p:sp>
          <p:nvSpPr>
            <p:cNvPr id="903" name="Google Shape;903;p28"/>
            <p:cNvSpPr/>
            <p:nvPr/>
          </p:nvSpPr>
          <p:spPr>
            <a:xfrm>
              <a:off x="6888831" y="2748041"/>
              <a:ext cx="2280252" cy="232465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 rénale : ABO et HLA incompatible, aphérèse.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métabolique : obésité, hypoxie.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Immuno-pharmacologie, immuno-virologie, désimmunisation.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904" name="Google Shape;904;p28"/>
            <p:cNvSpPr txBox="1"/>
            <p:nvPr/>
          </p:nvSpPr>
          <p:spPr>
            <a:xfrm>
              <a:off x="7340986" y="2900137"/>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
        <p:nvSpPr>
          <p:cNvPr id="905" name="Google Shape;905;p28"/>
          <p:cNvSpPr txBox="1"/>
          <p:nvPr/>
        </p:nvSpPr>
        <p:spPr>
          <a:xfrm>
            <a:off x="0" y="-59732"/>
            <a:ext cx="9144000" cy="450636"/>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Grenoble</a:t>
            </a:r>
            <a:endParaRPr sz="11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118" name="Google Shape;118;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a:t>
            </a:fld>
            <a:endParaRPr/>
          </a:p>
        </p:txBody>
      </p:sp>
      <p:sp>
        <p:nvSpPr>
          <p:cNvPr id="119" name="Google Shape;119;p3"/>
          <p:cNvSpPr txBox="1"/>
          <p:nvPr/>
        </p:nvSpPr>
        <p:spPr>
          <a:xfrm>
            <a:off x="2627448" y="412750"/>
            <a:ext cx="388910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rgbClr val="4F81BD"/>
                </a:solidFill>
                <a:latin typeface="Arial Black"/>
                <a:ea typeface="Arial Black"/>
                <a:cs typeface="Arial Black"/>
                <a:sym typeface="Arial Black"/>
              </a:rPr>
              <a:t>Avant propos</a:t>
            </a:r>
            <a:endParaRPr/>
          </a:p>
        </p:txBody>
      </p:sp>
      <p:sp>
        <p:nvSpPr>
          <p:cNvPr id="120" name="Google Shape;120;p3"/>
          <p:cNvSpPr txBox="1"/>
          <p:nvPr/>
        </p:nvSpPr>
        <p:spPr>
          <a:xfrm>
            <a:off x="221116" y="1378325"/>
            <a:ext cx="8701769"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Calibri"/>
                <a:ea typeface="Calibri"/>
                <a:cs typeface="Calibri"/>
                <a:sym typeface="Calibri"/>
              </a:rPr>
              <a:t>Cher(e)s futur(e)s co-internes,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La Néphrologie est une spécialité qui vous tente? Vous avez raison!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Vous souhaitez avoir plus de renseignements sur les spécificités néphrologiques et autres des différentes villes en France?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Ce livret est fait pour vous!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Chaque ville est séparée en deux parties :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t>
            </a:r>
            <a:r>
              <a:rPr lang="fr-FR" sz="1400" b="1">
                <a:solidFill>
                  <a:schemeClr val="dk1"/>
                </a:solidFill>
                <a:latin typeface="Calibri"/>
                <a:ea typeface="Calibri"/>
                <a:cs typeface="Calibri"/>
                <a:sym typeface="Calibri"/>
              </a:rPr>
              <a:t>clinique</a:t>
            </a:r>
            <a:r>
              <a:rPr lang="fr-FR" sz="1400">
                <a:solidFill>
                  <a:schemeClr val="dk1"/>
                </a:solidFill>
                <a:latin typeface="Calibri"/>
                <a:ea typeface="Calibri"/>
                <a:cs typeface="Calibri"/>
                <a:sym typeface="Calibri"/>
              </a:rPr>
              <a:t>” : description des stages de néphrologie et de réanimation, staffs, gardes et astreintes, possibilités de recherche, gestes ...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t>
            </a:r>
            <a:r>
              <a:rPr lang="fr-FR" sz="1400" b="1">
                <a:solidFill>
                  <a:schemeClr val="dk1"/>
                </a:solidFill>
                <a:latin typeface="Calibri"/>
                <a:ea typeface="Calibri"/>
                <a:cs typeface="Calibri"/>
                <a:sym typeface="Calibri"/>
              </a:rPr>
              <a:t>descriptive</a:t>
            </a:r>
            <a:r>
              <a:rPr lang="fr-FR" sz="1400">
                <a:solidFill>
                  <a:schemeClr val="dk1"/>
                </a:solidFill>
                <a:latin typeface="Calibri"/>
                <a:ea typeface="Calibri"/>
                <a:cs typeface="Calibri"/>
                <a:sym typeface="Calibri"/>
              </a:rPr>
              <a:t>” de la ville, des accès, des possibilités de logement. </a:t>
            </a:r>
            <a:endParaRPr/>
          </a:p>
          <a:p>
            <a:pPr marL="171450" marR="0" lvl="0" indent="-8255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Vous y trouverez également ici le contact des différents référents de chaque ville qui pourront répondre à vos questions plus spécifiques.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Nous tenons à remercier, ici, l’ensemble de celles et ceux qui ont bien voulu participer à la réalisation de ce livret. Ils ont permis de recueillir une information directement sur le terrain pour que vous puissiez vous faire une idée la plus juste possible. Merci à toutes et tous.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Nous espérons que ce livret vous sera utile pour ce choix important qui vous attend.   </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1" name="Google Shape;121;p3"/>
          <p:cNvSpPr txBox="1"/>
          <p:nvPr/>
        </p:nvSpPr>
        <p:spPr>
          <a:xfrm>
            <a:off x="5724071" y="6216767"/>
            <a:ext cx="17639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chemeClr val="dk1"/>
                </a:solidFill>
                <a:latin typeface="Calibri"/>
                <a:ea typeface="Calibri"/>
                <a:cs typeface="Calibri"/>
                <a:sym typeface="Calibri"/>
              </a:rPr>
              <a:t>Le bureau du SNIN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29"/>
          <p:cNvGrpSpPr/>
          <p:nvPr/>
        </p:nvGrpSpPr>
        <p:grpSpPr>
          <a:xfrm>
            <a:off x="219810" y="1277852"/>
            <a:ext cx="2426226" cy="2330910"/>
            <a:chOff x="225082" y="1343672"/>
            <a:chExt cx="2426226" cy="2330910"/>
          </a:xfrm>
        </p:grpSpPr>
        <p:pic>
          <p:nvPicPr>
            <p:cNvPr id="912" name="Google Shape;912;p29"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913" name="Google Shape;913;p29"/>
            <p:cNvSpPr txBox="1"/>
            <p:nvPr/>
          </p:nvSpPr>
          <p:spPr>
            <a:xfrm>
              <a:off x="1452661" y="2519846"/>
              <a:ext cx="6697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Grenoble</a:t>
              </a:r>
              <a:endParaRPr/>
            </a:p>
          </p:txBody>
        </p:sp>
        <p:sp>
          <p:nvSpPr>
            <p:cNvPr id="914" name="Google Shape;914;p29"/>
            <p:cNvSpPr/>
            <p:nvPr/>
          </p:nvSpPr>
          <p:spPr>
            <a:xfrm rot="10800000" flipH="1">
              <a:off x="1899445" y="2714788"/>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915" name="Google Shape;915;p29"/>
          <p:cNvGrpSpPr/>
          <p:nvPr/>
        </p:nvGrpSpPr>
        <p:grpSpPr>
          <a:xfrm>
            <a:off x="464457" y="5834264"/>
            <a:ext cx="8417369" cy="914400"/>
            <a:chOff x="524073" y="571500"/>
            <a:chExt cx="5746767" cy="914400"/>
          </a:xfrm>
        </p:grpSpPr>
        <p:sp>
          <p:nvSpPr>
            <p:cNvPr id="916" name="Google Shape;916;p29"/>
            <p:cNvSpPr/>
            <p:nvPr/>
          </p:nvSpPr>
          <p:spPr>
            <a:xfrm>
              <a:off x="4000500" y="571500"/>
              <a:ext cx="2270340"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Grenoble</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mascarpitta@chu-grenoble.fr</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 médecine de Grenoble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www.internatgrenoble.org</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917" name="Google Shape;917;p29"/>
            <p:cNvSpPr/>
            <p:nvPr/>
          </p:nvSpPr>
          <p:spPr>
            <a:xfrm>
              <a:off x="524073" y="685800"/>
              <a:ext cx="1432048"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Jules WEINHARD</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jweinhard@chu-grenoble.fr</a:t>
              </a:r>
              <a:endParaRPr sz="1100">
                <a:solidFill>
                  <a:schemeClr val="dk1"/>
                </a:solidFill>
                <a:latin typeface="Calibri"/>
                <a:ea typeface="Calibri"/>
                <a:cs typeface="Calibri"/>
                <a:sym typeface="Calibri"/>
              </a:endParaRPr>
            </a:p>
          </p:txBody>
        </p:sp>
        <p:sp>
          <p:nvSpPr>
            <p:cNvPr id="918" name="Google Shape;918;p29"/>
            <p:cNvSpPr/>
            <p:nvPr/>
          </p:nvSpPr>
          <p:spPr>
            <a:xfrm>
              <a:off x="2124937" y="685800"/>
              <a:ext cx="1646962"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ROSTAING</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Tel secrétariat : 04 76 76 55 17 </a:t>
              </a:r>
              <a:endParaRPr/>
            </a:p>
          </p:txBody>
        </p:sp>
      </p:grpSp>
      <p:sp>
        <p:nvSpPr>
          <p:cNvPr id="919" name="Google Shape;919;p29"/>
          <p:cNvSpPr txBox="1"/>
          <p:nvPr/>
        </p:nvSpPr>
        <p:spPr>
          <a:xfrm>
            <a:off x="3757273" y="5564865"/>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920" name="Google Shape;920;p29"/>
          <p:cNvGrpSpPr/>
          <p:nvPr/>
        </p:nvGrpSpPr>
        <p:grpSpPr>
          <a:xfrm>
            <a:off x="117424" y="3563853"/>
            <a:ext cx="2426225" cy="1975009"/>
            <a:chOff x="122695" y="3567486"/>
            <a:chExt cx="2426225" cy="1975009"/>
          </a:xfrm>
        </p:grpSpPr>
        <p:sp>
          <p:nvSpPr>
            <p:cNvPr id="921" name="Google Shape;921;p29"/>
            <p:cNvSpPr/>
            <p:nvPr/>
          </p:nvSpPr>
          <p:spPr>
            <a:xfrm>
              <a:off x="122695" y="3567486"/>
              <a:ext cx="2426225"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Train</a:t>
              </a:r>
              <a:r>
                <a:rPr lang="fr-FR" sz="1100">
                  <a:solidFill>
                    <a:schemeClr val="dk1"/>
                  </a:solidFill>
                  <a:latin typeface="Calibri"/>
                  <a:ea typeface="Calibri"/>
                  <a:cs typeface="Calibri"/>
                  <a:sym typeface="Calibri"/>
                </a:rPr>
                <a:t> :TGV Paris-Grenoble direct 3h, TER lyon Grenoble 1h30</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a:t>
              </a:r>
              <a:r>
                <a:rPr lang="fr-FR" sz="1100">
                  <a:solidFill>
                    <a:schemeClr val="dk1"/>
                  </a:solidFill>
                  <a:latin typeface="Calibri"/>
                  <a:ea typeface="Calibri"/>
                  <a:cs typeface="Calibri"/>
                  <a:sym typeface="Calibri"/>
                </a:rPr>
                <a:t>: lyon Grenoble 1h15</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a:t>
              </a:r>
              <a:r>
                <a:rPr lang="fr-FR" sz="1100">
                  <a:solidFill>
                    <a:schemeClr val="dk1"/>
                  </a:solidFill>
                  <a:latin typeface="Calibri"/>
                  <a:ea typeface="Calibri"/>
                  <a:cs typeface="Calibri"/>
                  <a:sym typeface="Calibri"/>
                </a:rPr>
                <a:t> de Lyon 55 Min, Geneve 1h30 (navettes)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Les transports sont faciles, tout se fait en vélo sinon il y a des trams, c’est une ville à taille humaine.</a:t>
              </a:r>
              <a:endParaRPr/>
            </a:p>
          </p:txBody>
        </p:sp>
        <p:sp>
          <p:nvSpPr>
            <p:cNvPr id="922" name="Google Shape;922;p29"/>
            <p:cNvSpPr txBox="1"/>
            <p:nvPr/>
          </p:nvSpPr>
          <p:spPr>
            <a:xfrm>
              <a:off x="354385" y="359398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sp>
        <p:nvSpPr>
          <p:cNvPr id="923" name="Google Shape;923;p29"/>
          <p:cNvSpPr/>
          <p:nvPr/>
        </p:nvSpPr>
        <p:spPr>
          <a:xfrm>
            <a:off x="2670100" y="2891639"/>
            <a:ext cx="3545419" cy="2605088"/>
          </a:xfrm>
          <a:prstGeom prst="roundRect">
            <a:avLst>
              <a:gd name="adj" fmla="val 96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Grenoble attire surtout pour son environnement, au centre de 3 massifs , la Chartreuse, Belledonne et le Vercors ce qui lui confère une excellente qualité de vie.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On connait rapidement beaucoup d’internes ce qui est sympa surtout en habitant à l’internat, petite ville dynamique avec bars sympas et restaurants.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Hôpitaux et villes périphériques extraordinaires (lac et montagne)!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Facilité d’accès aux stations de ski (Chamrousse, 7 Laux : 30-40 min), tarifs préférentiels avec la fac dans les clubs d’initiation alpinisme, ski, etc.  Escalade, ski de rando, trail sont les maitres mots des internes de la ville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 climat : assez chaud l’été et froid raisonnable l’hiver, mais surtout : du soleil une grande partie de l’année !</a:t>
            </a:r>
            <a:endParaRPr/>
          </a:p>
        </p:txBody>
      </p:sp>
      <p:pic>
        <p:nvPicPr>
          <p:cNvPr id="924" name="Google Shape;924;p29" descr="Grenoble.png"/>
          <p:cNvPicPr preferRelativeResize="0"/>
          <p:nvPr/>
        </p:nvPicPr>
        <p:blipFill rotWithShape="1">
          <a:blip r:embed="rId5">
            <a:alphaModFix/>
          </a:blip>
          <a:srcRect/>
          <a:stretch/>
        </p:blipFill>
        <p:spPr>
          <a:xfrm>
            <a:off x="3629338" y="1277852"/>
            <a:ext cx="5077590" cy="1479666"/>
          </a:xfrm>
          <a:prstGeom prst="rect">
            <a:avLst/>
          </a:prstGeom>
          <a:noFill/>
          <a:ln>
            <a:noFill/>
          </a:ln>
        </p:spPr>
      </p:pic>
      <p:pic>
        <p:nvPicPr>
          <p:cNvPr id="925" name="Google Shape;925;p29" descr="Grenoble_photo.jpg"/>
          <p:cNvPicPr preferRelativeResize="0"/>
          <p:nvPr/>
        </p:nvPicPr>
        <p:blipFill rotWithShape="1">
          <a:blip r:embed="rId6">
            <a:alphaModFix/>
          </a:blip>
          <a:srcRect/>
          <a:stretch/>
        </p:blipFill>
        <p:spPr>
          <a:xfrm>
            <a:off x="97" y="15766"/>
            <a:ext cx="9144000" cy="1111118"/>
          </a:xfrm>
          <a:prstGeom prst="rect">
            <a:avLst/>
          </a:prstGeom>
          <a:noFill/>
          <a:ln>
            <a:noFill/>
          </a:ln>
        </p:spPr>
      </p:pic>
      <p:sp>
        <p:nvSpPr>
          <p:cNvPr id="926" name="Google Shape;926;p29"/>
          <p:cNvSpPr txBox="1"/>
          <p:nvPr/>
        </p:nvSpPr>
        <p:spPr>
          <a:xfrm>
            <a:off x="7703502" y="2757518"/>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927" name="Google Shape;927;p29"/>
          <p:cNvGrpSpPr/>
          <p:nvPr/>
        </p:nvGrpSpPr>
        <p:grpSpPr>
          <a:xfrm>
            <a:off x="6382096" y="2873100"/>
            <a:ext cx="2642812" cy="2721576"/>
            <a:chOff x="225082" y="3483356"/>
            <a:chExt cx="2281657" cy="3281211"/>
          </a:xfrm>
        </p:grpSpPr>
        <p:sp>
          <p:nvSpPr>
            <p:cNvPr id="928" name="Google Shape;928;p29"/>
            <p:cNvSpPr txBox="1"/>
            <p:nvPr/>
          </p:nvSpPr>
          <p:spPr>
            <a:xfrm>
              <a:off x="354385" y="348335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929" name="Google Shape;929;p29"/>
            <p:cNvSpPr/>
            <p:nvPr/>
          </p:nvSpPr>
          <p:spPr>
            <a:xfrm>
              <a:off x="225082" y="3931846"/>
              <a:ext cx="2281657" cy="2832721"/>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Priorité d’accès pour les internes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non originaires de Grenoble. 40 places dispo</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Association AIMG avec organisation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des choix de stage,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des gala et soirées, repas améliorés</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:places disponibles pour tout le monde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Annecy : appartements sous loués par</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l’hôpital ( loyer 150-300 euros)</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 ville :  600 euros</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930" name="Google Shape;930;p29"/>
          <p:cNvSpPr/>
          <p:nvPr/>
        </p:nvSpPr>
        <p:spPr>
          <a:xfrm>
            <a:off x="4076469" y="403844"/>
            <a:ext cx="1310043"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Grenoble</a:t>
            </a:r>
            <a:endParaRPr sz="110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35" name="Google Shape;935;p30"/>
          <p:cNvGrpSpPr/>
          <p:nvPr/>
        </p:nvGrpSpPr>
        <p:grpSpPr>
          <a:xfrm>
            <a:off x="317851" y="5638113"/>
            <a:ext cx="3437136" cy="1101292"/>
            <a:chOff x="4726269" y="2522498"/>
            <a:chExt cx="1386376" cy="1101292"/>
          </a:xfrm>
        </p:grpSpPr>
        <p:sp>
          <p:nvSpPr>
            <p:cNvPr id="936" name="Google Shape;936;p30"/>
            <p:cNvSpPr txBox="1"/>
            <p:nvPr/>
          </p:nvSpPr>
          <p:spPr>
            <a:xfrm>
              <a:off x="4754380" y="252249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937" name="Google Shape;937;p30"/>
            <p:cNvSpPr/>
            <p:nvPr/>
          </p:nvSpPr>
          <p:spPr>
            <a:xfrm>
              <a:off x="4726269" y="2522498"/>
              <a:ext cx="1386376" cy="110129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grpSp>
      <p:grpSp>
        <p:nvGrpSpPr>
          <p:cNvPr id="938" name="Google Shape;938;p30"/>
          <p:cNvGrpSpPr/>
          <p:nvPr/>
        </p:nvGrpSpPr>
        <p:grpSpPr>
          <a:xfrm>
            <a:off x="220292" y="632559"/>
            <a:ext cx="3686375" cy="2097383"/>
            <a:chOff x="428487" y="191569"/>
            <a:chExt cx="3686375" cy="2097383"/>
          </a:xfrm>
        </p:grpSpPr>
        <p:sp>
          <p:nvSpPr>
            <p:cNvPr id="939" name="Google Shape;939;p30"/>
            <p:cNvSpPr/>
            <p:nvPr/>
          </p:nvSpPr>
          <p:spPr>
            <a:xfrm>
              <a:off x="428487" y="191569"/>
              <a:ext cx="3686375" cy="209738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(18 lits)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(14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d’aigu (14 postes) et 1 service de chronique (30 p)</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unité dans le service (10 lits) (greffe + nephro)</a:t>
              </a:r>
              <a:endParaRPr/>
            </a:p>
          </p:txBody>
        </p:sp>
        <p:sp>
          <p:nvSpPr>
            <p:cNvPr id="940" name="Google Shape;940;p30"/>
            <p:cNvSpPr txBox="1"/>
            <p:nvPr/>
          </p:nvSpPr>
          <p:spPr>
            <a:xfrm>
              <a:off x="526045" y="195276"/>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
        <p:nvSpPr>
          <p:cNvPr id="941" name="Google Shape;941;p30"/>
          <p:cNvSpPr/>
          <p:nvPr/>
        </p:nvSpPr>
        <p:spPr>
          <a:xfrm>
            <a:off x="188811" y="2779494"/>
            <a:ext cx="3686375" cy="20086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Valenciennes </a:t>
            </a:r>
            <a:r>
              <a:rPr lang="fr-FR" sz="1100">
                <a:solidFill>
                  <a:schemeClr val="dk1"/>
                </a:solidFill>
                <a:latin typeface="Calibri"/>
                <a:ea typeface="Calibri"/>
                <a:cs typeface="Calibri"/>
                <a:sym typeface="Calibri"/>
              </a:rPr>
              <a:t>(50 km) :  20 lits de néphrologie générale + 5 lits de soins intensifs + 1 poste d’interne en dialyse.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Boulogne sur mer </a:t>
            </a:r>
            <a:r>
              <a:rPr lang="fr-FR" sz="1100">
                <a:solidFill>
                  <a:schemeClr val="dk1"/>
                </a:solidFill>
                <a:latin typeface="Calibri"/>
                <a:ea typeface="Calibri"/>
                <a:cs typeface="Calibri"/>
                <a:sym typeface="Calibri"/>
              </a:rPr>
              <a:t>(140 km) : 25 lits de néphrologie générale.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Béthune </a:t>
            </a:r>
            <a:r>
              <a:rPr lang="fr-FR" sz="1100">
                <a:solidFill>
                  <a:schemeClr val="dk1"/>
                </a:solidFill>
                <a:latin typeface="Calibri"/>
                <a:ea typeface="Calibri"/>
                <a:cs typeface="Calibri"/>
                <a:sym typeface="Calibri"/>
              </a:rPr>
              <a:t>(37 km) : 15 lits de néphrologie conventionnelle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Dunkerque</a:t>
            </a:r>
            <a:r>
              <a:rPr lang="fr-FR" sz="1100">
                <a:solidFill>
                  <a:schemeClr val="dk1"/>
                </a:solidFill>
                <a:latin typeface="Calibri"/>
                <a:ea typeface="Calibri"/>
                <a:cs typeface="Calibri"/>
                <a:sym typeface="Calibri"/>
              </a:rPr>
              <a:t> (82 km) : 15 lits de néphrologie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Douai</a:t>
            </a:r>
            <a:r>
              <a:rPr lang="fr-FR" sz="1100">
                <a:solidFill>
                  <a:schemeClr val="dk1"/>
                </a:solidFill>
                <a:latin typeface="Calibri"/>
                <a:ea typeface="Calibri"/>
                <a:cs typeface="Calibri"/>
                <a:sym typeface="Calibri"/>
              </a:rPr>
              <a:t> (40 km) :  10 lits de néphro + endoc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Roubaix</a:t>
            </a:r>
            <a:r>
              <a:rPr lang="fr-FR" sz="1100">
                <a:solidFill>
                  <a:schemeClr val="dk1"/>
                </a:solidFill>
                <a:latin typeface="Calibri"/>
                <a:ea typeface="Calibri"/>
                <a:cs typeface="Calibri"/>
                <a:sym typeface="Calibri"/>
              </a:rPr>
              <a:t> (14 km) : 14 lits de néphro</a:t>
            </a:r>
            <a:endParaRPr sz="1100">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942" name="Google Shape;942;p30"/>
          <p:cNvSpPr txBox="1"/>
          <p:nvPr/>
        </p:nvSpPr>
        <p:spPr>
          <a:xfrm>
            <a:off x="547213" y="2761089"/>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nvGrpSpPr>
          <p:cNvPr id="943" name="Google Shape;943;p30"/>
          <p:cNvGrpSpPr/>
          <p:nvPr/>
        </p:nvGrpSpPr>
        <p:grpSpPr>
          <a:xfrm>
            <a:off x="4135422" y="1931262"/>
            <a:ext cx="2309337" cy="1626006"/>
            <a:chOff x="6698987" y="337808"/>
            <a:chExt cx="2309337" cy="2122351"/>
          </a:xfrm>
        </p:grpSpPr>
        <p:sp>
          <p:nvSpPr>
            <p:cNvPr id="944" name="Google Shape;944;p30"/>
            <p:cNvSpPr/>
            <p:nvPr/>
          </p:nvSpPr>
          <p:spPr>
            <a:xfrm>
              <a:off x="6698987" y="337808"/>
              <a:ext cx="2309337" cy="212235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médicale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Boulogne sur mer, Valenciennes, Tourcoing, Roubaix, Lens, Béthune, Dunkerque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945" name="Google Shape;945;p30"/>
            <p:cNvSpPr txBox="1"/>
            <p:nvPr/>
          </p:nvSpPr>
          <p:spPr>
            <a:xfrm>
              <a:off x="6849815" y="376459"/>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946" name="Google Shape;946;p30"/>
          <p:cNvGrpSpPr/>
          <p:nvPr/>
        </p:nvGrpSpPr>
        <p:grpSpPr>
          <a:xfrm>
            <a:off x="6748784" y="686865"/>
            <a:ext cx="2280252" cy="1842552"/>
            <a:chOff x="4511201" y="3012645"/>
            <a:chExt cx="2280252" cy="1842552"/>
          </a:xfrm>
        </p:grpSpPr>
        <p:sp>
          <p:nvSpPr>
            <p:cNvPr id="947" name="Google Shape;947;p30"/>
            <p:cNvSpPr/>
            <p:nvPr/>
          </p:nvSpPr>
          <p:spPr>
            <a:xfrm>
              <a:off x="4511201" y="3049690"/>
              <a:ext cx="2280252" cy="180550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1/mois, sujets non abordés au CUEN.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3/an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séminaires nationaux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et aux DU</a:t>
              </a:r>
              <a:endParaRPr sz="1100">
                <a:solidFill>
                  <a:schemeClr val="dk1"/>
                </a:solidFill>
                <a:latin typeface="Calibri"/>
                <a:ea typeface="Calibri"/>
                <a:cs typeface="Calibri"/>
                <a:sym typeface="Calibri"/>
              </a:endParaRPr>
            </a:p>
          </p:txBody>
        </p:sp>
        <p:sp>
          <p:nvSpPr>
            <p:cNvPr id="948" name="Google Shape;948;p30"/>
            <p:cNvSpPr txBox="1"/>
            <p:nvPr/>
          </p:nvSpPr>
          <p:spPr>
            <a:xfrm>
              <a:off x="4969156" y="3012645"/>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949" name="Google Shape;949;p30"/>
          <p:cNvGrpSpPr/>
          <p:nvPr/>
        </p:nvGrpSpPr>
        <p:grpSpPr>
          <a:xfrm>
            <a:off x="6754334" y="4759573"/>
            <a:ext cx="2274702" cy="1975009"/>
            <a:chOff x="6800685" y="3544542"/>
            <a:chExt cx="2274702" cy="1975009"/>
          </a:xfrm>
        </p:grpSpPr>
        <p:sp>
          <p:nvSpPr>
            <p:cNvPr id="950" name="Google Shape;950;p30"/>
            <p:cNvSpPr/>
            <p:nvPr/>
          </p:nvSpPr>
          <p:spPr>
            <a:xfrm>
              <a:off x="6800685" y="3544542"/>
              <a:ext cx="2274702" cy="197500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18</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4 (2 Lille + 2 Valenciennes)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 à temps partagé : 1 CHU-Roubaix / 1 CHU-Dunkerque)</a:t>
              </a:r>
              <a:endParaRPr/>
            </a:p>
          </p:txBody>
        </p:sp>
        <p:sp>
          <p:nvSpPr>
            <p:cNvPr id="951" name="Google Shape;951;p30"/>
            <p:cNvSpPr txBox="1"/>
            <p:nvPr/>
          </p:nvSpPr>
          <p:spPr>
            <a:xfrm>
              <a:off x="6925196" y="355314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952" name="Google Shape;952;p30"/>
          <p:cNvGrpSpPr/>
          <p:nvPr/>
        </p:nvGrpSpPr>
        <p:grpSpPr>
          <a:xfrm>
            <a:off x="4140606" y="500879"/>
            <a:ext cx="2179653" cy="1356672"/>
            <a:chOff x="4205883" y="1098261"/>
            <a:chExt cx="2179653" cy="923825"/>
          </a:xfrm>
        </p:grpSpPr>
        <p:sp>
          <p:nvSpPr>
            <p:cNvPr id="953" name="Google Shape;953;p30"/>
            <p:cNvSpPr/>
            <p:nvPr/>
          </p:nvSpPr>
          <p:spPr>
            <a:xfrm>
              <a:off x="4205883" y="1104333"/>
              <a:ext cx="2179653" cy="91775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Gardes d’étage  + urgences pour les jeunes semestres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Gardes de chef à partir du 5e semestre dans le service (astreinte tel)</a:t>
              </a:r>
              <a:endParaRPr/>
            </a:p>
          </p:txBody>
        </p:sp>
        <p:sp>
          <p:nvSpPr>
            <p:cNvPr id="954" name="Google Shape;954;p30"/>
            <p:cNvSpPr/>
            <p:nvPr/>
          </p:nvSpPr>
          <p:spPr>
            <a:xfrm>
              <a:off x="4654091" y="109826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955" name="Google Shape;955;p30"/>
          <p:cNvGrpSpPr/>
          <p:nvPr/>
        </p:nvGrpSpPr>
        <p:grpSpPr>
          <a:xfrm>
            <a:off x="4157805" y="3630979"/>
            <a:ext cx="2286345" cy="1109981"/>
            <a:chOff x="4283297" y="3441282"/>
            <a:chExt cx="2286345" cy="1109981"/>
          </a:xfrm>
        </p:grpSpPr>
        <p:sp>
          <p:nvSpPr>
            <p:cNvPr id="956" name="Google Shape;956;p30"/>
            <p:cNvSpPr/>
            <p:nvPr/>
          </p:nvSpPr>
          <p:spPr>
            <a:xfrm>
              <a:off x="4283297" y="3441282"/>
              <a:ext cx="2286345" cy="110998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en dialyse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reins natifs</a:t>
              </a:r>
              <a:endParaRPr sz="1100">
                <a:solidFill>
                  <a:schemeClr val="dk1"/>
                </a:solidFill>
                <a:latin typeface="Calibri"/>
                <a:ea typeface="Calibri"/>
                <a:cs typeface="Calibri"/>
                <a:sym typeface="Calibri"/>
              </a:endParaRPr>
            </a:p>
          </p:txBody>
        </p:sp>
        <p:sp>
          <p:nvSpPr>
            <p:cNvPr id="957" name="Google Shape;957;p30"/>
            <p:cNvSpPr txBox="1"/>
            <p:nvPr/>
          </p:nvSpPr>
          <p:spPr>
            <a:xfrm>
              <a:off x="4754477" y="346462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958" name="Google Shape;958;p30"/>
          <p:cNvGrpSpPr/>
          <p:nvPr/>
        </p:nvGrpSpPr>
        <p:grpSpPr>
          <a:xfrm>
            <a:off x="4087259" y="4846150"/>
            <a:ext cx="2286345" cy="1926826"/>
            <a:chOff x="6749393" y="2537534"/>
            <a:chExt cx="2286345" cy="1926826"/>
          </a:xfrm>
        </p:grpSpPr>
        <p:sp>
          <p:nvSpPr>
            <p:cNvPr id="959" name="Google Shape;959;p30"/>
            <p:cNvSpPr/>
            <p:nvPr/>
          </p:nvSpPr>
          <p:spPr>
            <a:xfrm>
              <a:off x="6749393" y="2537534"/>
              <a:ext cx="2286345" cy="192682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cs post hospitalisation, 1 semestre.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semaine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p:txBody>
        </p:sp>
        <p:sp>
          <p:nvSpPr>
            <p:cNvPr id="960" name="Google Shape;960;p30"/>
            <p:cNvSpPr txBox="1"/>
            <p:nvPr/>
          </p:nvSpPr>
          <p:spPr>
            <a:xfrm>
              <a:off x="7209202" y="2549977"/>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961" name="Google Shape;961;p30"/>
          <p:cNvGrpSpPr/>
          <p:nvPr/>
        </p:nvGrpSpPr>
        <p:grpSpPr>
          <a:xfrm>
            <a:off x="1107815" y="4948197"/>
            <a:ext cx="1760717" cy="490813"/>
            <a:chOff x="4390366" y="1690953"/>
            <a:chExt cx="2139678" cy="490813"/>
          </a:xfrm>
        </p:grpSpPr>
        <p:sp>
          <p:nvSpPr>
            <p:cNvPr id="962" name="Google Shape;962;p30"/>
            <p:cNvSpPr/>
            <p:nvPr/>
          </p:nvSpPr>
          <p:spPr>
            <a:xfrm>
              <a:off x="4390366" y="1718186"/>
              <a:ext cx="2139678" cy="46358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Non</a:t>
              </a:r>
              <a:endParaRPr/>
            </a:p>
          </p:txBody>
        </p:sp>
        <p:sp>
          <p:nvSpPr>
            <p:cNvPr id="963" name="Google Shape;963;p30"/>
            <p:cNvSpPr txBox="1"/>
            <p:nvPr/>
          </p:nvSpPr>
          <p:spPr>
            <a:xfrm>
              <a:off x="4813782" y="1690953"/>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964" name="Google Shape;964;p30"/>
          <p:cNvGrpSpPr/>
          <p:nvPr/>
        </p:nvGrpSpPr>
        <p:grpSpPr>
          <a:xfrm>
            <a:off x="6743234" y="2602382"/>
            <a:ext cx="2280252" cy="2008648"/>
            <a:chOff x="6888831" y="2864011"/>
            <a:chExt cx="2280252" cy="1480588"/>
          </a:xfrm>
        </p:grpSpPr>
        <p:sp>
          <p:nvSpPr>
            <p:cNvPr id="965" name="Google Shape;965;p30"/>
            <p:cNvSpPr/>
            <p:nvPr/>
          </p:nvSpPr>
          <p:spPr>
            <a:xfrm>
              <a:off x="6888831" y="2864011"/>
              <a:ext cx="2280252" cy="148058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MAT / hémolyse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Génétique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Epidémiologie / Statistiques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MAT / hémolyse / endothélium</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Rein et vieillissement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Rein et diabète </a:t>
              </a:r>
              <a:endParaRPr sz="1100">
                <a:solidFill>
                  <a:schemeClr val="dk1"/>
                </a:solidFill>
                <a:latin typeface="Calibri"/>
                <a:ea typeface="Calibri"/>
                <a:cs typeface="Calibri"/>
                <a:sym typeface="Calibri"/>
              </a:endParaRPr>
            </a:p>
          </p:txBody>
        </p:sp>
        <p:sp>
          <p:nvSpPr>
            <p:cNvPr id="966" name="Google Shape;966;p30"/>
            <p:cNvSpPr txBox="1"/>
            <p:nvPr/>
          </p:nvSpPr>
          <p:spPr>
            <a:xfrm>
              <a:off x="7346340" y="2895750"/>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
        <p:nvSpPr>
          <p:cNvPr id="967" name="Google Shape;967;p30"/>
          <p:cNvSpPr txBox="1"/>
          <p:nvPr/>
        </p:nvSpPr>
        <p:spPr>
          <a:xfrm>
            <a:off x="0" y="-25841"/>
            <a:ext cx="9143999"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Lille</a:t>
            </a:r>
            <a:endParaRPr sz="1100">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grpSp>
        <p:nvGrpSpPr>
          <p:cNvPr id="972" name="Google Shape;972;p31"/>
          <p:cNvGrpSpPr/>
          <p:nvPr/>
        </p:nvGrpSpPr>
        <p:grpSpPr>
          <a:xfrm>
            <a:off x="546930" y="1529433"/>
            <a:ext cx="2426226" cy="2330910"/>
            <a:chOff x="225082" y="1343672"/>
            <a:chExt cx="2426226" cy="2330910"/>
          </a:xfrm>
        </p:grpSpPr>
        <p:pic>
          <p:nvPicPr>
            <p:cNvPr id="973" name="Google Shape;973;p3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974" name="Google Shape;974;p31"/>
            <p:cNvSpPr txBox="1"/>
            <p:nvPr/>
          </p:nvSpPr>
          <p:spPr>
            <a:xfrm>
              <a:off x="1394110" y="1658615"/>
              <a:ext cx="39067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Lille</a:t>
              </a:r>
              <a:endParaRPr/>
            </a:p>
          </p:txBody>
        </p:sp>
        <p:sp>
          <p:nvSpPr>
            <p:cNvPr id="975" name="Google Shape;975;p31"/>
            <p:cNvSpPr/>
            <p:nvPr/>
          </p:nvSpPr>
          <p:spPr>
            <a:xfrm>
              <a:off x="1394110" y="1491684"/>
              <a:ext cx="202238"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976" name="Google Shape;976;p31"/>
          <p:cNvGrpSpPr/>
          <p:nvPr/>
        </p:nvGrpSpPr>
        <p:grpSpPr>
          <a:xfrm>
            <a:off x="622686" y="5758725"/>
            <a:ext cx="7783341" cy="800100"/>
            <a:chOff x="-160798" y="685800"/>
            <a:chExt cx="5680829" cy="800100"/>
          </a:xfrm>
        </p:grpSpPr>
        <p:sp>
          <p:nvSpPr>
            <p:cNvPr id="977" name="Google Shape;977;p31"/>
            <p:cNvSpPr/>
            <p:nvPr/>
          </p:nvSpPr>
          <p:spPr>
            <a:xfrm>
              <a:off x="3928133" y="918383"/>
              <a:ext cx="1591898" cy="48810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r>
                <a:rPr lang="fr-FR" sz="1100" b="1">
                  <a:solidFill>
                    <a:schemeClr val="dk1"/>
                  </a:solidFill>
                  <a:latin typeface="Calibri"/>
                  <a:ea typeface="Calibri"/>
                  <a:cs typeface="Calibri"/>
                  <a:sym typeface="Calibri"/>
                </a:rPr>
                <a:t>Internat Lille </a:t>
              </a:r>
              <a:r>
                <a:rPr lang="fr-FR" sz="1100">
                  <a:solidFill>
                    <a:schemeClr val="dk1"/>
                  </a:solidFill>
                  <a:latin typeface="Calibri"/>
                  <a:ea typeface="Calibri"/>
                  <a:cs typeface="Calibri"/>
                  <a:sym typeface="Calibri"/>
                </a:rPr>
                <a:t>: SIL</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contact@internat-lille.fr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978" name="Google Shape;978;p31"/>
            <p:cNvSpPr/>
            <p:nvPr/>
          </p:nvSpPr>
          <p:spPr>
            <a:xfrm>
              <a:off x="-160798" y="685800"/>
              <a:ext cx="1981054"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Anthony ANSART</a:t>
              </a:r>
              <a:endParaRPr/>
            </a:p>
            <a:p>
              <a:pPr marL="0" marR="0" lvl="0" indent="0" algn="ctr" rtl="0">
                <a:lnSpc>
                  <a:spcPct val="107000"/>
                </a:lnSpc>
                <a:spcBef>
                  <a:spcPts val="0"/>
                </a:spcBef>
                <a:spcAft>
                  <a:spcPts val="0"/>
                </a:spcAft>
                <a:buNone/>
              </a:pPr>
              <a:r>
                <a:rPr lang="fr-FR" sz="1100" b="0" i="0">
                  <a:solidFill>
                    <a:srgbClr val="222222"/>
                  </a:solidFill>
                  <a:latin typeface="Arial"/>
                  <a:ea typeface="Arial"/>
                  <a:cs typeface="Arial"/>
                  <a:sym typeface="Arial"/>
                </a:rPr>
                <a:t>anthony.ansart@hotmail.fr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Association d’interne : Nephroloch’tis</a:t>
              </a:r>
              <a:endParaRPr sz="1100">
                <a:solidFill>
                  <a:schemeClr val="dk1"/>
                </a:solidFill>
                <a:latin typeface="Calibri"/>
                <a:ea typeface="Calibri"/>
                <a:cs typeface="Calibri"/>
                <a:sym typeface="Calibri"/>
              </a:endParaRPr>
            </a:p>
          </p:txBody>
        </p:sp>
        <p:sp>
          <p:nvSpPr>
            <p:cNvPr id="979" name="Google Shape;979;p31"/>
            <p:cNvSpPr/>
            <p:nvPr/>
          </p:nvSpPr>
          <p:spPr>
            <a:xfrm>
              <a:off x="1943100" y="817274"/>
              <a:ext cx="1828800" cy="668625"/>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GLOWACKI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Francois.GLOWACKI@CHRU-LILLE.fr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980" name="Google Shape;980;p31"/>
          <p:cNvSpPr txBox="1"/>
          <p:nvPr/>
        </p:nvSpPr>
        <p:spPr>
          <a:xfrm>
            <a:off x="3663632" y="555840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981" name="Google Shape;981;p31"/>
          <p:cNvGrpSpPr/>
          <p:nvPr/>
        </p:nvGrpSpPr>
        <p:grpSpPr>
          <a:xfrm>
            <a:off x="6319090" y="3683085"/>
            <a:ext cx="2717748" cy="1557025"/>
            <a:chOff x="178064" y="3919902"/>
            <a:chExt cx="2717748" cy="1557025"/>
          </a:xfrm>
        </p:grpSpPr>
        <p:sp>
          <p:nvSpPr>
            <p:cNvPr id="982" name="Google Shape;982;p31"/>
            <p:cNvSpPr/>
            <p:nvPr/>
          </p:nvSpPr>
          <p:spPr>
            <a:xfrm>
              <a:off x="178064" y="4346184"/>
              <a:ext cx="2717748" cy="113074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CHU :</a:t>
              </a:r>
              <a:r>
                <a:rPr lang="fr-FR" sz="1100">
                  <a:solidFill>
                    <a:schemeClr val="dk1"/>
                  </a:solidFill>
                  <a:latin typeface="Calibri"/>
                  <a:ea typeface="Calibri"/>
                  <a:cs typeface="Calibri"/>
                  <a:sym typeface="Calibri"/>
                </a:rPr>
                <a:t> </a:t>
              </a:r>
              <a:endParaRPr/>
            </a:p>
            <a:p>
              <a:pPr marL="450215" marR="0" lvl="0" indent="-90170" algn="ctr" rtl="0">
                <a:lnSpc>
                  <a:spcPct val="141818"/>
                </a:lnSpc>
                <a:spcBef>
                  <a:spcPts val="0"/>
                </a:spcBef>
                <a:spcAft>
                  <a:spcPts val="0"/>
                </a:spcAft>
                <a:buNone/>
              </a:pPr>
              <a:r>
                <a:rPr lang="fr-FR" sz="1100">
                  <a:solidFill>
                    <a:schemeClr val="dk1"/>
                  </a:solidFill>
                  <a:latin typeface="Calibri"/>
                  <a:ea typeface="Calibri"/>
                  <a:cs typeface="Calibri"/>
                  <a:sym typeface="Calibri"/>
                </a:rPr>
                <a:t>Pas d’internat à Lille. </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Periph :</a:t>
              </a:r>
              <a:r>
                <a:rPr lang="fr-FR" sz="1100">
                  <a:solidFill>
                    <a:schemeClr val="dk1"/>
                  </a:solidFill>
                  <a:latin typeface="Calibri"/>
                  <a:ea typeface="Calibri"/>
                  <a:cs typeface="Calibri"/>
                  <a:sym typeface="Calibri"/>
                </a:rPr>
                <a:t> </a:t>
              </a:r>
              <a:endParaRPr/>
            </a:p>
            <a:p>
              <a:pPr marL="450215" marR="0" lvl="0" indent="-90170" algn="ctr" rtl="0">
                <a:lnSpc>
                  <a:spcPct val="141818"/>
                </a:lnSpc>
                <a:spcBef>
                  <a:spcPts val="0"/>
                </a:spcBef>
                <a:spcAft>
                  <a:spcPts val="0"/>
                </a:spcAft>
                <a:buNone/>
              </a:pPr>
              <a:r>
                <a:rPr lang="fr-FR" sz="1100">
                  <a:solidFill>
                    <a:schemeClr val="dk1"/>
                  </a:solidFill>
                  <a:latin typeface="Calibri"/>
                  <a:ea typeface="Calibri"/>
                  <a:cs typeface="Calibri"/>
                  <a:sym typeface="Calibri"/>
                </a:rPr>
                <a:t>Dunkerque et Boulogne très dynamiques</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 ville : 500-600 euros  </a:t>
              </a:r>
              <a:endParaRPr sz="1100">
                <a:solidFill>
                  <a:schemeClr val="dk1"/>
                </a:solidFill>
                <a:latin typeface="Calibri"/>
                <a:ea typeface="Calibri"/>
                <a:cs typeface="Calibri"/>
                <a:sym typeface="Calibri"/>
              </a:endParaRPr>
            </a:p>
          </p:txBody>
        </p:sp>
        <p:sp>
          <p:nvSpPr>
            <p:cNvPr id="983" name="Google Shape;983;p31"/>
            <p:cNvSpPr txBox="1"/>
            <p:nvPr/>
          </p:nvSpPr>
          <p:spPr>
            <a:xfrm>
              <a:off x="470437" y="391990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984" name="Google Shape;984;p31"/>
          <p:cNvGrpSpPr/>
          <p:nvPr/>
        </p:nvGrpSpPr>
        <p:grpSpPr>
          <a:xfrm>
            <a:off x="110662" y="3860343"/>
            <a:ext cx="2407291" cy="1487906"/>
            <a:chOff x="110662" y="3785907"/>
            <a:chExt cx="2407291" cy="1487906"/>
          </a:xfrm>
        </p:grpSpPr>
        <p:sp>
          <p:nvSpPr>
            <p:cNvPr id="985" name="Google Shape;985;p31"/>
            <p:cNvSpPr txBox="1"/>
            <p:nvPr/>
          </p:nvSpPr>
          <p:spPr>
            <a:xfrm>
              <a:off x="297765" y="3785907"/>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986" name="Google Shape;986;p31"/>
            <p:cNvSpPr/>
            <p:nvPr/>
          </p:nvSpPr>
          <p:spPr>
            <a:xfrm>
              <a:off x="110662" y="4235231"/>
              <a:ext cx="2407291" cy="103858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Avion : </a:t>
              </a:r>
              <a:r>
                <a:rPr lang="fr-FR" sz="1100">
                  <a:solidFill>
                    <a:schemeClr val="dk1"/>
                  </a:solidFill>
                  <a:latin typeface="Calibri"/>
                  <a:ea typeface="Calibri"/>
                  <a:cs typeface="Calibri"/>
                  <a:sym typeface="Calibri"/>
                </a:rPr>
                <a:t>A 1h de paris CDG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Train : </a:t>
              </a:r>
              <a:r>
                <a:rPr lang="fr-FR" sz="1100">
                  <a:solidFill>
                    <a:schemeClr val="dk1"/>
                  </a:solidFill>
                  <a:latin typeface="Calibri"/>
                  <a:ea typeface="Calibri"/>
                  <a:cs typeface="Calibri"/>
                  <a:sym typeface="Calibri"/>
                </a:rPr>
                <a:t>Gare centrale, nombreuses destinations (France, Belgique, Pays Bas, UK). Paris 1H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Bien desservi. </a:t>
              </a:r>
              <a:endParaRPr sz="1100" b="1">
                <a:solidFill>
                  <a:schemeClr val="dk1"/>
                </a:solidFill>
                <a:latin typeface="Calibri"/>
                <a:ea typeface="Calibri"/>
                <a:cs typeface="Calibri"/>
                <a:sym typeface="Calibri"/>
              </a:endParaRPr>
            </a:p>
          </p:txBody>
        </p:sp>
      </p:grpSp>
      <p:grpSp>
        <p:nvGrpSpPr>
          <p:cNvPr id="987" name="Google Shape;987;p31"/>
          <p:cNvGrpSpPr/>
          <p:nvPr/>
        </p:nvGrpSpPr>
        <p:grpSpPr>
          <a:xfrm>
            <a:off x="2824487" y="3647489"/>
            <a:ext cx="3382814" cy="1718769"/>
            <a:chOff x="2824487" y="3807805"/>
            <a:chExt cx="3382814" cy="1718769"/>
          </a:xfrm>
        </p:grpSpPr>
        <p:sp>
          <p:nvSpPr>
            <p:cNvPr id="988" name="Google Shape;988;p31"/>
            <p:cNvSpPr/>
            <p:nvPr/>
          </p:nvSpPr>
          <p:spPr>
            <a:xfrm>
              <a:off x="2824487" y="4300706"/>
              <a:ext cx="3382814" cy="122586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400 internes en formation actuellement à Lille.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très accueillante avec des Lillois chaleureux et une culture de la fête et de la convivialité.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De nouvelles bières tous les jours.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Sur le plan professionnel le CHU de Lille compte parmi les plus grands et les plus dynamiques de France. </a:t>
              </a:r>
              <a:endParaRPr/>
            </a:p>
          </p:txBody>
        </p:sp>
        <p:sp>
          <p:nvSpPr>
            <p:cNvPr id="989" name="Google Shape;989;p31"/>
            <p:cNvSpPr txBox="1"/>
            <p:nvPr/>
          </p:nvSpPr>
          <p:spPr>
            <a:xfrm>
              <a:off x="3499945" y="3807805"/>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pic>
        <p:nvPicPr>
          <p:cNvPr id="990" name="Google Shape;990;p31" descr="Lille.png"/>
          <p:cNvPicPr preferRelativeResize="0"/>
          <p:nvPr/>
        </p:nvPicPr>
        <p:blipFill rotWithShape="1">
          <a:blip r:embed="rId6">
            <a:alphaModFix/>
          </a:blip>
          <a:srcRect/>
          <a:stretch/>
        </p:blipFill>
        <p:spPr>
          <a:xfrm>
            <a:off x="3193334" y="1595003"/>
            <a:ext cx="5798813" cy="1826899"/>
          </a:xfrm>
          <a:prstGeom prst="rect">
            <a:avLst/>
          </a:prstGeom>
          <a:noFill/>
          <a:ln>
            <a:noFill/>
          </a:ln>
        </p:spPr>
      </p:pic>
      <p:sp>
        <p:nvSpPr>
          <p:cNvPr id="991" name="Google Shape;991;p31"/>
          <p:cNvSpPr txBox="1">
            <a:spLocks noGrp="1"/>
          </p:cNvSpPr>
          <p:nvPr>
            <p:ph type="sldNum" idx="12"/>
          </p:nvPr>
        </p:nvSpPr>
        <p:spPr>
          <a:xfrm>
            <a:off x="8301038" y="6356350"/>
            <a:ext cx="3857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32</a:t>
            </a:fld>
            <a:endParaRPr/>
          </a:p>
        </p:txBody>
      </p:sp>
      <p:pic>
        <p:nvPicPr>
          <p:cNvPr id="992" name="Google Shape;992;p31" descr="Lille image.jpg"/>
          <p:cNvPicPr preferRelativeResize="0"/>
          <p:nvPr/>
        </p:nvPicPr>
        <p:blipFill rotWithShape="1">
          <a:blip r:embed="rId7">
            <a:alphaModFix/>
          </a:blip>
          <a:srcRect/>
          <a:stretch/>
        </p:blipFill>
        <p:spPr>
          <a:xfrm>
            <a:off x="0" y="239"/>
            <a:ext cx="9144000" cy="1377825"/>
          </a:xfrm>
          <a:prstGeom prst="rect">
            <a:avLst/>
          </a:prstGeom>
          <a:noFill/>
          <a:ln>
            <a:noFill/>
          </a:ln>
        </p:spPr>
      </p:pic>
      <p:sp>
        <p:nvSpPr>
          <p:cNvPr id="993" name="Google Shape;993;p31"/>
          <p:cNvSpPr txBox="1"/>
          <p:nvPr/>
        </p:nvSpPr>
        <p:spPr>
          <a:xfrm>
            <a:off x="7939762" y="3432045"/>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994" name="Google Shape;994;p31"/>
          <p:cNvSpPr/>
          <p:nvPr/>
        </p:nvSpPr>
        <p:spPr>
          <a:xfrm>
            <a:off x="4383024" y="403844"/>
            <a:ext cx="696932"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Lille</a:t>
            </a:r>
            <a:endParaRPr sz="110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grpSp>
        <p:nvGrpSpPr>
          <p:cNvPr id="999" name="Google Shape;999;p32"/>
          <p:cNvGrpSpPr/>
          <p:nvPr/>
        </p:nvGrpSpPr>
        <p:grpSpPr>
          <a:xfrm>
            <a:off x="210607" y="636266"/>
            <a:ext cx="3686375" cy="1520907"/>
            <a:chOff x="418802" y="195276"/>
            <a:chExt cx="3686375" cy="1520907"/>
          </a:xfrm>
        </p:grpSpPr>
        <p:sp>
          <p:nvSpPr>
            <p:cNvPr id="1000" name="Google Shape;1000;p32"/>
            <p:cNvSpPr/>
            <p:nvPr/>
          </p:nvSpPr>
          <p:spPr>
            <a:xfrm>
              <a:off x="526045" y="195276"/>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sp>
          <p:nvSpPr>
            <p:cNvPr id="1001" name="Google Shape;1001;p32"/>
            <p:cNvSpPr/>
            <p:nvPr/>
          </p:nvSpPr>
          <p:spPr>
            <a:xfrm>
              <a:off x="418802" y="220029"/>
              <a:ext cx="3686375" cy="149615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p:txBody>
        </p:sp>
      </p:grpSp>
      <p:sp>
        <p:nvSpPr>
          <p:cNvPr id="1002" name="Google Shape;1002;p32"/>
          <p:cNvSpPr/>
          <p:nvPr/>
        </p:nvSpPr>
        <p:spPr>
          <a:xfrm>
            <a:off x="210607" y="2692377"/>
            <a:ext cx="3676948" cy="87119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Brive La Gaillarde (1h) : </a:t>
            </a:r>
            <a:r>
              <a:rPr lang="fr-FR" sz="1100">
                <a:solidFill>
                  <a:schemeClr val="dk1"/>
                </a:solidFill>
                <a:latin typeface="Calibri"/>
                <a:ea typeface="Calibri"/>
                <a:cs typeface="Calibri"/>
                <a:sym typeface="Calibri"/>
              </a:rPr>
              <a:t>néphrologie + dialyse </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003" name="Google Shape;1003;p32"/>
          <p:cNvSpPr/>
          <p:nvPr/>
        </p:nvSpPr>
        <p:spPr>
          <a:xfrm>
            <a:off x="547213" y="2761089"/>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nvGrpSpPr>
          <p:cNvPr id="1004" name="Google Shape;1004;p32"/>
          <p:cNvGrpSpPr/>
          <p:nvPr/>
        </p:nvGrpSpPr>
        <p:grpSpPr>
          <a:xfrm>
            <a:off x="4135422" y="1960874"/>
            <a:ext cx="2480924" cy="1326243"/>
            <a:chOff x="6698987" y="376459"/>
            <a:chExt cx="2309337" cy="1731084"/>
          </a:xfrm>
        </p:grpSpPr>
        <p:sp>
          <p:nvSpPr>
            <p:cNvPr id="1005" name="Google Shape;1005;p32"/>
            <p:cNvSpPr/>
            <p:nvPr/>
          </p:nvSpPr>
          <p:spPr>
            <a:xfrm>
              <a:off x="6698987" y="376459"/>
              <a:ext cx="2309337" cy="173108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polyvalente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Brive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006" name="Google Shape;1006;p32"/>
            <p:cNvSpPr/>
            <p:nvPr/>
          </p:nvSpPr>
          <p:spPr>
            <a:xfrm>
              <a:off x="6849815" y="376459"/>
              <a:ext cx="2028825" cy="34289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007" name="Google Shape;1007;p32"/>
          <p:cNvGrpSpPr/>
          <p:nvPr/>
        </p:nvGrpSpPr>
        <p:grpSpPr>
          <a:xfrm>
            <a:off x="6748784" y="661019"/>
            <a:ext cx="2280252" cy="1496154"/>
            <a:chOff x="4511201" y="2986799"/>
            <a:chExt cx="2280252" cy="1496154"/>
          </a:xfrm>
        </p:grpSpPr>
        <p:sp>
          <p:nvSpPr>
            <p:cNvPr id="1008" name="Google Shape;1008;p32"/>
            <p:cNvSpPr/>
            <p:nvPr/>
          </p:nvSpPr>
          <p:spPr>
            <a:xfrm>
              <a:off x="4969156" y="3012645"/>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009" name="Google Shape;1009;p32"/>
            <p:cNvSpPr/>
            <p:nvPr/>
          </p:nvSpPr>
          <p:spPr>
            <a:xfrm>
              <a:off x="4511201" y="2986799"/>
              <a:ext cx="2280252" cy="149615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 régionaux SNO environ 2 fois par an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Cours DES avec Bordeaux et Toulouse 2 fois par an</a:t>
              </a:r>
              <a:endParaRPr sz="1100">
                <a:solidFill>
                  <a:schemeClr val="dk1"/>
                </a:solidFill>
                <a:latin typeface="Calibri"/>
                <a:ea typeface="Calibri"/>
                <a:cs typeface="Calibri"/>
                <a:sym typeface="Calibri"/>
              </a:endParaRPr>
            </a:p>
          </p:txBody>
        </p:sp>
      </p:grpSp>
      <p:grpSp>
        <p:nvGrpSpPr>
          <p:cNvPr id="1010" name="Google Shape;1010;p32"/>
          <p:cNvGrpSpPr/>
          <p:nvPr/>
        </p:nvGrpSpPr>
        <p:grpSpPr>
          <a:xfrm>
            <a:off x="6748074" y="4997831"/>
            <a:ext cx="2274702" cy="1600438"/>
            <a:chOff x="6822577" y="3622864"/>
            <a:chExt cx="2274702" cy="1600438"/>
          </a:xfrm>
        </p:grpSpPr>
        <p:sp>
          <p:nvSpPr>
            <p:cNvPr id="1011" name="Google Shape;1011;p32"/>
            <p:cNvSpPr/>
            <p:nvPr/>
          </p:nvSpPr>
          <p:spPr>
            <a:xfrm>
              <a:off x="6945515" y="3636650"/>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012" name="Google Shape;1012;p32"/>
            <p:cNvSpPr/>
            <p:nvPr/>
          </p:nvSpPr>
          <p:spPr>
            <a:xfrm>
              <a:off x="6822577" y="3622864"/>
              <a:ext cx="2274702" cy="160043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8</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possibilité</a:t>
              </a:r>
              <a:endParaRPr/>
            </a:p>
          </p:txBody>
        </p:sp>
      </p:grpSp>
      <p:grpSp>
        <p:nvGrpSpPr>
          <p:cNvPr id="1013" name="Google Shape;1013;p32"/>
          <p:cNvGrpSpPr/>
          <p:nvPr/>
        </p:nvGrpSpPr>
        <p:grpSpPr>
          <a:xfrm>
            <a:off x="4125865" y="686865"/>
            <a:ext cx="2480924" cy="1030389"/>
            <a:chOff x="4196326" y="1098261"/>
            <a:chExt cx="2286345" cy="757422"/>
          </a:xfrm>
        </p:grpSpPr>
        <p:sp>
          <p:nvSpPr>
            <p:cNvPr id="1014" name="Google Shape;1014;p32"/>
            <p:cNvSpPr/>
            <p:nvPr/>
          </p:nvSpPr>
          <p:spPr>
            <a:xfrm>
              <a:off x="4196326" y="1098261"/>
              <a:ext cx="2286345" cy="75742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aux urgences (1-2 par mois)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de système d’astreinte.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015" name="Google Shape;1015;p32"/>
            <p:cNvSpPr/>
            <p:nvPr/>
          </p:nvSpPr>
          <p:spPr>
            <a:xfrm>
              <a:off x="4654091" y="109826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016" name="Google Shape;1016;p32"/>
          <p:cNvGrpSpPr/>
          <p:nvPr/>
        </p:nvGrpSpPr>
        <p:grpSpPr>
          <a:xfrm>
            <a:off x="210607" y="5638113"/>
            <a:ext cx="3686375" cy="1053017"/>
            <a:chOff x="4726269" y="2522498"/>
            <a:chExt cx="1386376" cy="1053017"/>
          </a:xfrm>
        </p:grpSpPr>
        <p:sp>
          <p:nvSpPr>
            <p:cNvPr id="1017" name="Google Shape;1017;p32"/>
            <p:cNvSpPr/>
            <p:nvPr/>
          </p:nvSpPr>
          <p:spPr>
            <a:xfrm>
              <a:off x="4754380" y="2522498"/>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018" name="Google Shape;1018;p32"/>
            <p:cNvSpPr/>
            <p:nvPr/>
          </p:nvSpPr>
          <p:spPr>
            <a:xfrm>
              <a:off x="4726269" y="2522499"/>
              <a:ext cx="1386376" cy="105301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grpSp>
      <p:grpSp>
        <p:nvGrpSpPr>
          <p:cNvPr id="1019" name="Google Shape;1019;p32"/>
          <p:cNvGrpSpPr/>
          <p:nvPr/>
        </p:nvGrpSpPr>
        <p:grpSpPr>
          <a:xfrm>
            <a:off x="4157805" y="3530737"/>
            <a:ext cx="2286345" cy="1237435"/>
            <a:chOff x="4283297" y="3341040"/>
            <a:chExt cx="2286345" cy="1237435"/>
          </a:xfrm>
        </p:grpSpPr>
        <p:sp>
          <p:nvSpPr>
            <p:cNvPr id="1020" name="Google Shape;1020;p32"/>
            <p:cNvSpPr/>
            <p:nvPr/>
          </p:nvSpPr>
          <p:spPr>
            <a:xfrm>
              <a:off x="4754477" y="3373875"/>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021" name="Google Shape;1021;p32"/>
            <p:cNvSpPr/>
            <p:nvPr/>
          </p:nvSpPr>
          <p:spPr>
            <a:xfrm>
              <a:off x="4283297" y="3341040"/>
              <a:ext cx="2286345" cy="123743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en dialyse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reins natifs et greffon</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Echographie rénale</a:t>
              </a:r>
              <a:endParaRPr/>
            </a:p>
          </p:txBody>
        </p:sp>
      </p:grpSp>
      <p:grpSp>
        <p:nvGrpSpPr>
          <p:cNvPr id="1022" name="Google Shape;1022;p32"/>
          <p:cNvGrpSpPr/>
          <p:nvPr/>
        </p:nvGrpSpPr>
        <p:grpSpPr>
          <a:xfrm>
            <a:off x="4158414" y="4776747"/>
            <a:ext cx="2286345" cy="1914382"/>
            <a:chOff x="6749393" y="2549977"/>
            <a:chExt cx="2286345" cy="1914382"/>
          </a:xfrm>
        </p:grpSpPr>
        <p:sp>
          <p:nvSpPr>
            <p:cNvPr id="1023" name="Google Shape;1023;p32"/>
            <p:cNvSpPr/>
            <p:nvPr/>
          </p:nvSpPr>
          <p:spPr>
            <a:xfrm>
              <a:off x="7209202" y="2549977"/>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024" name="Google Shape;1024;p32"/>
            <p:cNvSpPr/>
            <p:nvPr/>
          </p:nvSpPr>
          <p:spPr>
            <a:xfrm>
              <a:off x="6749393" y="2608480"/>
              <a:ext cx="2286345" cy="185587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mois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Néphrologie Transplantation : 1/semaine</a:t>
              </a:r>
              <a:endParaRPr/>
            </a:p>
          </p:txBody>
        </p:sp>
      </p:grpSp>
      <p:grpSp>
        <p:nvGrpSpPr>
          <p:cNvPr id="1025" name="Google Shape;1025;p32"/>
          <p:cNvGrpSpPr/>
          <p:nvPr/>
        </p:nvGrpSpPr>
        <p:grpSpPr>
          <a:xfrm>
            <a:off x="696525" y="4157814"/>
            <a:ext cx="2613575" cy="806263"/>
            <a:chOff x="4689952" y="1180935"/>
            <a:chExt cx="1587715" cy="806263"/>
          </a:xfrm>
        </p:grpSpPr>
        <p:sp>
          <p:nvSpPr>
            <p:cNvPr id="1026" name="Google Shape;1026;p32"/>
            <p:cNvSpPr/>
            <p:nvPr/>
          </p:nvSpPr>
          <p:spPr>
            <a:xfrm>
              <a:off x="4822103" y="1188745"/>
              <a:ext cx="1358265" cy="454353"/>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027" name="Google Shape;1027;p32"/>
            <p:cNvSpPr/>
            <p:nvPr/>
          </p:nvSpPr>
          <p:spPr>
            <a:xfrm>
              <a:off x="4689952" y="1180935"/>
              <a:ext cx="1587715" cy="80626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Oui en Associatif : </a:t>
              </a:r>
              <a:r>
                <a:rPr lang="fr-FR" sz="1100">
                  <a:solidFill>
                    <a:schemeClr val="dk1"/>
                  </a:solidFill>
                  <a:latin typeface="Calibri"/>
                  <a:ea typeface="Calibri"/>
                  <a:cs typeface="Calibri"/>
                  <a:sym typeface="Calibri"/>
                </a:rPr>
                <a:t>ALURAD</a:t>
              </a:r>
              <a:endParaRPr/>
            </a:p>
          </p:txBody>
        </p:sp>
      </p:grpSp>
      <p:grpSp>
        <p:nvGrpSpPr>
          <p:cNvPr id="1028" name="Google Shape;1028;p32"/>
          <p:cNvGrpSpPr/>
          <p:nvPr/>
        </p:nvGrpSpPr>
        <p:grpSpPr>
          <a:xfrm>
            <a:off x="6748784" y="2392045"/>
            <a:ext cx="2280252" cy="2384700"/>
            <a:chOff x="6888831" y="2823802"/>
            <a:chExt cx="2280252" cy="1627809"/>
          </a:xfrm>
        </p:grpSpPr>
        <p:sp>
          <p:nvSpPr>
            <p:cNvPr id="1029" name="Google Shape;1029;p32"/>
            <p:cNvSpPr/>
            <p:nvPr/>
          </p:nvSpPr>
          <p:spPr>
            <a:xfrm>
              <a:off x="7346340" y="2823802"/>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030" name="Google Shape;1030;p32"/>
            <p:cNvSpPr/>
            <p:nvPr/>
          </p:nvSpPr>
          <p:spPr>
            <a:xfrm>
              <a:off x="6888831" y="2823802"/>
              <a:ext cx="2280252" cy="162780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r>
                <a:rPr lang="fr-FR" sz="1100" b="1">
                  <a:solidFill>
                    <a:schemeClr val="dk1"/>
                  </a:solidFill>
                  <a:latin typeface="Calibri"/>
                  <a:ea typeface="Calibri"/>
                  <a:cs typeface="Calibri"/>
                  <a:sym typeface="Calibri"/>
                </a:rPr>
                <a:t>Pharmacologie</a:t>
              </a:r>
              <a:r>
                <a:rPr lang="fr-FR" sz="1100">
                  <a:solidFill>
                    <a:schemeClr val="dk1"/>
                  </a:solidFill>
                  <a:latin typeface="Calibri"/>
                  <a:ea typeface="Calibri"/>
                  <a:cs typeface="Calibri"/>
                  <a:sym typeface="Calibri"/>
                </a:rPr>
                <a:t> des immunosupresseurs (Pr. Marquet)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r>
                <a:rPr lang="fr-FR" sz="1100" b="1">
                  <a:solidFill>
                    <a:schemeClr val="dk1"/>
                  </a:solidFill>
                  <a:latin typeface="Calibri"/>
                  <a:ea typeface="Calibri"/>
                  <a:cs typeface="Calibri"/>
                  <a:sym typeface="Calibri"/>
                </a:rPr>
                <a:t>Immunologie</a:t>
              </a:r>
              <a:r>
                <a:rPr lang="fr-FR" sz="1100">
                  <a:solidFill>
                    <a:schemeClr val="dk1"/>
                  </a:solidFill>
                  <a:latin typeface="Calibri"/>
                  <a:ea typeface="Calibri"/>
                  <a:cs typeface="Calibri"/>
                  <a:sym typeface="Calibri"/>
                </a:rPr>
                <a:t> : Lymphocyte B (Pr. Cogné), + centre national de référence sur les maladies de dépôts d'immunoglobulines (Pr. Jaccard)</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r>
                <a:rPr lang="fr-FR" sz="1100" b="1">
                  <a:solidFill>
                    <a:schemeClr val="dk1"/>
                  </a:solidFill>
                  <a:latin typeface="Calibri"/>
                  <a:ea typeface="Calibri"/>
                  <a:cs typeface="Calibri"/>
                  <a:sym typeface="Calibri"/>
                </a:rPr>
                <a:t>Infectiologie</a:t>
              </a:r>
              <a:r>
                <a:rPr lang="fr-FR" sz="1100">
                  <a:solidFill>
                    <a:schemeClr val="dk1"/>
                  </a:solidFill>
                  <a:latin typeface="Calibri"/>
                  <a:ea typeface="Calibri"/>
                  <a:cs typeface="Calibri"/>
                  <a:sym typeface="Calibri"/>
                </a:rPr>
                <a:t> : centre national de référence CMV (Pr. Alain)</a:t>
              </a:r>
              <a:endParaRPr sz="1100">
                <a:solidFill>
                  <a:schemeClr val="dk1"/>
                </a:solidFill>
                <a:latin typeface="Calibri"/>
                <a:ea typeface="Calibri"/>
                <a:cs typeface="Calibri"/>
                <a:sym typeface="Calibri"/>
              </a:endParaRPr>
            </a:p>
          </p:txBody>
        </p:sp>
      </p:grpSp>
      <p:sp>
        <p:nvSpPr>
          <p:cNvPr id="1031" name="Google Shape;1031;p32"/>
          <p:cNvSpPr txBox="1"/>
          <p:nvPr/>
        </p:nvSpPr>
        <p:spPr>
          <a:xfrm>
            <a:off x="0" y="-25841"/>
            <a:ext cx="9143999"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Limoges</a:t>
            </a:r>
            <a:endParaRPr sz="110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grpSp>
        <p:nvGrpSpPr>
          <p:cNvPr id="1036" name="Google Shape;1036;p33"/>
          <p:cNvGrpSpPr/>
          <p:nvPr/>
        </p:nvGrpSpPr>
        <p:grpSpPr>
          <a:xfrm>
            <a:off x="546930" y="1698511"/>
            <a:ext cx="2426226" cy="2330910"/>
            <a:chOff x="225082" y="1343672"/>
            <a:chExt cx="2426226" cy="2330910"/>
          </a:xfrm>
        </p:grpSpPr>
        <p:pic>
          <p:nvPicPr>
            <p:cNvPr id="1037" name="Google Shape;1037;p33"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038" name="Google Shape;1038;p33"/>
            <p:cNvSpPr txBox="1"/>
            <p:nvPr/>
          </p:nvSpPr>
          <p:spPr>
            <a:xfrm>
              <a:off x="983612" y="2347445"/>
              <a:ext cx="61240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Limoges</a:t>
              </a:r>
              <a:endParaRPr/>
            </a:p>
          </p:txBody>
        </p:sp>
        <p:sp>
          <p:nvSpPr>
            <p:cNvPr id="1039" name="Google Shape;1039;p33"/>
            <p:cNvSpPr/>
            <p:nvPr/>
          </p:nvSpPr>
          <p:spPr>
            <a:xfrm>
              <a:off x="1188696" y="2593666"/>
              <a:ext cx="202238"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40" name="Google Shape;1040;p33"/>
          <p:cNvGrpSpPr/>
          <p:nvPr/>
        </p:nvGrpSpPr>
        <p:grpSpPr>
          <a:xfrm>
            <a:off x="1061235" y="5901266"/>
            <a:ext cx="7021530" cy="800099"/>
            <a:chOff x="-160798" y="685800"/>
            <a:chExt cx="5801817" cy="800099"/>
          </a:xfrm>
        </p:grpSpPr>
        <p:sp>
          <p:nvSpPr>
            <p:cNvPr id="1041" name="Google Shape;1041;p33"/>
            <p:cNvSpPr/>
            <p:nvPr/>
          </p:nvSpPr>
          <p:spPr>
            <a:xfrm>
              <a:off x="3946225" y="740492"/>
              <a:ext cx="1694794" cy="667962"/>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 Internat Limoges </a:t>
              </a:r>
              <a:r>
                <a:rPr lang="fr-FR" sz="1100">
                  <a:solidFill>
                    <a:schemeClr val="dk1"/>
                  </a:solidFill>
                  <a:latin typeface="Calibri"/>
                  <a:ea typeface="Calibri"/>
                  <a:cs typeface="Calibri"/>
                  <a:sym typeface="Calibri"/>
                </a:rPr>
                <a:t>: APIHL</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Apihl.bureau@gmail.com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Internat Limoges     </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042" name="Google Shape;1042;p33"/>
            <p:cNvSpPr/>
            <p:nvPr/>
          </p:nvSpPr>
          <p:spPr>
            <a:xfrm>
              <a:off x="-160798" y="740492"/>
              <a:ext cx="1981054" cy="667962"/>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Justine Delpoux</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justine.delpoux@gmail.com</a:t>
              </a:r>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043" name="Google Shape;1043;p33"/>
            <p:cNvSpPr/>
            <p:nvPr/>
          </p:nvSpPr>
          <p:spPr>
            <a:xfrm>
              <a:off x="1943100" y="685800"/>
              <a:ext cx="1897785" cy="800099"/>
            </a:xfrm>
            <a:prstGeom prst="roundRect">
              <a:avLst>
                <a:gd name="adj" fmla="val 16667"/>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Fatouma TOURE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05 55 05 64 51</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Fatouma.TOURE@chu-limoges.fr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044" name="Google Shape;1044;p33"/>
          <p:cNvSpPr txBox="1"/>
          <p:nvPr/>
        </p:nvSpPr>
        <p:spPr>
          <a:xfrm>
            <a:off x="3663632" y="555840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045" name="Google Shape;1045;p33"/>
          <p:cNvGrpSpPr/>
          <p:nvPr/>
        </p:nvGrpSpPr>
        <p:grpSpPr>
          <a:xfrm>
            <a:off x="386107" y="4117301"/>
            <a:ext cx="2516767" cy="1249506"/>
            <a:chOff x="108533" y="3785907"/>
            <a:chExt cx="2516767" cy="1249506"/>
          </a:xfrm>
        </p:grpSpPr>
        <p:sp>
          <p:nvSpPr>
            <p:cNvPr id="1046" name="Google Shape;1046;p33"/>
            <p:cNvSpPr txBox="1"/>
            <p:nvPr/>
          </p:nvSpPr>
          <p:spPr>
            <a:xfrm>
              <a:off x="352505" y="3785907"/>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047" name="Google Shape;1047;p33"/>
            <p:cNvSpPr/>
            <p:nvPr/>
          </p:nvSpPr>
          <p:spPr>
            <a:xfrm>
              <a:off x="108533" y="3809545"/>
              <a:ext cx="2516767" cy="122586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Avion: </a:t>
              </a:r>
              <a:r>
                <a:rPr lang="fr-FR" sz="1100">
                  <a:solidFill>
                    <a:schemeClr val="dk1"/>
                  </a:solidFill>
                  <a:latin typeface="Calibri"/>
                  <a:ea typeface="Calibri"/>
                  <a:cs typeface="Calibri"/>
                  <a:sym typeface="Calibri"/>
                </a:rPr>
                <a:t>Un aéroport international</a:t>
              </a:r>
              <a:br>
                <a:rPr lang="fr-FR" sz="1100">
                  <a:solidFill>
                    <a:schemeClr val="dk1"/>
                  </a:solidFill>
                  <a:latin typeface="Calibri"/>
                  <a:ea typeface="Calibri"/>
                  <a:cs typeface="Calibri"/>
                  <a:sym typeface="Calibri"/>
                </a:rPr>
              </a:b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des liaisons ferroviaires régulières vers Paris, Bordeaux, Lyon, Toulouse,</a:t>
              </a:r>
              <a:br>
                <a:rPr lang="fr-FR" sz="1100">
                  <a:solidFill>
                    <a:schemeClr val="dk1"/>
                  </a:solidFill>
                  <a:latin typeface="Calibri"/>
                  <a:ea typeface="Calibri"/>
                  <a:cs typeface="Calibri"/>
                  <a:sym typeface="Calibri"/>
                </a:rPr>
              </a:br>
              <a:r>
                <a:rPr lang="fr-FR" sz="1100" b="1">
                  <a:solidFill>
                    <a:schemeClr val="dk1"/>
                  </a:solidFill>
                  <a:latin typeface="Calibri"/>
                  <a:ea typeface="Calibri"/>
                  <a:cs typeface="Calibri"/>
                  <a:sym typeface="Calibri"/>
                </a:rPr>
                <a:t>Voiture: </a:t>
              </a:r>
              <a:r>
                <a:rPr lang="fr-FR" sz="1100">
                  <a:solidFill>
                    <a:schemeClr val="dk1"/>
                  </a:solidFill>
                  <a:latin typeface="Calibri"/>
                  <a:ea typeface="Calibri"/>
                  <a:cs typeface="Calibri"/>
                  <a:sym typeface="Calibri"/>
                </a:rPr>
                <a:t>bon réseau</a:t>
              </a:r>
              <a:endParaRPr sz="1100">
                <a:solidFill>
                  <a:schemeClr val="dk1"/>
                </a:solidFill>
                <a:latin typeface="Calibri"/>
                <a:ea typeface="Calibri"/>
                <a:cs typeface="Calibri"/>
                <a:sym typeface="Calibri"/>
              </a:endParaRPr>
            </a:p>
          </p:txBody>
        </p:sp>
      </p:grpSp>
      <p:grpSp>
        <p:nvGrpSpPr>
          <p:cNvPr id="1048" name="Google Shape;1048;p33"/>
          <p:cNvGrpSpPr/>
          <p:nvPr/>
        </p:nvGrpSpPr>
        <p:grpSpPr>
          <a:xfrm>
            <a:off x="2973156" y="3900678"/>
            <a:ext cx="3382814" cy="1600438"/>
            <a:chOff x="2891846" y="3769809"/>
            <a:chExt cx="3382814" cy="1600438"/>
          </a:xfrm>
        </p:grpSpPr>
        <p:sp>
          <p:nvSpPr>
            <p:cNvPr id="1049" name="Google Shape;1049;p33"/>
            <p:cNvSpPr/>
            <p:nvPr/>
          </p:nvSpPr>
          <p:spPr>
            <a:xfrm>
              <a:off x="2891846" y="3769809"/>
              <a:ext cx="3382814" cy="160043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Cœur d’une aire urbaine de 260.000 habitants et premier pôle économique du Centre- Ouest, Limoges jouit d’une position centrale propice aux échanges.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de la porcelaine et des émaux, elle se situe à la croisée de l’axe autoroutier Espagne/Europe du Nord et de la route Centre-europe Atlantique. </a:t>
              </a:r>
              <a:endParaRPr sz="1100">
                <a:solidFill>
                  <a:schemeClr val="dk1"/>
                </a:solidFill>
                <a:latin typeface="Calibri"/>
                <a:ea typeface="Calibri"/>
                <a:cs typeface="Calibri"/>
                <a:sym typeface="Calibri"/>
              </a:endParaRPr>
            </a:p>
          </p:txBody>
        </p:sp>
        <p:sp>
          <p:nvSpPr>
            <p:cNvPr id="1050" name="Google Shape;1050;p33"/>
            <p:cNvSpPr/>
            <p:nvPr/>
          </p:nvSpPr>
          <p:spPr>
            <a:xfrm>
              <a:off x="3499945" y="3785907"/>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1051" name="Google Shape;105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34</a:t>
            </a:fld>
            <a:endParaRPr/>
          </a:p>
        </p:txBody>
      </p:sp>
      <p:pic>
        <p:nvPicPr>
          <p:cNvPr id="1052" name="Google Shape;1052;p33" descr="Limoges.png"/>
          <p:cNvPicPr preferRelativeResize="0"/>
          <p:nvPr/>
        </p:nvPicPr>
        <p:blipFill rotWithShape="1">
          <a:blip r:embed="rId6">
            <a:alphaModFix/>
          </a:blip>
          <a:srcRect/>
          <a:stretch/>
        </p:blipFill>
        <p:spPr>
          <a:xfrm>
            <a:off x="3339024" y="2090597"/>
            <a:ext cx="5436676" cy="1166175"/>
          </a:xfrm>
          <a:prstGeom prst="rect">
            <a:avLst/>
          </a:prstGeom>
          <a:noFill/>
          <a:ln>
            <a:noFill/>
          </a:ln>
        </p:spPr>
      </p:pic>
      <p:pic>
        <p:nvPicPr>
          <p:cNvPr id="1053" name="Google Shape;1053;p33" descr="Limoges photo.jpg"/>
          <p:cNvPicPr preferRelativeResize="0"/>
          <p:nvPr/>
        </p:nvPicPr>
        <p:blipFill rotWithShape="1">
          <a:blip r:embed="rId7">
            <a:alphaModFix/>
          </a:blip>
          <a:srcRect/>
          <a:stretch/>
        </p:blipFill>
        <p:spPr>
          <a:xfrm>
            <a:off x="0" y="-1"/>
            <a:ext cx="9144000" cy="1529433"/>
          </a:xfrm>
          <a:prstGeom prst="rect">
            <a:avLst/>
          </a:prstGeom>
          <a:noFill/>
          <a:ln>
            <a:noFill/>
          </a:ln>
        </p:spPr>
      </p:pic>
      <p:sp>
        <p:nvSpPr>
          <p:cNvPr id="1054" name="Google Shape;1054;p33"/>
          <p:cNvSpPr/>
          <p:nvPr/>
        </p:nvSpPr>
        <p:spPr>
          <a:xfrm>
            <a:off x="7797674" y="3256772"/>
            <a:ext cx="974197" cy="238363"/>
          </a:xfrm>
          <a:prstGeom prst="roundRect">
            <a:avLst>
              <a:gd name="adj" fmla="val 16667"/>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055" name="Google Shape;1055;p33"/>
          <p:cNvGrpSpPr/>
          <p:nvPr/>
        </p:nvGrpSpPr>
        <p:grpSpPr>
          <a:xfrm>
            <a:off x="6426252" y="3817937"/>
            <a:ext cx="2516767" cy="1650366"/>
            <a:chOff x="110662" y="3785907"/>
            <a:chExt cx="2516767" cy="1650366"/>
          </a:xfrm>
        </p:grpSpPr>
        <p:sp>
          <p:nvSpPr>
            <p:cNvPr id="1056" name="Google Shape;1056;p33"/>
            <p:cNvSpPr/>
            <p:nvPr/>
          </p:nvSpPr>
          <p:spPr>
            <a:xfrm>
              <a:off x="352505" y="3785907"/>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057" name="Google Shape;1057;p33"/>
            <p:cNvSpPr/>
            <p:nvPr/>
          </p:nvSpPr>
          <p:spPr>
            <a:xfrm>
              <a:off x="110662" y="3835835"/>
              <a:ext cx="2516767" cy="160043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Chambres neuves à 2 minutes du CHU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Baby-foot, salle TV, internet</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Brives, Ussel, Tulle</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450 euros euros </a:t>
              </a:r>
              <a:endParaRPr sz="1100">
                <a:solidFill>
                  <a:schemeClr val="dk1"/>
                </a:solidFill>
                <a:latin typeface="Calibri"/>
                <a:ea typeface="Calibri"/>
                <a:cs typeface="Calibri"/>
                <a:sym typeface="Calibri"/>
              </a:endParaRPr>
            </a:p>
          </p:txBody>
        </p:sp>
      </p:grpSp>
      <p:sp>
        <p:nvSpPr>
          <p:cNvPr id="1058" name="Google Shape;1058;p33"/>
          <p:cNvSpPr/>
          <p:nvPr/>
        </p:nvSpPr>
        <p:spPr>
          <a:xfrm>
            <a:off x="4138578" y="403844"/>
            <a:ext cx="1185824"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Limoges</a:t>
            </a:r>
            <a:endParaRPr sz="1100">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34"/>
          <p:cNvSpPr/>
          <p:nvPr/>
        </p:nvSpPr>
        <p:spPr>
          <a:xfrm>
            <a:off x="-121919" y="-36387"/>
            <a:ext cx="9418319" cy="485192"/>
          </a:xfrm>
          <a:prstGeom prst="roundRect">
            <a:avLst>
              <a:gd name="adj" fmla="val 16667"/>
            </a:avLst>
          </a:prstGeom>
          <a:solidFill>
            <a:srgbClr val="DAEEF3"/>
          </a:solid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2200" b="1" u="none">
                <a:solidFill>
                  <a:schemeClr val="dk1"/>
                </a:solidFill>
                <a:latin typeface="Calibri"/>
                <a:ea typeface="Calibri"/>
                <a:cs typeface="Calibri"/>
                <a:sym typeface="Calibri"/>
              </a:rPr>
              <a:t>Lyon</a:t>
            </a:r>
            <a:endParaRPr sz="2200" b="1" u="none">
              <a:solidFill>
                <a:schemeClr val="dk1"/>
              </a:solidFill>
              <a:latin typeface="Calibri"/>
              <a:ea typeface="Calibri"/>
              <a:cs typeface="Calibri"/>
              <a:sym typeface="Calibri"/>
            </a:endParaRPr>
          </a:p>
        </p:txBody>
      </p:sp>
      <p:grpSp>
        <p:nvGrpSpPr>
          <p:cNvPr id="1064" name="Google Shape;1064;p34"/>
          <p:cNvGrpSpPr/>
          <p:nvPr/>
        </p:nvGrpSpPr>
        <p:grpSpPr>
          <a:xfrm>
            <a:off x="161728" y="521674"/>
            <a:ext cx="3686403" cy="1896926"/>
            <a:chOff x="0" y="471763"/>
            <a:chExt cx="3686401" cy="1896925"/>
          </a:xfrm>
        </p:grpSpPr>
        <p:sp>
          <p:nvSpPr>
            <p:cNvPr id="1065" name="Google Shape;1065;p34"/>
            <p:cNvSpPr/>
            <p:nvPr/>
          </p:nvSpPr>
          <p:spPr>
            <a:xfrm>
              <a:off x="0" y="471763"/>
              <a:ext cx="3686401" cy="189692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45675" tIns="45675" rIns="45675" bIns="45675" anchor="t" anchorCtr="0">
              <a:spAutoFit/>
            </a:bodyPr>
            <a:lstStyle/>
            <a:p>
              <a:pPr marL="171450" marR="0" lvl="0" indent="-101600" algn="l" rtl="0">
                <a:lnSpc>
                  <a:spcPct val="107000"/>
                </a:lnSpc>
                <a:spcBef>
                  <a:spcPts val="0"/>
                </a:spcBef>
                <a:spcAft>
                  <a:spcPts val="0"/>
                </a:spcAft>
                <a:buClr>
                  <a:srgbClr val="000000"/>
                </a:buClr>
                <a:buSzPts val="1100"/>
                <a:buFont typeface="Arial"/>
                <a:buNone/>
              </a:pPr>
              <a:endParaRPr sz="18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b="0" i="1" u="none">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(CHU Edouard Herriot + Lyon Sud)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Transplantation rénale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(CHU Edouard Herriot)</a:t>
              </a:r>
              <a:endParaRPr/>
            </a:p>
            <a:p>
              <a:pPr marL="171450" marR="0" lvl="0" indent="-171450" algn="l" rtl="0">
                <a:lnSpc>
                  <a:spcPct val="107000"/>
                </a:lnSpc>
                <a:spcBef>
                  <a:spcPts val="0"/>
                </a:spcBef>
                <a:spcAft>
                  <a:spcPts val="0"/>
                </a:spcAft>
                <a:buClr>
                  <a:srgbClr val="000000"/>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(CHU Edouard Herriot + Lyon Sud)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Service de soins intensifs néphrologique : Non</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Hôpital Femme Mère Enfant</a:t>
              </a:r>
              <a:endParaRPr sz="1800">
                <a:solidFill>
                  <a:schemeClr val="dk1"/>
                </a:solidFill>
                <a:latin typeface="Calibri"/>
                <a:ea typeface="Calibri"/>
                <a:cs typeface="Calibri"/>
                <a:sym typeface="Calibri"/>
              </a:endParaRPr>
            </a:p>
          </p:txBody>
        </p:sp>
        <p:sp>
          <p:nvSpPr>
            <p:cNvPr id="1066" name="Google Shape;1066;p34"/>
            <p:cNvSpPr/>
            <p:nvPr/>
          </p:nvSpPr>
          <p:spPr>
            <a:xfrm>
              <a:off x="217409" y="487788"/>
              <a:ext cx="3345651" cy="380625"/>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a:p>
          </p:txBody>
        </p:sp>
      </p:grpSp>
      <p:grpSp>
        <p:nvGrpSpPr>
          <p:cNvPr id="1067" name="Google Shape;1067;p34"/>
          <p:cNvGrpSpPr/>
          <p:nvPr/>
        </p:nvGrpSpPr>
        <p:grpSpPr>
          <a:xfrm>
            <a:off x="160703" y="2431755"/>
            <a:ext cx="3625329" cy="1738165"/>
            <a:chOff x="-11745" y="-81726"/>
            <a:chExt cx="3625328" cy="1738163"/>
          </a:xfrm>
        </p:grpSpPr>
        <p:sp>
          <p:nvSpPr>
            <p:cNvPr id="1068" name="Google Shape;1068;p34"/>
            <p:cNvSpPr/>
            <p:nvPr/>
          </p:nvSpPr>
          <p:spPr>
            <a:xfrm>
              <a:off x="50177" y="-30526"/>
              <a:ext cx="3563406" cy="1686963"/>
            </a:xfrm>
            <a:prstGeom prst="roundRect">
              <a:avLst>
                <a:gd name="adj" fmla="val 9192"/>
              </a:avLst>
            </a:prstGeom>
            <a:solidFill>
              <a:schemeClr val="lt1"/>
            </a:solidFill>
            <a:ln w="25400" cap="flat" cmpd="sng">
              <a:solidFill>
                <a:schemeClr val="accent5"/>
              </a:solidFill>
              <a:prstDash val="solid"/>
              <a:round/>
              <a:headEnd type="none" w="sm" len="sm"/>
              <a:tailEnd type="none" w="sm" len="sm"/>
            </a:ln>
          </p:spPr>
          <p:txBody>
            <a:bodyPr spcFirstLastPara="1" wrap="square" lIns="45675" tIns="45675" rIns="45675" bIns="45675" anchor="t" anchorCtr="0">
              <a:noAutofit/>
            </a:bodyPr>
            <a:lstStyle/>
            <a:p>
              <a:pPr marL="171450" marR="0" lvl="0" indent="-101600" algn="l" rtl="0">
                <a:lnSpc>
                  <a:spcPct val="107000"/>
                </a:lnSpc>
                <a:spcBef>
                  <a:spcPts val="0"/>
                </a:spcBef>
                <a:spcAft>
                  <a:spcPts val="0"/>
                </a:spcAft>
                <a:buClr>
                  <a:srgbClr val="000000"/>
                </a:buClr>
                <a:buSzPts val="1100"/>
                <a:buFont typeface="Arial"/>
                <a:buNone/>
              </a:pPr>
              <a:endParaRPr sz="18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St Joseph St Luc </a:t>
              </a:r>
              <a:r>
                <a:rPr lang="fr-FR" sz="1100" b="0">
                  <a:solidFill>
                    <a:schemeClr val="dk1"/>
                  </a:solidFill>
                  <a:latin typeface="Calibri"/>
                  <a:ea typeface="Calibri"/>
                  <a:cs typeface="Calibri"/>
                  <a:sym typeface="Calibri"/>
                </a:rPr>
                <a:t>(centre ville) : 10 lits, néphrologie générale, dialyse, consultations. </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Bourg en Bresse </a:t>
              </a:r>
              <a:r>
                <a:rPr lang="fr-FR" sz="1100" b="0">
                  <a:solidFill>
                    <a:schemeClr val="dk1"/>
                  </a:solidFill>
                  <a:latin typeface="Calibri"/>
                  <a:ea typeface="Calibri"/>
                  <a:cs typeface="Calibri"/>
                  <a:sym typeface="Calibri"/>
                </a:rPr>
                <a:t>(80 kms) : néphrologie générale + dialyse</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Villefranche </a:t>
              </a:r>
              <a:r>
                <a:rPr lang="fr-FR" sz="1100" b="0">
                  <a:solidFill>
                    <a:schemeClr val="dk1"/>
                  </a:solidFill>
                  <a:latin typeface="Calibri"/>
                  <a:ea typeface="Calibri"/>
                  <a:cs typeface="Calibri"/>
                  <a:sym typeface="Calibri"/>
                </a:rPr>
                <a:t>(40 kms) </a:t>
              </a:r>
              <a:r>
                <a:rPr lang="fr-FR" sz="1100" b="1">
                  <a:solidFill>
                    <a:schemeClr val="dk1"/>
                  </a:solidFill>
                  <a:latin typeface="Calibri"/>
                  <a:ea typeface="Calibri"/>
                  <a:cs typeface="Calibri"/>
                  <a:sym typeface="Calibri"/>
                </a:rPr>
                <a:t>: </a:t>
              </a:r>
              <a:r>
                <a:rPr lang="fr-FR" sz="1100" b="0">
                  <a:solidFill>
                    <a:schemeClr val="dk1"/>
                  </a:solidFill>
                  <a:latin typeface="Calibri"/>
                  <a:ea typeface="Calibri"/>
                  <a:cs typeface="Calibri"/>
                  <a:sym typeface="Calibri"/>
                </a:rPr>
                <a:t>néphrologie générale</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Annemasse </a:t>
              </a:r>
              <a:r>
                <a:rPr lang="fr-FR" sz="1100" b="0">
                  <a:solidFill>
                    <a:schemeClr val="dk1"/>
                  </a:solidFill>
                  <a:latin typeface="Calibri"/>
                  <a:ea typeface="Calibri"/>
                  <a:cs typeface="Calibri"/>
                  <a:sym typeface="Calibri"/>
                </a:rPr>
                <a:t>(150 kms) </a:t>
              </a:r>
              <a:r>
                <a:rPr lang="fr-FR" sz="1100" b="1">
                  <a:solidFill>
                    <a:schemeClr val="dk1"/>
                  </a:solidFill>
                  <a:latin typeface="Calibri"/>
                  <a:ea typeface="Calibri"/>
                  <a:cs typeface="Calibri"/>
                  <a:sym typeface="Calibri"/>
                </a:rPr>
                <a:t>: </a:t>
              </a:r>
              <a:r>
                <a:rPr lang="fr-FR" sz="1100" b="0">
                  <a:solidFill>
                    <a:schemeClr val="dk1"/>
                  </a:solidFill>
                  <a:latin typeface="Calibri"/>
                  <a:ea typeface="Calibri"/>
                  <a:cs typeface="Calibri"/>
                  <a:sym typeface="Calibri"/>
                </a:rPr>
                <a:t>néphrologie générale + dialyse</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Valence</a:t>
              </a:r>
              <a:r>
                <a:rPr lang="fr-FR" sz="1100" b="0">
                  <a:solidFill>
                    <a:schemeClr val="dk1"/>
                  </a:solidFill>
                  <a:latin typeface="Calibri"/>
                  <a:ea typeface="Calibri"/>
                  <a:cs typeface="Calibri"/>
                  <a:sym typeface="Calibri"/>
                </a:rPr>
                <a:t> (90km) : néphrologie générale</a:t>
              </a:r>
              <a:endParaRPr sz="1800" b="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069" name="Google Shape;1069;p34"/>
            <p:cNvSpPr/>
            <p:nvPr/>
          </p:nvSpPr>
          <p:spPr>
            <a:xfrm>
              <a:off x="-11745" y="-81726"/>
              <a:ext cx="3625328" cy="380625"/>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600" b="1">
                <a:solidFill>
                  <a:schemeClr val="accent5"/>
                </a:solidFill>
                <a:latin typeface="Calibri"/>
                <a:ea typeface="Calibri"/>
                <a:cs typeface="Calibri"/>
                <a:sym typeface="Calibri"/>
              </a:endParaRPr>
            </a:p>
          </p:txBody>
        </p:sp>
      </p:grpSp>
      <p:grpSp>
        <p:nvGrpSpPr>
          <p:cNvPr id="1070" name="Google Shape;1070;p34"/>
          <p:cNvGrpSpPr/>
          <p:nvPr/>
        </p:nvGrpSpPr>
        <p:grpSpPr>
          <a:xfrm>
            <a:off x="3990754" y="1821776"/>
            <a:ext cx="2714509" cy="1808973"/>
            <a:chOff x="-1" y="0"/>
            <a:chExt cx="2714508" cy="2318831"/>
          </a:xfrm>
        </p:grpSpPr>
        <p:grpSp>
          <p:nvGrpSpPr>
            <p:cNvPr id="1071" name="Google Shape;1071;p34"/>
            <p:cNvGrpSpPr/>
            <p:nvPr/>
          </p:nvGrpSpPr>
          <p:grpSpPr>
            <a:xfrm>
              <a:off x="-1" y="28684"/>
              <a:ext cx="2714508" cy="2290147"/>
              <a:chOff x="0" y="-389895"/>
              <a:chExt cx="2714506" cy="2290146"/>
            </a:xfrm>
          </p:grpSpPr>
          <p:sp>
            <p:nvSpPr>
              <p:cNvPr id="1072" name="Google Shape;1072;p34"/>
              <p:cNvSpPr/>
              <p:nvPr/>
            </p:nvSpPr>
            <p:spPr>
              <a:xfrm>
                <a:off x="0" y="-389895"/>
                <a:ext cx="2714506" cy="219293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34"/>
              <p:cNvSpPr/>
              <p:nvPr/>
            </p:nvSpPr>
            <p:spPr>
              <a:xfrm>
                <a:off x="56784" y="5356"/>
                <a:ext cx="2600938" cy="1894895"/>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Edouard Herriot, Lyon Sud, Croix Rousse</a:t>
                </a:r>
                <a:endParaRPr/>
              </a:p>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Bourg en Bresse , Saint Joseph Saint Luc , Villefranche , Valence, Annemasse, Montélimar, Médipôle</a:t>
                </a:r>
                <a:endParaRPr sz="1800">
                  <a:solidFill>
                    <a:schemeClr val="dk1"/>
                  </a:solidFill>
                  <a:latin typeface="Calibri"/>
                  <a:ea typeface="Calibri"/>
                  <a:cs typeface="Calibri"/>
                  <a:sym typeface="Calibri"/>
                </a:endParaRPr>
              </a:p>
            </p:txBody>
          </p:sp>
        </p:grpSp>
        <p:sp>
          <p:nvSpPr>
            <p:cNvPr id="1074" name="Google Shape;1074;p34"/>
            <p:cNvSpPr/>
            <p:nvPr/>
          </p:nvSpPr>
          <p:spPr>
            <a:xfrm>
              <a:off x="254241" y="0"/>
              <a:ext cx="2179084" cy="338038"/>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600" b="1">
                <a:solidFill>
                  <a:schemeClr val="accent5"/>
                </a:solidFill>
                <a:latin typeface="Calibri"/>
                <a:ea typeface="Calibri"/>
                <a:cs typeface="Calibri"/>
                <a:sym typeface="Calibri"/>
              </a:endParaRPr>
            </a:p>
          </p:txBody>
        </p:sp>
      </p:grpSp>
      <p:grpSp>
        <p:nvGrpSpPr>
          <p:cNvPr id="1075" name="Google Shape;1075;p34"/>
          <p:cNvGrpSpPr/>
          <p:nvPr/>
        </p:nvGrpSpPr>
        <p:grpSpPr>
          <a:xfrm>
            <a:off x="6784642" y="564465"/>
            <a:ext cx="2280303" cy="1645757"/>
            <a:chOff x="0" y="-15354"/>
            <a:chExt cx="2280301" cy="1704337"/>
          </a:xfrm>
        </p:grpSpPr>
        <p:sp>
          <p:nvSpPr>
            <p:cNvPr id="1076" name="Google Shape;1076;p34"/>
            <p:cNvSpPr/>
            <p:nvPr/>
          </p:nvSpPr>
          <p:spPr>
            <a:xfrm>
              <a:off x="244220" y="7104"/>
              <a:ext cx="1720142" cy="394173"/>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600" b="1">
                <a:solidFill>
                  <a:schemeClr val="accent5"/>
                </a:solidFill>
                <a:latin typeface="Calibri"/>
                <a:ea typeface="Calibri"/>
                <a:cs typeface="Calibri"/>
                <a:sym typeface="Calibri"/>
              </a:endParaRPr>
            </a:p>
          </p:txBody>
        </p:sp>
        <p:grpSp>
          <p:nvGrpSpPr>
            <p:cNvPr id="1077" name="Google Shape;1077;p34"/>
            <p:cNvGrpSpPr/>
            <p:nvPr/>
          </p:nvGrpSpPr>
          <p:grpSpPr>
            <a:xfrm>
              <a:off x="0" y="-15354"/>
              <a:ext cx="2280301" cy="1704337"/>
              <a:chOff x="0" y="-487796"/>
              <a:chExt cx="2280300" cy="1704336"/>
            </a:xfrm>
          </p:grpSpPr>
          <p:sp>
            <p:nvSpPr>
              <p:cNvPr id="1078" name="Google Shape;1078;p34"/>
              <p:cNvSpPr/>
              <p:nvPr/>
            </p:nvSpPr>
            <p:spPr>
              <a:xfrm>
                <a:off x="0" y="-487796"/>
                <a:ext cx="2280300" cy="170433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34"/>
              <p:cNvSpPr/>
              <p:nvPr/>
            </p:nvSpPr>
            <p:spPr>
              <a:xfrm>
                <a:off x="62264" y="-170627"/>
                <a:ext cx="2179326" cy="1341816"/>
              </a:xfrm>
              <a:prstGeom prst="roundRect">
                <a:avLst>
                  <a:gd name="adj" fmla="val 16667"/>
                </a:avLst>
              </a:prstGeom>
              <a:noFill/>
              <a:ln>
                <a:noFill/>
              </a:ln>
            </p:spPr>
            <p:txBody>
              <a:bodyPr spcFirstLastPara="1" wrap="square" lIns="45675" tIns="45675" rIns="45675" bIns="45675" anchor="t" anchorCtr="0">
                <a:spAutoFit/>
              </a:bodyPr>
              <a:lstStyle/>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Séminaire locaux : non</a:t>
                </a:r>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Séminaires régionaux : 2/an </a:t>
                </a:r>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Facilité d’accès aux séminaires nationaux : oui</a:t>
                </a:r>
                <a:endParaRPr sz="18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Accès aux congrès nationaux : +/- facile selon les stages</a:t>
                </a:r>
                <a:endParaRPr sz="1800">
                  <a:solidFill>
                    <a:schemeClr val="dk1"/>
                  </a:solidFill>
                  <a:latin typeface="Calibri"/>
                  <a:ea typeface="Calibri"/>
                  <a:cs typeface="Calibri"/>
                  <a:sym typeface="Calibri"/>
                </a:endParaRPr>
              </a:p>
            </p:txBody>
          </p:sp>
        </p:grpSp>
      </p:grpSp>
      <p:grpSp>
        <p:nvGrpSpPr>
          <p:cNvPr id="1080" name="Google Shape;1080;p34"/>
          <p:cNvGrpSpPr/>
          <p:nvPr/>
        </p:nvGrpSpPr>
        <p:grpSpPr>
          <a:xfrm>
            <a:off x="6784642" y="4823238"/>
            <a:ext cx="2274601" cy="1451919"/>
            <a:chOff x="33008" y="0"/>
            <a:chExt cx="2274599" cy="1451917"/>
          </a:xfrm>
        </p:grpSpPr>
        <p:sp>
          <p:nvSpPr>
            <p:cNvPr id="1081" name="Google Shape;1081;p34"/>
            <p:cNvSpPr/>
            <p:nvPr/>
          </p:nvSpPr>
          <p:spPr>
            <a:xfrm>
              <a:off x="33008" y="38813"/>
              <a:ext cx="2274599" cy="141310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45675" tIns="45675" rIns="45675" bIns="45675"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21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3 (Lyon)</a:t>
              </a:r>
              <a:endParaRPr/>
            </a:p>
          </p:txBody>
        </p:sp>
        <p:sp>
          <p:nvSpPr>
            <p:cNvPr id="1082" name="Google Shape;1082;p34"/>
            <p:cNvSpPr/>
            <p:nvPr/>
          </p:nvSpPr>
          <p:spPr>
            <a:xfrm>
              <a:off x="175785" y="0"/>
              <a:ext cx="1937450" cy="380624"/>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600" b="1">
                <a:solidFill>
                  <a:schemeClr val="accent5"/>
                </a:solidFill>
                <a:latin typeface="Calibri"/>
                <a:ea typeface="Calibri"/>
                <a:cs typeface="Calibri"/>
                <a:sym typeface="Calibri"/>
              </a:endParaRPr>
            </a:p>
          </p:txBody>
        </p:sp>
      </p:grpSp>
      <p:grpSp>
        <p:nvGrpSpPr>
          <p:cNvPr id="1083" name="Google Shape;1083;p34"/>
          <p:cNvGrpSpPr/>
          <p:nvPr/>
        </p:nvGrpSpPr>
        <p:grpSpPr>
          <a:xfrm>
            <a:off x="4158414" y="544253"/>
            <a:ext cx="2286303" cy="1232890"/>
            <a:chOff x="0" y="17879"/>
            <a:chExt cx="2286301" cy="1232889"/>
          </a:xfrm>
        </p:grpSpPr>
        <p:grpSp>
          <p:nvGrpSpPr>
            <p:cNvPr id="1084" name="Google Shape;1084;p34"/>
            <p:cNvGrpSpPr/>
            <p:nvPr/>
          </p:nvGrpSpPr>
          <p:grpSpPr>
            <a:xfrm>
              <a:off x="0" y="17879"/>
              <a:ext cx="2286301" cy="1232889"/>
              <a:chOff x="0" y="-383507"/>
              <a:chExt cx="2286300" cy="1232888"/>
            </a:xfrm>
          </p:grpSpPr>
          <p:sp>
            <p:nvSpPr>
              <p:cNvPr id="1085" name="Google Shape;1085;p34"/>
              <p:cNvSpPr/>
              <p:nvPr/>
            </p:nvSpPr>
            <p:spPr>
              <a:xfrm>
                <a:off x="0" y="-383507"/>
                <a:ext cx="2286300" cy="123288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086" name="Google Shape;1086;p34"/>
              <p:cNvSpPr/>
              <p:nvPr/>
            </p:nvSpPr>
            <p:spPr>
              <a:xfrm>
                <a:off x="80338" y="-76238"/>
                <a:ext cx="2185326" cy="894877"/>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Astreintes un WE /3 semaines en moyenne</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Internes participent aux gardes de </a:t>
                </a:r>
                <a:r>
                  <a:rPr lang="fr-FR" sz="1100" b="1">
                    <a:solidFill>
                      <a:schemeClr val="dk1"/>
                    </a:solidFill>
                    <a:latin typeface="Calibri"/>
                    <a:ea typeface="Calibri"/>
                    <a:cs typeface="Calibri"/>
                    <a:sym typeface="Calibri"/>
                  </a:rPr>
                  <a:t>pavillons/urgences</a:t>
                </a:r>
                <a:r>
                  <a:rPr lang="fr-FR" sz="1100">
                    <a:solidFill>
                      <a:schemeClr val="dk1"/>
                    </a:solidFill>
                    <a:latin typeface="Calibri"/>
                    <a:ea typeface="Calibri"/>
                    <a:cs typeface="Calibri"/>
                    <a:sym typeface="Calibri"/>
                  </a:rPr>
                  <a:t> (1-2/mois). </a:t>
                </a:r>
                <a:endParaRPr/>
              </a:p>
            </p:txBody>
          </p:sp>
        </p:grpSp>
        <p:sp>
          <p:nvSpPr>
            <p:cNvPr id="1087" name="Google Shape;1087;p34"/>
            <p:cNvSpPr/>
            <p:nvPr/>
          </p:nvSpPr>
          <p:spPr>
            <a:xfrm>
              <a:off x="237344" y="50455"/>
              <a:ext cx="1811611" cy="380625"/>
            </a:xfrm>
            <a:prstGeom prst="roundRect">
              <a:avLst>
                <a:gd name="adj" fmla="val 16667"/>
              </a:avLst>
            </a:prstGeom>
            <a:no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600" b="1">
                <a:solidFill>
                  <a:schemeClr val="accent5"/>
                </a:solidFill>
                <a:latin typeface="Calibri"/>
                <a:ea typeface="Calibri"/>
                <a:cs typeface="Calibri"/>
                <a:sym typeface="Calibri"/>
              </a:endParaRPr>
            </a:p>
          </p:txBody>
        </p:sp>
      </p:grpSp>
      <p:grpSp>
        <p:nvGrpSpPr>
          <p:cNvPr id="1088" name="Google Shape;1088;p34"/>
          <p:cNvGrpSpPr/>
          <p:nvPr/>
        </p:nvGrpSpPr>
        <p:grpSpPr>
          <a:xfrm>
            <a:off x="200493" y="5827546"/>
            <a:ext cx="3647637" cy="935494"/>
            <a:chOff x="0" y="217609"/>
            <a:chExt cx="2714507" cy="980735"/>
          </a:xfrm>
        </p:grpSpPr>
        <p:sp>
          <p:nvSpPr>
            <p:cNvPr id="1089" name="Google Shape;1089;p34"/>
            <p:cNvSpPr/>
            <p:nvPr/>
          </p:nvSpPr>
          <p:spPr>
            <a:xfrm>
              <a:off x="52262" y="262851"/>
              <a:ext cx="2563772" cy="315845"/>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a:p>
          </p:txBody>
        </p:sp>
        <p:grpSp>
          <p:nvGrpSpPr>
            <p:cNvPr id="1090" name="Google Shape;1090;p34"/>
            <p:cNvGrpSpPr/>
            <p:nvPr/>
          </p:nvGrpSpPr>
          <p:grpSpPr>
            <a:xfrm>
              <a:off x="0" y="217609"/>
              <a:ext cx="2714507" cy="980735"/>
              <a:chOff x="0" y="-186764"/>
              <a:chExt cx="2714506" cy="980733"/>
            </a:xfrm>
          </p:grpSpPr>
          <p:sp>
            <p:nvSpPr>
              <p:cNvPr id="1091" name="Google Shape;1091;p34"/>
              <p:cNvSpPr/>
              <p:nvPr/>
            </p:nvSpPr>
            <p:spPr>
              <a:xfrm>
                <a:off x="0" y="-186764"/>
                <a:ext cx="2714506" cy="98073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34"/>
              <p:cNvSpPr/>
              <p:nvPr/>
            </p:nvSpPr>
            <p:spPr>
              <a:xfrm>
                <a:off x="53056" y="86367"/>
                <a:ext cx="2608394" cy="664988"/>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b="0">
                    <a:solidFill>
                      <a:schemeClr val="dk1"/>
                    </a:solidFill>
                    <a:latin typeface="Calibri"/>
                    <a:ea typeface="Calibri"/>
                    <a:cs typeface="Calibri"/>
                    <a:sym typeface="Calibri"/>
                  </a:rPr>
                  <a:t>: oui</a:t>
                </a:r>
                <a:endParaRPr sz="1800" b="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b="0">
                    <a:solidFill>
                      <a:schemeClr val="dk1"/>
                    </a:solidFill>
                    <a:latin typeface="Calibri"/>
                    <a:ea typeface="Calibri"/>
                    <a:cs typeface="Calibri"/>
                    <a:sym typeface="Calibri"/>
                  </a:rPr>
                  <a:t>: oui</a:t>
                </a:r>
                <a:endParaRPr sz="1800" b="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b="0">
                    <a:solidFill>
                      <a:schemeClr val="dk1"/>
                    </a:solidFill>
                    <a:latin typeface="Calibri"/>
                    <a:ea typeface="Calibri"/>
                    <a:cs typeface="Calibri"/>
                    <a:sym typeface="Calibri"/>
                  </a:rPr>
                  <a:t>: oui</a:t>
                </a:r>
                <a:endParaRPr sz="1800" b="0">
                  <a:solidFill>
                    <a:schemeClr val="dk1"/>
                  </a:solidFill>
                  <a:latin typeface="Calibri"/>
                  <a:ea typeface="Calibri"/>
                  <a:cs typeface="Calibri"/>
                  <a:sym typeface="Calibri"/>
                </a:endParaRPr>
              </a:p>
            </p:txBody>
          </p:sp>
        </p:grpSp>
      </p:grpSp>
      <p:grpSp>
        <p:nvGrpSpPr>
          <p:cNvPr id="1093" name="Google Shape;1093;p34"/>
          <p:cNvGrpSpPr/>
          <p:nvPr/>
        </p:nvGrpSpPr>
        <p:grpSpPr>
          <a:xfrm>
            <a:off x="4008480" y="3566346"/>
            <a:ext cx="2684589" cy="1245928"/>
            <a:chOff x="-1" y="0"/>
            <a:chExt cx="2433550" cy="1245926"/>
          </a:xfrm>
        </p:grpSpPr>
        <p:sp>
          <p:nvSpPr>
            <p:cNvPr id="1094" name="Google Shape;1094;p34"/>
            <p:cNvSpPr/>
            <p:nvPr/>
          </p:nvSpPr>
          <p:spPr>
            <a:xfrm>
              <a:off x="550196" y="0"/>
              <a:ext cx="1348549" cy="319911"/>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a:p>
          </p:txBody>
        </p:sp>
        <p:grpSp>
          <p:nvGrpSpPr>
            <p:cNvPr id="1095" name="Google Shape;1095;p34"/>
            <p:cNvGrpSpPr/>
            <p:nvPr/>
          </p:nvGrpSpPr>
          <p:grpSpPr>
            <a:xfrm>
              <a:off x="-1" y="84002"/>
              <a:ext cx="2433550" cy="1161924"/>
              <a:chOff x="-1" y="-359439"/>
              <a:chExt cx="2433549" cy="1161923"/>
            </a:xfrm>
          </p:grpSpPr>
          <p:sp>
            <p:nvSpPr>
              <p:cNvPr id="1096" name="Google Shape;1096;p34"/>
              <p:cNvSpPr/>
              <p:nvPr/>
            </p:nvSpPr>
            <p:spPr>
              <a:xfrm>
                <a:off x="-1" y="-359439"/>
                <a:ext cx="2433549" cy="106401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34"/>
              <p:cNvSpPr/>
              <p:nvPr/>
            </p:nvSpPr>
            <p:spPr>
              <a:xfrm>
                <a:off x="46334" y="-200509"/>
                <a:ext cx="2333476" cy="1002993"/>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reins natifs et greffons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Myélogrammes/BOM/BGSA/PL…. </a:t>
                </a:r>
                <a:endParaRPr/>
              </a:p>
            </p:txBody>
          </p:sp>
        </p:grpSp>
      </p:grpSp>
      <p:grpSp>
        <p:nvGrpSpPr>
          <p:cNvPr id="1098" name="Google Shape;1098;p34"/>
          <p:cNvGrpSpPr/>
          <p:nvPr/>
        </p:nvGrpSpPr>
        <p:grpSpPr>
          <a:xfrm>
            <a:off x="4015657" y="4747871"/>
            <a:ext cx="2689606" cy="2029107"/>
            <a:chOff x="-142757" y="0"/>
            <a:chExt cx="2689605" cy="2029105"/>
          </a:xfrm>
        </p:grpSpPr>
        <p:sp>
          <p:nvSpPr>
            <p:cNvPr id="1099" name="Google Shape;1099;p34"/>
            <p:cNvSpPr/>
            <p:nvPr/>
          </p:nvSpPr>
          <p:spPr>
            <a:xfrm>
              <a:off x="542229" y="0"/>
              <a:ext cx="1347874" cy="319751"/>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a:p>
          </p:txBody>
        </p:sp>
        <p:grpSp>
          <p:nvGrpSpPr>
            <p:cNvPr id="1100" name="Google Shape;1100;p34"/>
            <p:cNvGrpSpPr/>
            <p:nvPr/>
          </p:nvGrpSpPr>
          <p:grpSpPr>
            <a:xfrm>
              <a:off x="-142757" y="61931"/>
              <a:ext cx="2689605" cy="1967174"/>
              <a:chOff x="-142757" y="-263420"/>
              <a:chExt cx="2689604" cy="1967173"/>
            </a:xfrm>
          </p:grpSpPr>
          <p:sp>
            <p:nvSpPr>
              <p:cNvPr id="1101" name="Google Shape;1101;p34"/>
              <p:cNvSpPr/>
              <p:nvPr/>
            </p:nvSpPr>
            <p:spPr>
              <a:xfrm>
                <a:off x="-142757" y="-263420"/>
                <a:ext cx="2689604" cy="1940621"/>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34"/>
              <p:cNvSpPr/>
              <p:nvPr/>
            </p:nvSpPr>
            <p:spPr>
              <a:xfrm>
                <a:off x="-44343" y="-32151"/>
                <a:ext cx="2524674" cy="1735904"/>
              </a:xfrm>
              <a:prstGeom prst="roundRect">
                <a:avLst>
                  <a:gd name="adj" fmla="val 0"/>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b="0">
                    <a:solidFill>
                      <a:schemeClr val="dk1"/>
                    </a:solidFill>
                    <a:latin typeface="Calibri"/>
                    <a:ea typeface="Calibri"/>
                    <a:cs typeface="Calibri"/>
                    <a:sym typeface="Calibri"/>
                  </a:rPr>
                  <a:t>: cs urgence ou suivi, transplantation ou néphrologie générale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b="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Bibliographie : 1-2/ interne  /stage</a:t>
                </a:r>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Anapath : / 2 semaines en moyenne</a:t>
                </a:r>
                <a:endParaRPr sz="18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rgbClr val="000000"/>
                  </a:buClr>
                  <a:buSzPts val="1100"/>
                  <a:buFont typeface="Arial"/>
                  <a:buChar char="•"/>
                </a:pPr>
                <a:r>
                  <a:rPr lang="fr-FR" sz="1100">
                    <a:solidFill>
                      <a:schemeClr val="dk1"/>
                    </a:solidFill>
                    <a:latin typeface="Calibri"/>
                    <a:ea typeface="Calibri"/>
                    <a:cs typeface="Calibri"/>
                    <a:sym typeface="Calibri"/>
                  </a:rPr>
                  <a:t>Présentation dossiers : chaque semaine</a:t>
                </a:r>
                <a:endParaRPr sz="1800">
                  <a:solidFill>
                    <a:schemeClr val="dk1"/>
                  </a:solidFill>
                  <a:latin typeface="Calibri"/>
                  <a:ea typeface="Calibri"/>
                  <a:cs typeface="Calibri"/>
                  <a:sym typeface="Calibri"/>
                </a:endParaRPr>
              </a:p>
            </p:txBody>
          </p:sp>
        </p:grpSp>
      </p:grpSp>
      <p:grpSp>
        <p:nvGrpSpPr>
          <p:cNvPr id="1103" name="Google Shape;1103;p34"/>
          <p:cNvGrpSpPr/>
          <p:nvPr/>
        </p:nvGrpSpPr>
        <p:grpSpPr>
          <a:xfrm>
            <a:off x="90321" y="4253490"/>
            <a:ext cx="3686514" cy="1576797"/>
            <a:chOff x="-9038" y="40750"/>
            <a:chExt cx="3686513" cy="1576796"/>
          </a:xfrm>
        </p:grpSpPr>
        <p:sp>
          <p:nvSpPr>
            <p:cNvPr id="1104" name="Google Shape;1104;p34"/>
            <p:cNvSpPr/>
            <p:nvPr/>
          </p:nvSpPr>
          <p:spPr>
            <a:xfrm>
              <a:off x="1003364" y="40750"/>
              <a:ext cx="1708016" cy="380625"/>
            </a:xfrm>
            <a:prstGeom prst="roundRect">
              <a:avLst>
                <a:gd name="adj" fmla="val 16667"/>
              </a:avLst>
            </a:prstGeom>
            <a:solidFill>
              <a:schemeClr val="lt1"/>
            </a:solid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600" b="1">
                <a:solidFill>
                  <a:schemeClr val="accent5"/>
                </a:solidFill>
                <a:latin typeface="Calibri"/>
                <a:ea typeface="Calibri"/>
                <a:cs typeface="Calibri"/>
                <a:sym typeface="Calibri"/>
              </a:endParaRPr>
            </a:p>
          </p:txBody>
        </p:sp>
        <p:grpSp>
          <p:nvGrpSpPr>
            <p:cNvPr id="1105" name="Google Shape;1105;p34"/>
            <p:cNvGrpSpPr/>
            <p:nvPr/>
          </p:nvGrpSpPr>
          <p:grpSpPr>
            <a:xfrm>
              <a:off x="-9038" y="64059"/>
              <a:ext cx="3686513" cy="1553487"/>
              <a:chOff x="-9037" y="-253028"/>
              <a:chExt cx="3686511" cy="1553485"/>
            </a:xfrm>
          </p:grpSpPr>
          <p:sp>
            <p:nvSpPr>
              <p:cNvPr id="1106" name="Google Shape;1106;p34"/>
              <p:cNvSpPr/>
              <p:nvPr/>
            </p:nvSpPr>
            <p:spPr>
              <a:xfrm>
                <a:off x="-9037" y="-253028"/>
                <a:ext cx="3686511" cy="147437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34"/>
              <p:cNvSpPr/>
              <p:nvPr/>
            </p:nvSpPr>
            <p:spPr>
              <a:xfrm>
                <a:off x="50487" y="4762"/>
                <a:ext cx="3585535" cy="1295695"/>
              </a:xfrm>
              <a:prstGeom prst="roundRect">
                <a:avLst>
                  <a:gd name="adj" fmla="val 16667"/>
                </a:avLst>
              </a:prstGeom>
              <a:noFill/>
              <a:ln>
                <a:noFill/>
              </a:ln>
            </p:spPr>
            <p:txBody>
              <a:bodyPr spcFirstLastPara="1" wrap="square" lIns="45675" tIns="45675" rIns="45675" bIns="45675" anchor="t" anchorCtr="0">
                <a:spAutoFit/>
              </a:bodyPr>
              <a:lstStyle/>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Villeurbanne – clinique du Tonkin </a:t>
                </a:r>
                <a:r>
                  <a:rPr lang="fr-FR" sz="1100" b="0">
                    <a:solidFill>
                      <a:schemeClr val="dk1"/>
                    </a:solidFill>
                    <a:latin typeface="Calibri"/>
                    <a:ea typeface="Calibri"/>
                    <a:cs typeface="Calibri"/>
                    <a:sym typeface="Calibri"/>
                  </a:rPr>
                  <a:t>(5 kms) : néphrologie générale + dialyse</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Clinique Nephrocare – Tassin </a:t>
                </a:r>
                <a:r>
                  <a:rPr lang="fr-FR" sz="1100" b="0">
                    <a:solidFill>
                      <a:schemeClr val="dk1"/>
                    </a:solidFill>
                    <a:latin typeface="Calibri"/>
                    <a:ea typeface="Calibri"/>
                    <a:cs typeface="Calibri"/>
                    <a:sym typeface="Calibri"/>
                  </a:rPr>
                  <a:t>(20 kms) : dialyse</a:t>
                </a:r>
                <a:endParaRPr sz="1800" b="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AURAL – Lyon </a:t>
                </a:r>
                <a:r>
                  <a:rPr lang="fr-FR" sz="1100" b="0">
                    <a:solidFill>
                      <a:schemeClr val="dk1"/>
                    </a:solidFill>
                    <a:latin typeface="Calibri"/>
                    <a:ea typeface="Calibri"/>
                    <a:cs typeface="Calibri"/>
                    <a:sym typeface="Calibri"/>
                  </a:rPr>
                  <a:t>: dialyse à domicile et DP </a:t>
                </a:r>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chemeClr val="dk1"/>
                    </a:solidFill>
                    <a:latin typeface="Calibri"/>
                    <a:ea typeface="Calibri"/>
                    <a:cs typeface="Calibri"/>
                    <a:sym typeface="Calibri"/>
                  </a:rPr>
                  <a:t>Calydial Vienne </a:t>
                </a:r>
                <a:r>
                  <a:rPr lang="fr-FR" sz="1100" b="0">
                    <a:solidFill>
                      <a:schemeClr val="dk1"/>
                    </a:solidFill>
                    <a:latin typeface="Calibri"/>
                    <a:ea typeface="Calibri"/>
                    <a:cs typeface="Calibri"/>
                    <a:sym typeface="Calibri"/>
                  </a:rPr>
                  <a:t>: dialyse + consultations + gestes + avis/lits néphron sur hôpital de Vienne</a:t>
                </a:r>
                <a:endParaRPr/>
              </a:p>
            </p:txBody>
          </p:sp>
        </p:grpSp>
      </p:grpSp>
      <p:grpSp>
        <p:nvGrpSpPr>
          <p:cNvPr id="1108" name="Google Shape;1108;p34"/>
          <p:cNvGrpSpPr/>
          <p:nvPr/>
        </p:nvGrpSpPr>
        <p:grpSpPr>
          <a:xfrm>
            <a:off x="6762247" y="2607778"/>
            <a:ext cx="2334424" cy="2095317"/>
            <a:chOff x="-13263" y="-43790"/>
            <a:chExt cx="2334423" cy="2095315"/>
          </a:xfrm>
        </p:grpSpPr>
        <p:sp>
          <p:nvSpPr>
            <p:cNvPr id="1109" name="Google Shape;1109;p34"/>
            <p:cNvSpPr/>
            <p:nvPr/>
          </p:nvSpPr>
          <p:spPr>
            <a:xfrm>
              <a:off x="515634" y="0"/>
              <a:ext cx="1297021" cy="307687"/>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a:p>
          </p:txBody>
        </p:sp>
        <p:grpSp>
          <p:nvGrpSpPr>
            <p:cNvPr id="1110" name="Google Shape;1110;p34"/>
            <p:cNvGrpSpPr/>
            <p:nvPr/>
          </p:nvGrpSpPr>
          <p:grpSpPr>
            <a:xfrm>
              <a:off x="-13263" y="-43790"/>
              <a:ext cx="2334423" cy="2095315"/>
              <a:chOff x="-13263" y="-584381"/>
              <a:chExt cx="2334422" cy="2095313"/>
            </a:xfrm>
          </p:grpSpPr>
          <p:sp>
            <p:nvSpPr>
              <p:cNvPr id="1111" name="Google Shape;1111;p34"/>
              <p:cNvSpPr/>
              <p:nvPr/>
            </p:nvSpPr>
            <p:spPr>
              <a:xfrm>
                <a:off x="-13263" y="-584381"/>
                <a:ext cx="2334422" cy="209531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7000"/>
                  </a:lnSpc>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34"/>
              <p:cNvSpPr/>
              <p:nvPr/>
            </p:nvSpPr>
            <p:spPr>
              <a:xfrm>
                <a:off x="71396" y="-282702"/>
                <a:ext cx="2231051" cy="1633688"/>
              </a:xfrm>
              <a:prstGeom prst="roundRect">
                <a:avLst>
                  <a:gd name="adj" fmla="val 16667"/>
                </a:avLst>
              </a:prstGeom>
              <a:noFill/>
              <a:ln>
                <a:noFill/>
              </a:ln>
            </p:spPr>
            <p:txBody>
              <a:bodyPr spcFirstLastPara="1" wrap="square" lIns="45675" tIns="45675" rIns="45675" bIns="45675"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b="0">
                    <a:solidFill>
                      <a:schemeClr val="dk1"/>
                    </a:solidFill>
                    <a:latin typeface="Calibri"/>
                    <a:ea typeface="Calibri"/>
                    <a:cs typeface="Calibri"/>
                    <a:sym typeface="Calibri"/>
                  </a:rPr>
                  <a:t> : </a:t>
                </a:r>
                <a:endParaRPr/>
              </a:p>
              <a:p>
                <a:pPr marL="110289" marR="0" lvl="0" indent="-110289"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Ischémie/reperfusion </a:t>
                </a:r>
                <a:endParaRPr/>
              </a:p>
              <a:p>
                <a:pPr marL="110289" marR="0" lvl="0" indent="-110289"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Epidémiologie MRC</a:t>
                </a:r>
                <a:endParaRPr/>
              </a:p>
              <a:p>
                <a:pPr marL="110289" marR="0" lvl="0" indent="-110289"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Syndrome cardio-rénal</a:t>
                </a: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Métabolisme phospho-calcique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Nutrition et maladie rénale chronique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Immunologie de la transplantation</a:t>
                </a:r>
                <a:endParaRPr/>
              </a:p>
            </p:txBody>
          </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17" name="Google Shape;1117;p35"/>
          <p:cNvGrpSpPr/>
          <p:nvPr/>
        </p:nvGrpSpPr>
        <p:grpSpPr>
          <a:xfrm>
            <a:off x="275611" y="5769935"/>
            <a:ext cx="8004019" cy="956734"/>
            <a:chOff x="-702622" y="562513"/>
            <a:chExt cx="6613638" cy="956734"/>
          </a:xfrm>
        </p:grpSpPr>
        <p:sp>
          <p:nvSpPr>
            <p:cNvPr id="1118" name="Google Shape;1118;p35"/>
            <p:cNvSpPr/>
            <p:nvPr/>
          </p:nvSpPr>
          <p:spPr>
            <a:xfrm>
              <a:off x="4000500" y="571500"/>
              <a:ext cx="1910516" cy="914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Lyon </a:t>
              </a:r>
              <a:r>
                <a:rPr lang="fr-FR" sz="1100">
                  <a:solidFill>
                    <a:schemeClr val="dk1"/>
                  </a:solidFill>
                  <a:latin typeface="Calibri"/>
                  <a:ea typeface="Calibri"/>
                  <a:cs typeface="Calibri"/>
                  <a:sym typeface="Calibri"/>
                </a:rPr>
                <a:t>: SAIHL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contact@internatlyon.org</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Internat Lyon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Site internet : www.internatlyon.org</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119" name="Google Shape;1119;p35"/>
            <p:cNvSpPr/>
            <p:nvPr/>
          </p:nvSpPr>
          <p:spPr>
            <a:xfrm>
              <a:off x="-702622" y="562513"/>
              <a:ext cx="2166518" cy="956734"/>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Corentin TOURNEBIZE</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corentin.tournebize@chu-lyon.fr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Enzo VEDRINE</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enzo.vedrine@chu-lyon.fr</a:t>
              </a:r>
              <a:endParaRPr sz="1100" u="sng">
                <a:solidFill>
                  <a:srgbClr val="0563C1"/>
                </a:solidFill>
                <a:latin typeface="Calibri"/>
                <a:ea typeface="Calibri"/>
                <a:cs typeface="Calibri"/>
                <a:sym typeface="Calibri"/>
              </a:endParaRPr>
            </a:p>
          </p:txBody>
        </p:sp>
        <p:sp>
          <p:nvSpPr>
            <p:cNvPr id="1120" name="Google Shape;1120;p35"/>
            <p:cNvSpPr/>
            <p:nvPr/>
          </p:nvSpPr>
          <p:spPr>
            <a:xfrm>
              <a:off x="1943100" y="685800"/>
              <a:ext cx="1828800" cy="8001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MORELON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04 27 85 80 00</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Emmanuel-morelon@chu-lyon.fr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121" name="Google Shape;1121;p35"/>
          <p:cNvSpPr/>
          <p:nvPr/>
        </p:nvSpPr>
        <p:spPr>
          <a:xfrm>
            <a:off x="3434257" y="540605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122" name="Google Shape;1122;p35"/>
          <p:cNvGrpSpPr/>
          <p:nvPr/>
        </p:nvGrpSpPr>
        <p:grpSpPr>
          <a:xfrm>
            <a:off x="94016" y="3458244"/>
            <a:ext cx="2407291" cy="1600438"/>
            <a:chOff x="194143" y="3718844"/>
            <a:chExt cx="2407291" cy="1600438"/>
          </a:xfrm>
        </p:grpSpPr>
        <p:sp>
          <p:nvSpPr>
            <p:cNvPr id="1123" name="Google Shape;1123;p35"/>
            <p:cNvSpPr/>
            <p:nvPr/>
          </p:nvSpPr>
          <p:spPr>
            <a:xfrm>
              <a:off x="375737" y="372704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124" name="Google Shape;1124;p35"/>
            <p:cNvSpPr/>
            <p:nvPr/>
          </p:nvSpPr>
          <p:spPr>
            <a:xfrm>
              <a:off x="194143" y="3718844"/>
              <a:ext cx="2407291" cy="160043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international de St Exupery, 30 min en tram du centre.  </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centre ville. 2h Paris, 1h30 Marseille.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réseau routier très développé et premières stations de ski à 1h00!!</a:t>
              </a:r>
              <a:endParaRPr/>
            </a:p>
          </p:txBody>
        </p:sp>
      </p:grpSp>
      <p:grpSp>
        <p:nvGrpSpPr>
          <p:cNvPr id="1125" name="Google Shape;1125;p35"/>
          <p:cNvGrpSpPr/>
          <p:nvPr/>
        </p:nvGrpSpPr>
        <p:grpSpPr>
          <a:xfrm>
            <a:off x="2880593" y="3281142"/>
            <a:ext cx="3382814" cy="1975009"/>
            <a:chOff x="2843807" y="3041238"/>
            <a:chExt cx="3382814" cy="1975009"/>
          </a:xfrm>
        </p:grpSpPr>
        <p:sp>
          <p:nvSpPr>
            <p:cNvPr id="1126" name="Google Shape;1126;p35"/>
            <p:cNvSpPr/>
            <p:nvPr/>
          </p:nvSpPr>
          <p:spPr>
            <a:xfrm>
              <a:off x="2843807" y="3041238"/>
              <a:ext cx="3382814" cy="1975009"/>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Lyon est une ville dynamique où vous ne vous ennuierez pas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Deuxième ville de France et excellent compromis géographique à 1h30 des pistes de ski ou de la mer et 2h de la capitale en TGV.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Capitale gastronomique (les bouchons oui mais pas que !), et de nombreux évènements culturels et autres festivités toute l’année (pour ne citer que les Nuits de Fourvière et les Nuits sonores !).</a:t>
              </a:r>
              <a:endParaRPr/>
            </a:p>
          </p:txBody>
        </p:sp>
        <p:sp>
          <p:nvSpPr>
            <p:cNvPr id="1127" name="Google Shape;1127;p35"/>
            <p:cNvSpPr/>
            <p:nvPr/>
          </p:nvSpPr>
          <p:spPr>
            <a:xfrm>
              <a:off x="3499945" y="3041466"/>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1128" name="Google Shape;1128;p35"/>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36</a:t>
            </a:fld>
            <a:endParaRPr/>
          </a:p>
        </p:txBody>
      </p:sp>
      <p:pic>
        <p:nvPicPr>
          <p:cNvPr id="1129" name="Google Shape;1129;p35" descr="lyon-quizz.jpg"/>
          <p:cNvPicPr preferRelativeResize="0"/>
          <p:nvPr/>
        </p:nvPicPr>
        <p:blipFill rotWithShape="1">
          <a:blip r:embed="rId7">
            <a:alphaModFix/>
          </a:blip>
          <a:srcRect/>
          <a:stretch/>
        </p:blipFill>
        <p:spPr>
          <a:xfrm>
            <a:off x="0" y="-13184"/>
            <a:ext cx="9144000" cy="1150107"/>
          </a:xfrm>
          <a:prstGeom prst="rect">
            <a:avLst/>
          </a:prstGeom>
          <a:noFill/>
          <a:ln>
            <a:noFill/>
          </a:ln>
        </p:spPr>
      </p:pic>
      <p:grpSp>
        <p:nvGrpSpPr>
          <p:cNvPr id="1130" name="Google Shape;1130;p35"/>
          <p:cNvGrpSpPr/>
          <p:nvPr/>
        </p:nvGrpSpPr>
        <p:grpSpPr>
          <a:xfrm>
            <a:off x="6326858" y="2845912"/>
            <a:ext cx="2723126" cy="2885987"/>
            <a:chOff x="-28419" y="3545750"/>
            <a:chExt cx="2723126" cy="2665880"/>
          </a:xfrm>
        </p:grpSpPr>
        <p:sp>
          <p:nvSpPr>
            <p:cNvPr id="1131" name="Google Shape;1131;p35"/>
            <p:cNvSpPr/>
            <p:nvPr/>
          </p:nvSpPr>
          <p:spPr>
            <a:xfrm>
              <a:off x="375737" y="356938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132" name="Google Shape;1132;p35"/>
            <p:cNvSpPr/>
            <p:nvPr/>
          </p:nvSpPr>
          <p:spPr>
            <a:xfrm>
              <a:off x="-28419" y="3545750"/>
              <a:ext cx="2723126" cy="2665880"/>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Edouard Herriot : vétuste et limité FFI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Hopital du Vinatier : surtout 1er semestres et FFI</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Lyon Sud : neuf, réservé FFI surtout</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Bourg en Bresse </a:t>
              </a:r>
              <a:r>
                <a:rPr lang="fr-FR" sz="1100">
                  <a:solidFill>
                    <a:schemeClr val="dk1"/>
                  </a:solidFill>
                  <a:latin typeface="Calibri"/>
                  <a:ea typeface="Calibri"/>
                  <a:cs typeface="Calibri"/>
                  <a:sym typeface="Calibri"/>
                </a:rPr>
                <a:t>: très prisé, super ambiance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Valence</a:t>
              </a:r>
              <a:r>
                <a:rPr lang="fr-FR" sz="1100">
                  <a:solidFill>
                    <a:schemeClr val="dk1"/>
                  </a:solidFill>
                  <a:latin typeface="Calibri"/>
                  <a:ea typeface="Calibri"/>
                  <a:cs typeface="Calibri"/>
                  <a:sym typeface="Calibri"/>
                </a:rPr>
                <a:t> : gros internat avec bonne ambiance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Montélimart et Annemasse : ambiance plus familialle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T1 </a:t>
              </a:r>
              <a:r>
                <a:rPr lang="fr-FR" sz="1100">
                  <a:solidFill>
                    <a:schemeClr val="dk1"/>
                  </a:solidFill>
                  <a:latin typeface="Calibri"/>
                  <a:ea typeface="Calibri"/>
                  <a:cs typeface="Calibri"/>
                  <a:sym typeface="Calibri"/>
                </a:rPr>
                <a:t>en centre-ville :  600 euros/mois</a:t>
              </a:r>
              <a:endParaRPr/>
            </a:p>
          </p:txBody>
        </p:sp>
      </p:grpSp>
      <p:sp>
        <p:nvSpPr>
          <p:cNvPr id="1133" name="Google Shape;1133;p35"/>
          <p:cNvSpPr/>
          <p:nvPr/>
        </p:nvSpPr>
        <p:spPr>
          <a:xfrm>
            <a:off x="4348018" y="403844"/>
            <a:ext cx="766941"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Lyon</a:t>
            </a:r>
            <a:endParaRPr sz="1100">
              <a:solidFill>
                <a:srgbClr val="000000"/>
              </a:solidFill>
              <a:latin typeface="Calibri"/>
              <a:ea typeface="Calibri"/>
              <a:cs typeface="Calibri"/>
              <a:sym typeface="Calibri"/>
            </a:endParaRPr>
          </a:p>
        </p:txBody>
      </p:sp>
      <p:pic>
        <p:nvPicPr>
          <p:cNvPr id="1134" name="Google Shape;1134;p35"/>
          <p:cNvPicPr preferRelativeResize="0"/>
          <p:nvPr/>
        </p:nvPicPr>
        <p:blipFill rotWithShape="1">
          <a:blip r:embed="rId8">
            <a:alphaModFix/>
          </a:blip>
          <a:srcRect/>
          <a:stretch/>
        </p:blipFill>
        <p:spPr>
          <a:xfrm>
            <a:off x="70339" y="1254859"/>
            <a:ext cx="9073662" cy="15910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36"/>
          <p:cNvSpPr/>
          <p:nvPr/>
        </p:nvSpPr>
        <p:spPr>
          <a:xfrm>
            <a:off x="214349" y="3630923"/>
            <a:ext cx="4033536" cy="123525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dirty="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Aix en Provence </a:t>
            </a:r>
            <a:r>
              <a:rPr lang="fr-FR" sz="1100" dirty="0">
                <a:solidFill>
                  <a:schemeClr val="dk1"/>
                </a:solidFill>
                <a:latin typeface="Calibri"/>
                <a:ea typeface="Calibri"/>
                <a:cs typeface="Calibri"/>
                <a:sym typeface="Calibri"/>
              </a:rPr>
              <a:t>(30 km) :  16 lits d’hospitalisation. Mi temps dialyse et </a:t>
            </a:r>
            <a:r>
              <a:rPr lang="fr-FR" sz="1100" dirty="0" err="1">
                <a:solidFill>
                  <a:schemeClr val="dk1"/>
                </a:solidFill>
                <a:latin typeface="Calibri"/>
                <a:ea typeface="Calibri"/>
                <a:cs typeface="Calibri"/>
                <a:sym typeface="Calibri"/>
              </a:rPr>
              <a:t>hospit</a:t>
            </a:r>
            <a:r>
              <a:rPr lang="fr-FR" sz="1100" dirty="0">
                <a:solidFill>
                  <a:schemeClr val="dk1"/>
                </a:solidFill>
                <a:latin typeface="Calibri"/>
                <a:ea typeface="Calibri"/>
                <a:cs typeface="Calibri"/>
                <a:sym typeface="Calibri"/>
              </a:rPr>
              <a:t> + gardes.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Avignon </a:t>
            </a:r>
            <a:r>
              <a:rPr lang="fr-FR" sz="1100" dirty="0">
                <a:solidFill>
                  <a:schemeClr val="dk1"/>
                </a:solidFill>
                <a:latin typeface="Calibri"/>
                <a:ea typeface="Calibri"/>
                <a:cs typeface="Calibri"/>
                <a:sym typeface="Calibri"/>
              </a:rPr>
              <a:t>(85 km) : 15 lits d’hospitalisation. </a:t>
            </a:r>
            <a:r>
              <a:rPr lang="fr-FR" sz="1100" dirty="0" err="1">
                <a:solidFill>
                  <a:schemeClr val="dk1"/>
                </a:solidFill>
                <a:latin typeface="Calibri"/>
                <a:ea typeface="Calibri"/>
                <a:cs typeface="Calibri"/>
                <a:sym typeface="Calibri"/>
              </a:rPr>
              <a:t>Hospit</a:t>
            </a:r>
            <a:r>
              <a:rPr lang="fr-FR" sz="1100" dirty="0">
                <a:solidFill>
                  <a:schemeClr val="dk1"/>
                </a:solidFill>
                <a:latin typeface="Calibri"/>
                <a:ea typeface="Calibri"/>
                <a:cs typeface="Calibri"/>
                <a:sym typeface="Calibri"/>
              </a:rPr>
              <a:t> seule.</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Toulon</a:t>
            </a:r>
            <a:r>
              <a:rPr lang="fr-FR" sz="1100" dirty="0">
                <a:solidFill>
                  <a:schemeClr val="dk1"/>
                </a:solidFill>
                <a:latin typeface="Calibri"/>
                <a:ea typeface="Calibri"/>
                <a:cs typeface="Calibri"/>
                <a:sym typeface="Calibri"/>
              </a:rPr>
              <a:t> (70 km) : 20 lits d’hospitalisation + centre lourd de dialyse  </a:t>
            </a:r>
            <a:endParaRPr dirty="0"/>
          </a:p>
          <a:p>
            <a:pPr marL="171450" marR="0" lvl="0" indent="-101600" algn="l" rtl="0">
              <a:lnSpc>
                <a:spcPct val="107000"/>
              </a:lnSpc>
              <a:spcBef>
                <a:spcPts val="0"/>
              </a:spcBef>
              <a:spcAft>
                <a:spcPts val="0"/>
              </a:spcAft>
              <a:buClr>
                <a:schemeClr val="dk1"/>
              </a:buClr>
              <a:buSzPts val="1100"/>
              <a:buFont typeface="Arial"/>
              <a:buNone/>
            </a:pP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p:txBody>
      </p:sp>
      <p:sp>
        <p:nvSpPr>
          <p:cNvPr id="1140" name="Google Shape;1140;p36"/>
          <p:cNvSpPr/>
          <p:nvPr/>
        </p:nvSpPr>
        <p:spPr>
          <a:xfrm>
            <a:off x="528404" y="3613269"/>
            <a:ext cx="3430568"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b="1" dirty="0">
                <a:solidFill>
                  <a:schemeClr val="accent5"/>
                </a:solidFill>
                <a:latin typeface="Calibri"/>
                <a:ea typeface="Calibri"/>
                <a:cs typeface="Calibri"/>
                <a:sym typeface="Calibri"/>
              </a:rPr>
              <a:t>Services de Néphrologie en périphérie</a:t>
            </a:r>
            <a:endParaRPr sz="1050" b="1" dirty="0">
              <a:solidFill>
                <a:schemeClr val="accent5"/>
              </a:solidFill>
              <a:latin typeface="Calibri"/>
              <a:ea typeface="Calibri"/>
              <a:cs typeface="Calibri"/>
              <a:sym typeface="Calibri"/>
            </a:endParaRPr>
          </a:p>
        </p:txBody>
      </p:sp>
      <p:grpSp>
        <p:nvGrpSpPr>
          <p:cNvPr id="1141" name="Google Shape;1141;p36"/>
          <p:cNvGrpSpPr/>
          <p:nvPr/>
        </p:nvGrpSpPr>
        <p:grpSpPr>
          <a:xfrm>
            <a:off x="4342977" y="2867399"/>
            <a:ext cx="2474980" cy="1675809"/>
            <a:chOff x="6698987" y="999889"/>
            <a:chExt cx="2309337" cy="2187356"/>
          </a:xfrm>
        </p:grpSpPr>
        <p:sp>
          <p:nvSpPr>
            <p:cNvPr id="1142" name="Google Shape;1142;p36"/>
            <p:cNvSpPr/>
            <p:nvPr/>
          </p:nvSpPr>
          <p:spPr>
            <a:xfrm>
              <a:off x="6698987" y="999889"/>
              <a:ext cx="2309337" cy="218735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lang="fr-FR" sz="1100" b="1" u="sng"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dirty="0">
                  <a:solidFill>
                    <a:schemeClr val="dk1"/>
                  </a:solidFill>
                  <a:latin typeface="Calibri"/>
                  <a:ea typeface="Calibri"/>
                  <a:cs typeface="Calibri"/>
                  <a:sym typeface="Calibri"/>
                </a:rPr>
                <a:t>CHU : </a:t>
              </a: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CHU Timone: Réanimation médicale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CHU Nord: Réanimation médicale </a:t>
              </a:r>
              <a:endParaRPr dirty="0"/>
            </a:p>
            <a:p>
              <a:pPr marL="0" marR="0" lvl="0" indent="0" algn="l" rtl="0">
                <a:lnSpc>
                  <a:spcPct val="107000"/>
                </a:lnSpc>
                <a:spcBef>
                  <a:spcPts val="0"/>
                </a:spcBef>
                <a:spcAft>
                  <a:spcPts val="0"/>
                </a:spcAft>
                <a:buNone/>
              </a:pPr>
              <a:r>
                <a:rPr lang="fr-FR" sz="1100" b="1" u="sng" dirty="0">
                  <a:solidFill>
                    <a:schemeClr val="dk1"/>
                  </a:solidFill>
                  <a:latin typeface="Calibri"/>
                  <a:ea typeface="Calibri"/>
                  <a:cs typeface="Calibri"/>
                  <a:sym typeface="Calibri"/>
                </a:rPr>
                <a:t>CHR :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Aix en Provence, Toulon, Avignon, Hôpital Européen Marseille (privé)</a:t>
              </a:r>
              <a:endParaRPr dirty="0"/>
            </a:p>
            <a:p>
              <a:pPr marL="0" marR="0" lvl="0" indent="0" algn="l" rtl="0">
                <a:lnSpc>
                  <a:spcPct val="107000"/>
                </a:lnSpc>
                <a:spcBef>
                  <a:spcPts val="0"/>
                </a:spcBef>
                <a:spcAft>
                  <a:spcPts val="0"/>
                </a:spcAft>
                <a:buNone/>
              </a:pPr>
              <a:endParaRPr sz="1100" dirty="0">
                <a:solidFill>
                  <a:schemeClr val="dk1"/>
                </a:solidFill>
                <a:latin typeface="Calibri"/>
                <a:ea typeface="Calibri"/>
                <a:cs typeface="Calibri"/>
                <a:sym typeface="Calibri"/>
              </a:endParaRPr>
            </a:p>
          </p:txBody>
        </p:sp>
        <p:sp>
          <p:nvSpPr>
            <p:cNvPr id="1143" name="Google Shape;1143;p36"/>
            <p:cNvSpPr/>
            <p:nvPr/>
          </p:nvSpPr>
          <p:spPr>
            <a:xfrm>
              <a:off x="6839243" y="999889"/>
              <a:ext cx="2028825" cy="34289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144" name="Google Shape;1144;p36"/>
          <p:cNvGrpSpPr/>
          <p:nvPr/>
        </p:nvGrpSpPr>
        <p:grpSpPr>
          <a:xfrm>
            <a:off x="6913049" y="858501"/>
            <a:ext cx="2157174" cy="1350332"/>
            <a:chOff x="4511201" y="3012645"/>
            <a:chExt cx="2280252" cy="1468413"/>
          </a:xfrm>
        </p:grpSpPr>
        <p:sp>
          <p:nvSpPr>
            <p:cNvPr id="1145" name="Google Shape;1145;p36"/>
            <p:cNvSpPr/>
            <p:nvPr/>
          </p:nvSpPr>
          <p:spPr>
            <a:xfrm>
              <a:off x="4511201" y="3087743"/>
              <a:ext cx="2280252" cy="139331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Cours de DES locaux : 1/mois</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Cours nationaux (CUEN) : 2 fois par an</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Facilité d’accès aux séminaires nationaux </a:t>
              </a:r>
              <a:endParaRPr dirty="0"/>
            </a:p>
          </p:txBody>
        </p:sp>
        <p:sp>
          <p:nvSpPr>
            <p:cNvPr id="1146" name="Google Shape;1146;p36"/>
            <p:cNvSpPr/>
            <p:nvPr/>
          </p:nvSpPr>
          <p:spPr>
            <a:xfrm>
              <a:off x="4969155" y="3012645"/>
              <a:ext cx="1530465" cy="31153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dirty="0">
                  <a:solidFill>
                    <a:schemeClr val="accent5"/>
                  </a:solidFill>
                  <a:latin typeface="Calibri"/>
                  <a:ea typeface="Calibri"/>
                  <a:cs typeface="Calibri"/>
                  <a:sym typeface="Calibri"/>
                </a:rPr>
                <a:t>Enseignement</a:t>
              </a:r>
              <a:endParaRPr sz="1100" b="1" dirty="0">
                <a:solidFill>
                  <a:schemeClr val="accent5"/>
                </a:solidFill>
                <a:latin typeface="Calibri"/>
                <a:ea typeface="Calibri"/>
                <a:cs typeface="Calibri"/>
                <a:sym typeface="Calibri"/>
              </a:endParaRPr>
            </a:p>
          </p:txBody>
        </p:sp>
      </p:grpSp>
      <p:grpSp>
        <p:nvGrpSpPr>
          <p:cNvPr id="1147" name="Google Shape;1147;p36"/>
          <p:cNvGrpSpPr/>
          <p:nvPr/>
        </p:nvGrpSpPr>
        <p:grpSpPr>
          <a:xfrm>
            <a:off x="6842903" y="5166704"/>
            <a:ext cx="2227320" cy="1632623"/>
            <a:chOff x="6795134" y="3619344"/>
            <a:chExt cx="2274702" cy="1415619"/>
          </a:xfrm>
        </p:grpSpPr>
        <p:sp>
          <p:nvSpPr>
            <p:cNvPr id="1148" name="Google Shape;1148;p36"/>
            <p:cNvSpPr/>
            <p:nvPr/>
          </p:nvSpPr>
          <p:spPr>
            <a:xfrm>
              <a:off x="6918072" y="361934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149" name="Google Shape;1149;p36"/>
            <p:cNvSpPr/>
            <p:nvPr/>
          </p:nvSpPr>
          <p:spPr>
            <a:xfrm>
              <a:off x="6795134" y="3621810"/>
              <a:ext cx="2274702" cy="141315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d’internes en 2024 :  4</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Nombre d’internes actuellement en formation :  14</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de CCA : 4</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d’Assistant-Spécialiste : 4 (1 Aix, 1 Avignon, 1 Toulon, 1 Gap)</a:t>
              </a:r>
              <a:endParaRPr dirty="0"/>
            </a:p>
          </p:txBody>
        </p:sp>
      </p:grpSp>
      <p:grpSp>
        <p:nvGrpSpPr>
          <p:cNvPr id="1150" name="Google Shape;1150;p36"/>
          <p:cNvGrpSpPr/>
          <p:nvPr/>
        </p:nvGrpSpPr>
        <p:grpSpPr>
          <a:xfrm>
            <a:off x="4318031" y="603041"/>
            <a:ext cx="2524872" cy="2110122"/>
            <a:chOff x="4149519" y="860109"/>
            <a:chExt cx="2286345" cy="1122147"/>
          </a:xfrm>
        </p:grpSpPr>
        <p:sp>
          <p:nvSpPr>
            <p:cNvPr id="1151" name="Google Shape;1151;p36"/>
            <p:cNvSpPr/>
            <p:nvPr/>
          </p:nvSpPr>
          <p:spPr>
            <a:xfrm>
              <a:off x="4149519" y="860109"/>
              <a:ext cx="2286345" cy="112214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lang="fr-F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lang="fr-F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r>
                <a:rPr lang="fr-FR" sz="1100" b="1" dirty="0">
                  <a:solidFill>
                    <a:schemeClr val="dk1"/>
                  </a:solidFill>
                  <a:latin typeface="Calibri"/>
                  <a:ea typeface="Calibri"/>
                  <a:cs typeface="Calibri"/>
                  <a:sym typeface="Calibri"/>
                </a:rPr>
                <a:t>Gardes : </a:t>
              </a:r>
              <a:r>
                <a:rPr lang="fr-FR" sz="1100" dirty="0">
                  <a:solidFill>
                    <a:schemeClr val="dk1"/>
                  </a:solidFill>
                  <a:latin typeface="Calibri"/>
                  <a:ea typeface="Calibri"/>
                  <a:cs typeface="Calibri"/>
                  <a:sym typeface="Calibri"/>
                </a:rPr>
                <a:t>exclusivement en </a:t>
              </a:r>
              <a:r>
                <a:rPr lang="fr-FR" sz="1100" dirty="0" err="1">
                  <a:solidFill>
                    <a:schemeClr val="dk1"/>
                  </a:solidFill>
                  <a:latin typeface="Calibri"/>
                  <a:ea typeface="Calibri"/>
                  <a:cs typeface="Calibri"/>
                  <a:sym typeface="Calibri"/>
                </a:rPr>
                <a:t>néphro</a:t>
              </a:r>
              <a:r>
                <a:rPr lang="fr-FR" sz="1100" dirty="0">
                  <a:solidFill>
                    <a:schemeClr val="dk1"/>
                  </a:solidFill>
                  <a:latin typeface="Calibri"/>
                  <a:ea typeface="Calibri"/>
                  <a:cs typeface="Calibri"/>
                  <a:sym typeface="Calibri"/>
                </a:rPr>
                <a:t> (pas de garde aux urgences):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SI + transplantation + néphrologie froide + avis avec 2 séniors d’astreinte téléphonique.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r>
                <a:rPr lang="fr-FR" sz="1100" b="1" dirty="0">
                  <a:solidFill>
                    <a:schemeClr val="dk1"/>
                  </a:solidFill>
                  <a:latin typeface="Calibri"/>
                  <a:ea typeface="Calibri"/>
                  <a:cs typeface="Calibri"/>
                  <a:sym typeface="Calibri"/>
                </a:rPr>
                <a:t>Astreintes : </a:t>
              </a:r>
              <a:r>
                <a:rPr lang="fr-FR" sz="1100" dirty="0">
                  <a:solidFill>
                    <a:schemeClr val="dk1"/>
                  </a:solidFill>
                  <a:latin typeface="Calibri"/>
                  <a:ea typeface="Calibri"/>
                  <a:cs typeface="Calibri"/>
                  <a:sym typeface="Calibri"/>
                </a:rPr>
                <a:t>samedi matin en service (1 semaine sur 3 environ)</a:t>
              </a:r>
              <a:endParaRPr dirty="0"/>
            </a:p>
          </p:txBody>
        </p:sp>
        <p:sp>
          <p:nvSpPr>
            <p:cNvPr id="1152" name="Google Shape;1152;p36"/>
            <p:cNvSpPr/>
            <p:nvPr/>
          </p:nvSpPr>
          <p:spPr>
            <a:xfrm>
              <a:off x="4235984" y="894230"/>
              <a:ext cx="2041174"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Gardes et astreintes au CHU</a:t>
              </a:r>
              <a:endParaRPr sz="1100" b="1" dirty="0">
                <a:solidFill>
                  <a:schemeClr val="accent5"/>
                </a:solidFill>
                <a:latin typeface="Calibri"/>
                <a:ea typeface="Calibri"/>
                <a:cs typeface="Calibri"/>
                <a:sym typeface="Calibri"/>
              </a:endParaRPr>
            </a:p>
          </p:txBody>
        </p:sp>
      </p:grpSp>
      <p:grpSp>
        <p:nvGrpSpPr>
          <p:cNvPr id="1153" name="Google Shape;1153;p36"/>
          <p:cNvGrpSpPr/>
          <p:nvPr/>
        </p:nvGrpSpPr>
        <p:grpSpPr>
          <a:xfrm>
            <a:off x="614485" y="6065168"/>
            <a:ext cx="5889682" cy="745667"/>
            <a:chOff x="4313684" y="2699964"/>
            <a:chExt cx="1757661" cy="745667"/>
          </a:xfrm>
        </p:grpSpPr>
        <p:sp>
          <p:nvSpPr>
            <p:cNvPr id="1154" name="Google Shape;1154;p36"/>
            <p:cNvSpPr/>
            <p:nvPr/>
          </p:nvSpPr>
          <p:spPr>
            <a:xfrm>
              <a:off x="4313684" y="2790369"/>
              <a:ext cx="1757661" cy="65526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Anatomo-pathologie </a:t>
              </a:r>
              <a:r>
                <a:rPr lang="fr-FR" sz="1100" dirty="0">
                  <a:solidFill>
                    <a:schemeClr val="dk1"/>
                  </a:solidFill>
                  <a:latin typeface="Calibri"/>
                  <a:ea typeface="Calibri"/>
                  <a:cs typeface="Calibri"/>
                  <a:sym typeface="Calibri"/>
                </a:rPr>
                <a:t>: oui		</a:t>
              </a:r>
              <a:r>
                <a:rPr lang="fr-FR" sz="1100" b="1" dirty="0">
                  <a:solidFill>
                    <a:schemeClr val="dk1"/>
                  </a:solidFill>
                  <a:latin typeface="Calibri"/>
                  <a:ea typeface="Calibri"/>
                  <a:cs typeface="Calibri"/>
                  <a:sym typeface="Calibri"/>
                </a:rPr>
                <a:t>Explorations fonctionnelles rénales </a:t>
              </a:r>
              <a:r>
                <a:rPr lang="fr-FR" sz="1100" dirty="0">
                  <a:solidFill>
                    <a:schemeClr val="dk1"/>
                  </a:solidFill>
                  <a:latin typeface="Calibri"/>
                  <a:ea typeface="Calibri"/>
                  <a:cs typeface="Calibri"/>
                  <a:sym typeface="Calibri"/>
                </a:rPr>
                <a:t>: non</a:t>
              </a:r>
              <a:endParaRPr dirty="0"/>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Laboratoire immunologie </a:t>
              </a:r>
              <a:r>
                <a:rPr lang="fr-FR" sz="1100" dirty="0">
                  <a:solidFill>
                    <a:schemeClr val="dk1"/>
                  </a:solidFill>
                  <a:latin typeface="Calibri"/>
                  <a:ea typeface="Calibri"/>
                  <a:cs typeface="Calibri"/>
                  <a:sym typeface="Calibri"/>
                </a:rPr>
                <a:t>: oui                               </a:t>
              </a:r>
              <a:r>
                <a:rPr lang="fr-FR" sz="1100" b="1" dirty="0">
                  <a:solidFill>
                    <a:schemeClr val="dk1"/>
                  </a:solidFill>
                  <a:latin typeface="Calibri"/>
                  <a:ea typeface="Calibri"/>
                  <a:cs typeface="Calibri"/>
                  <a:sym typeface="Calibri"/>
                </a:rPr>
                <a:t>Néphrologie pédiatrique </a:t>
              </a:r>
              <a:r>
                <a:rPr lang="fr-FR" sz="1100" dirty="0">
                  <a:solidFill>
                    <a:schemeClr val="dk1"/>
                  </a:solidFill>
                  <a:latin typeface="Calibri"/>
                  <a:ea typeface="Calibri"/>
                  <a:cs typeface="Calibri"/>
                  <a:sym typeface="Calibri"/>
                </a:rPr>
                <a:t>: oui</a:t>
              </a:r>
              <a:endParaRPr dirty="0"/>
            </a:p>
          </p:txBody>
        </p:sp>
        <p:sp>
          <p:nvSpPr>
            <p:cNvPr id="1155" name="Google Shape;1155;p36"/>
            <p:cNvSpPr/>
            <p:nvPr/>
          </p:nvSpPr>
          <p:spPr>
            <a:xfrm>
              <a:off x="4439003" y="269996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1156" name="Google Shape;1156;p36"/>
          <p:cNvGrpSpPr/>
          <p:nvPr/>
        </p:nvGrpSpPr>
        <p:grpSpPr>
          <a:xfrm>
            <a:off x="1941397" y="4914876"/>
            <a:ext cx="2472120" cy="1078906"/>
            <a:chOff x="4283297" y="3615379"/>
            <a:chExt cx="2472120" cy="846610"/>
          </a:xfrm>
        </p:grpSpPr>
        <p:sp>
          <p:nvSpPr>
            <p:cNvPr id="1157" name="Google Shape;1157;p36"/>
            <p:cNvSpPr/>
            <p:nvPr/>
          </p:nvSpPr>
          <p:spPr>
            <a:xfrm>
              <a:off x="4732603" y="361537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158" name="Google Shape;1158;p36"/>
            <p:cNvSpPr/>
            <p:nvPr/>
          </p:nvSpPr>
          <p:spPr>
            <a:xfrm>
              <a:off x="4283297" y="3639783"/>
              <a:ext cx="2472120" cy="82220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Cathéters de dialyse </a:t>
              </a:r>
              <a:r>
                <a:rPr lang="fr-FR" sz="1100" dirty="0" err="1">
                  <a:solidFill>
                    <a:schemeClr val="dk1"/>
                  </a:solidFill>
                  <a:latin typeface="Calibri"/>
                  <a:ea typeface="Calibri"/>
                  <a:cs typeface="Calibri"/>
                  <a:sym typeface="Calibri"/>
                </a:rPr>
                <a:t>tunnéllisés</a:t>
              </a:r>
              <a:r>
                <a:rPr lang="fr-FR" sz="1100" dirty="0">
                  <a:solidFill>
                    <a:schemeClr val="dk1"/>
                  </a:solidFill>
                  <a:latin typeface="Calibri"/>
                  <a:ea typeface="Calibri"/>
                  <a:cs typeface="Calibri"/>
                  <a:sym typeface="Calibri"/>
                </a:rPr>
                <a:t> non </a:t>
              </a: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VVC et KTA : oui</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PBR : pour les vieux semestres, jamais en autonomie</a:t>
              </a:r>
              <a:endParaRPr dirty="0"/>
            </a:p>
          </p:txBody>
        </p:sp>
      </p:grpSp>
      <p:grpSp>
        <p:nvGrpSpPr>
          <p:cNvPr id="1159" name="Google Shape;1159;p36"/>
          <p:cNvGrpSpPr/>
          <p:nvPr/>
        </p:nvGrpSpPr>
        <p:grpSpPr>
          <a:xfrm>
            <a:off x="4531612" y="4756565"/>
            <a:ext cx="2286345" cy="1235258"/>
            <a:chOff x="6896973" y="3200043"/>
            <a:chExt cx="2286345" cy="1235258"/>
          </a:xfrm>
        </p:grpSpPr>
        <p:sp>
          <p:nvSpPr>
            <p:cNvPr id="1160" name="Google Shape;1160;p36"/>
            <p:cNvSpPr/>
            <p:nvPr/>
          </p:nvSpPr>
          <p:spPr>
            <a:xfrm>
              <a:off x="7152619" y="3217843"/>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161" name="Google Shape;1161;p36"/>
            <p:cNvSpPr/>
            <p:nvPr/>
          </p:nvSpPr>
          <p:spPr>
            <a:xfrm>
              <a:off x="6896973" y="3200043"/>
              <a:ext cx="2286345" cy="123525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  </a:t>
              </a: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Staff</a:t>
              </a:r>
              <a:r>
                <a:rPr lang="fr-FR" sz="1100" dirty="0">
                  <a:solidFill>
                    <a:schemeClr val="dk1"/>
                  </a:solidFill>
                  <a:latin typeface="Calibri"/>
                  <a:ea typeface="Calibri"/>
                  <a:cs typeface="Calibri"/>
                  <a:sym typeface="Calibri"/>
                </a:rPr>
                <a:t> :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Bibliographie : 3/mois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Anapath : /15j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Transplantation : 1/semaine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dirty="0">
                  <a:solidFill>
                    <a:schemeClr val="dk1"/>
                  </a:solidFill>
                  <a:latin typeface="Calibri"/>
                  <a:ea typeface="Calibri"/>
                  <a:cs typeface="Calibri"/>
                  <a:sym typeface="Calibri"/>
                </a:rPr>
                <a:t>Dialyse : 1/15 jours </a:t>
              </a:r>
              <a:endParaRPr dirty="0"/>
            </a:p>
          </p:txBody>
        </p:sp>
      </p:grpSp>
      <p:grpSp>
        <p:nvGrpSpPr>
          <p:cNvPr id="1162" name="Google Shape;1162;p36"/>
          <p:cNvGrpSpPr/>
          <p:nvPr/>
        </p:nvGrpSpPr>
        <p:grpSpPr>
          <a:xfrm>
            <a:off x="43713" y="4987668"/>
            <a:ext cx="1815067" cy="993546"/>
            <a:chOff x="4600594" y="1409705"/>
            <a:chExt cx="2205725" cy="993546"/>
          </a:xfrm>
        </p:grpSpPr>
        <p:sp>
          <p:nvSpPr>
            <p:cNvPr id="1163" name="Google Shape;1163;p36"/>
            <p:cNvSpPr/>
            <p:nvPr/>
          </p:nvSpPr>
          <p:spPr>
            <a:xfrm>
              <a:off x="4647367" y="1409705"/>
              <a:ext cx="2131324" cy="454353"/>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Libéral/associatif</a:t>
              </a:r>
              <a:endParaRPr sz="1100" b="1" dirty="0">
                <a:solidFill>
                  <a:schemeClr val="accent5"/>
                </a:solidFill>
                <a:latin typeface="Calibri"/>
                <a:ea typeface="Calibri"/>
                <a:cs typeface="Calibri"/>
                <a:sym typeface="Calibri"/>
              </a:endParaRPr>
            </a:p>
          </p:txBody>
        </p:sp>
        <p:sp>
          <p:nvSpPr>
            <p:cNvPr id="1164" name="Google Shape;1164;p36"/>
            <p:cNvSpPr/>
            <p:nvPr/>
          </p:nvSpPr>
          <p:spPr>
            <a:xfrm>
              <a:off x="4600594" y="1442454"/>
              <a:ext cx="2205725" cy="96079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lang="fr-F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Dr Junior en libéral possible (</a:t>
              </a:r>
              <a:r>
                <a:rPr lang="fr-FR" sz="1050" i="1" dirty="0">
                  <a:solidFill>
                    <a:schemeClr val="dk1"/>
                  </a:solidFill>
                  <a:latin typeface="Calibri"/>
                  <a:ea typeface="Calibri"/>
                  <a:cs typeface="Calibri"/>
                  <a:sym typeface="Calibri"/>
                </a:rPr>
                <a:t>clinique Bouchard)</a:t>
              </a:r>
              <a:endParaRPr sz="1100" i="1" dirty="0">
                <a:solidFill>
                  <a:schemeClr val="dk1"/>
                </a:solidFill>
                <a:latin typeface="Calibri"/>
                <a:ea typeface="Calibri"/>
                <a:cs typeface="Calibri"/>
                <a:sym typeface="Calibri"/>
              </a:endParaRPr>
            </a:p>
          </p:txBody>
        </p:sp>
      </p:grpSp>
      <p:grpSp>
        <p:nvGrpSpPr>
          <p:cNvPr id="1165" name="Google Shape;1165;p36"/>
          <p:cNvGrpSpPr/>
          <p:nvPr/>
        </p:nvGrpSpPr>
        <p:grpSpPr>
          <a:xfrm>
            <a:off x="6913049" y="2567910"/>
            <a:ext cx="2157174" cy="2020977"/>
            <a:chOff x="7011909" y="2837141"/>
            <a:chExt cx="2157174" cy="1590371"/>
          </a:xfrm>
        </p:grpSpPr>
        <p:sp>
          <p:nvSpPr>
            <p:cNvPr id="1166" name="Google Shape;1166;p36"/>
            <p:cNvSpPr/>
            <p:nvPr/>
          </p:nvSpPr>
          <p:spPr>
            <a:xfrm>
              <a:off x="7346786" y="283714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167" name="Google Shape;1167;p36"/>
            <p:cNvSpPr/>
            <p:nvPr/>
          </p:nvSpPr>
          <p:spPr>
            <a:xfrm>
              <a:off x="7011909" y="2848953"/>
              <a:ext cx="2157174" cy="157855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Thématique</a:t>
              </a:r>
              <a:r>
                <a:rPr lang="fr-FR" sz="1100" dirty="0">
                  <a:solidFill>
                    <a:schemeClr val="dk1"/>
                  </a:solidFill>
                  <a:latin typeface="Calibri"/>
                  <a:ea typeface="Calibri"/>
                  <a:cs typeface="Calibri"/>
                  <a:sym typeface="Calibri"/>
                </a:rPr>
                <a:t> :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Néphrologie clinique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Dialyse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Transplantation</a:t>
              </a:r>
              <a:endParaRPr dirty="0"/>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Laboratoire/ accueil M2</a:t>
              </a:r>
              <a:r>
                <a:rPr lang="fr-FR" sz="1100" dirty="0">
                  <a:solidFill>
                    <a:schemeClr val="dk1"/>
                  </a:solidFill>
                  <a:latin typeface="Calibri"/>
                  <a:ea typeface="Calibri"/>
                  <a:cs typeface="Calibri"/>
                  <a:sym typeface="Calibri"/>
                </a:rPr>
                <a:t>: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Laboratoire toxines urémiques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Infectiologie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Immunologie</a:t>
              </a:r>
              <a:endParaRPr dirty="0"/>
            </a:p>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Facilité d’accès aux M2</a:t>
              </a:r>
              <a:endParaRPr dirty="0"/>
            </a:p>
          </p:txBody>
        </p:sp>
      </p:grpSp>
      <p:sp>
        <p:nvSpPr>
          <p:cNvPr id="1168" name="Google Shape;1168;p36"/>
          <p:cNvSpPr/>
          <p:nvPr/>
        </p:nvSpPr>
        <p:spPr>
          <a:xfrm>
            <a:off x="-121919" y="-36387"/>
            <a:ext cx="9418319" cy="485192"/>
          </a:xfrm>
          <a:prstGeom prst="roundRect">
            <a:avLst>
              <a:gd name="adj" fmla="val 16667"/>
            </a:avLst>
          </a:prstGeom>
          <a:solidFill>
            <a:srgbClr val="DAEEF3"/>
          </a:solid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2200" b="1" u="none">
                <a:solidFill>
                  <a:schemeClr val="dk1"/>
                </a:solidFill>
                <a:latin typeface="Calibri"/>
                <a:ea typeface="Calibri"/>
                <a:cs typeface="Calibri"/>
                <a:sym typeface="Calibri"/>
              </a:rPr>
              <a:t>Marseille</a:t>
            </a:r>
            <a:endParaRPr sz="2200" b="1" u="none">
              <a:solidFill>
                <a:schemeClr val="dk1"/>
              </a:solidFill>
              <a:latin typeface="Calibri"/>
              <a:ea typeface="Calibri"/>
              <a:cs typeface="Calibri"/>
              <a:sym typeface="Calibri"/>
            </a:endParaRPr>
          </a:p>
        </p:txBody>
      </p:sp>
      <p:grpSp>
        <p:nvGrpSpPr>
          <p:cNvPr id="1169" name="Google Shape;1169;p36"/>
          <p:cNvGrpSpPr/>
          <p:nvPr/>
        </p:nvGrpSpPr>
        <p:grpSpPr>
          <a:xfrm>
            <a:off x="43713" y="384028"/>
            <a:ext cx="4204172" cy="3149446"/>
            <a:chOff x="226120" y="-416732"/>
            <a:chExt cx="3727411" cy="3149446"/>
          </a:xfrm>
        </p:grpSpPr>
        <p:sp>
          <p:nvSpPr>
            <p:cNvPr id="1170" name="Google Shape;1170;p36"/>
            <p:cNvSpPr/>
            <p:nvPr/>
          </p:nvSpPr>
          <p:spPr>
            <a:xfrm>
              <a:off x="226120" y="-365213"/>
              <a:ext cx="3727411" cy="3097927"/>
            </a:xfrm>
            <a:prstGeom prst="roundRect">
              <a:avLst>
                <a:gd name="adj" fmla="val 7430"/>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clinique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de 20 lits : IRA, IRC, dialyse, troubles hydro-électrolytiques, diagnostic des néphropathies, PBR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de 16 lits : post greffe immédiats et complications de greffe (immunologique, infectiologie, IRA, IRC), PBG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64 postes sur 4 séries (le plus importants des CHU de France)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de 8 lits : dialyse aiguë, troubles hydro-électrolytiques grave, sepsis sévère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HDJ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Consultation de suivi de greffe jusqu’à 3 mois, consultation néphrologique urgente, suivi des traitements d’induction des néphropathie lupique / MAT / vascularite, avis néphrologique APHM</a:t>
              </a:r>
              <a:endParaRPr/>
            </a:p>
          </p:txBody>
        </p:sp>
        <p:sp>
          <p:nvSpPr>
            <p:cNvPr id="1171" name="Google Shape;1171;p36"/>
            <p:cNvSpPr/>
            <p:nvPr/>
          </p:nvSpPr>
          <p:spPr>
            <a:xfrm>
              <a:off x="260244" y="-416732"/>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1176" name="Google Shape;1176;p37"/>
          <p:cNvGrpSpPr/>
          <p:nvPr/>
        </p:nvGrpSpPr>
        <p:grpSpPr>
          <a:xfrm>
            <a:off x="243025" y="1378064"/>
            <a:ext cx="2426226" cy="2330910"/>
            <a:chOff x="225082" y="1343672"/>
            <a:chExt cx="2426226" cy="2330910"/>
          </a:xfrm>
        </p:grpSpPr>
        <p:pic>
          <p:nvPicPr>
            <p:cNvPr id="1177" name="Google Shape;1177;p37"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178" name="Google Shape;1178;p37"/>
            <p:cNvSpPr txBox="1"/>
            <p:nvPr/>
          </p:nvSpPr>
          <p:spPr>
            <a:xfrm>
              <a:off x="1596348" y="2822053"/>
              <a:ext cx="66650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Marseille</a:t>
              </a:r>
              <a:endParaRPr/>
            </a:p>
          </p:txBody>
        </p:sp>
        <p:sp>
          <p:nvSpPr>
            <p:cNvPr id="1179" name="Google Shape;1179;p37"/>
            <p:cNvSpPr/>
            <p:nvPr/>
          </p:nvSpPr>
          <p:spPr>
            <a:xfrm>
              <a:off x="1784787" y="3047434"/>
              <a:ext cx="202238"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180" name="Google Shape;1180;p37" descr="Marseille.png"/>
          <p:cNvPicPr preferRelativeResize="0"/>
          <p:nvPr/>
        </p:nvPicPr>
        <p:blipFill rotWithShape="1">
          <a:blip r:embed="rId4">
            <a:alphaModFix/>
          </a:blip>
          <a:srcRect/>
          <a:stretch/>
        </p:blipFill>
        <p:spPr>
          <a:xfrm>
            <a:off x="3196705" y="1378064"/>
            <a:ext cx="5684513" cy="1549488"/>
          </a:xfrm>
          <a:prstGeom prst="rect">
            <a:avLst/>
          </a:prstGeom>
          <a:noFill/>
          <a:ln>
            <a:noFill/>
          </a:ln>
        </p:spPr>
      </p:pic>
      <p:sp>
        <p:nvSpPr>
          <p:cNvPr id="1181" name="Google Shape;1181;p37"/>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38</a:t>
            </a:fld>
            <a:endParaRPr/>
          </a:p>
        </p:txBody>
      </p:sp>
      <p:pic>
        <p:nvPicPr>
          <p:cNvPr id="1182" name="Google Shape;1182;p37" descr="Marseille photo.jpg"/>
          <p:cNvPicPr preferRelativeResize="0"/>
          <p:nvPr/>
        </p:nvPicPr>
        <p:blipFill rotWithShape="1">
          <a:blip r:embed="rId5">
            <a:alphaModFix/>
          </a:blip>
          <a:srcRect/>
          <a:stretch/>
        </p:blipFill>
        <p:spPr>
          <a:xfrm>
            <a:off x="-1" y="1"/>
            <a:ext cx="9150403" cy="1248152"/>
          </a:xfrm>
          <a:prstGeom prst="rect">
            <a:avLst/>
          </a:prstGeom>
          <a:noFill/>
          <a:ln>
            <a:noFill/>
          </a:ln>
        </p:spPr>
      </p:pic>
      <p:sp>
        <p:nvSpPr>
          <p:cNvPr id="1183" name="Google Shape;1183;p37"/>
          <p:cNvSpPr/>
          <p:nvPr/>
        </p:nvSpPr>
        <p:spPr>
          <a:xfrm>
            <a:off x="7903192" y="2965636"/>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184" name="Google Shape;1184;p37"/>
          <p:cNvGrpSpPr/>
          <p:nvPr/>
        </p:nvGrpSpPr>
        <p:grpSpPr>
          <a:xfrm>
            <a:off x="243026" y="5852279"/>
            <a:ext cx="8443774" cy="914400"/>
            <a:chOff x="-569857" y="571500"/>
            <a:chExt cx="6201826" cy="914400"/>
          </a:xfrm>
        </p:grpSpPr>
        <p:sp>
          <p:nvSpPr>
            <p:cNvPr id="1185" name="Google Shape;1185;p37"/>
            <p:cNvSpPr/>
            <p:nvPr/>
          </p:nvSpPr>
          <p:spPr>
            <a:xfrm>
              <a:off x="3900991" y="571500"/>
              <a:ext cx="1730978"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dirty="0">
                  <a:solidFill>
                    <a:schemeClr val="dk1"/>
                  </a:solidFill>
                  <a:latin typeface="Calibri"/>
                  <a:ea typeface="Calibri"/>
                  <a:cs typeface="Calibri"/>
                  <a:sym typeface="Calibri"/>
                </a:rPr>
                <a:t>Internat Marseille </a:t>
              </a:r>
              <a:r>
                <a:rPr lang="fr-FR" sz="1100" dirty="0">
                  <a:solidFill>
                    <a:schemeClr val="dk1"/>
                  </a:solidFill>
                  <a:latin typeface="Calibri"/>
                  <a:ea typeface="Calibri"/>
                  <a:cs typeface="Calibri"/>
                  <a:sym typeface="Calibri"/>
                </a:rPr>
                <a:t>: SAIHM</a:t>
              </a:r>
              <a:endParaRPr dirty="0"/>
            </a:p>
            <a:p>
              <a:pPr marL="0" marR="0" lvl="0" indent="0" algn="l" rtl="0">
                <a:spcBef>
                  <a:spcPts val="0"/>
                </a:spcBef>
                <a:spcAft>
                  <a:spcPts val="0"/>
                </a:spcAft>
                <a:buNone/>
              </a:pPr>
              <a:r>
                <a:rPr lang="fr-FR" sz="11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secretariat@saihm.org</a:t>
              </a:r>
              <a:r>
                <a:rPr lang="fr-FR" sz="1100" dirty="0">
                  <a:solidFill>
                    <a:schemeClr val="dk1"/>
                  </a:solidFill>
                  <a:latin typeface="Calibri"/>
                  <a:ea typeface="Calibri"/>
                  <a:cs typeface="Calibri"/>
                  <a:sym typeface="Calibri"/>
                </a:rPr>
                <a:t>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Facebook : page Internat Marseille     </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Site internet : www.saihm.org</a:t>
              </a:r>
              <a:endParaRPr sz="1100" dirty="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p:txBody>
        </p:sp>
        <p:sp>
          <p:nvSpPr>
            <p:cNvPr id="1186" name="Google Shape;1186;p37"/>
            <p:cNvSpPr/>
            <p:nvPr/>
          </p:nvSpPr>
          <p:spPr>
            <a:xfrm>
              <a:off x="-569857" y="685799"/>
              <a:ext cx="2399288" cy="800061"/>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Référents néphrologie</a:t>
              </a:r>
              <a:r>
                <a:rPr lang="fr-FR" sz="1100" dirty="0">
                  <a:solidFill>
                    <a:schemeClr val="dk1"/>
                  </a:solidFill>
                  <a:latin typeface="Calibri"/>
                  <a:ea typeface="Calibri"/>
                  <a:cs typeface="Calibri"/>
                  <a:sym typeface="Calibri"/>
                </a:rPr>
                <a:t>:</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Delphine Campigli : delphine.campigli@ap-hm.fr</a:t>
              </a:r>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Marine </a:t>
              </a:r>
              <a:r>
                <a:rPr lang="fr-FR" sz="1100" dirty="0" err="1">
                  <a:solidFill>
                    <a:schemeClr val="dk1"/>
                  </a:solidFill>
                  <a:latin typeface="Calibri"/>
                  <a:ea typeface="Calibri"/>
                  <a:cs typeface="Calibri"/>
                  <a:sym typeface="Calibri"/>
                </a:rPr>
                <a:t>Ledermann</a:t>
              </a:r>
              <a:r>
                <a:rPr lang="fr-FR" sz="1100" dirty="0">
                  <a:solidFill>
                    <a:schemeClr val="dk1"/>
                  </a:solidFill>
                  <a:latin typeface="Calibri"/>
                  <a:ea typeface="Calibri"/>
                  <a:cs typeface="Calibri"/>
                  <a:sym typeface="Calibri"/>
                </a:rPr>
                <a:t> : marine.ledermann@ap-hm.fr</a:t>
              </a:r>
              <a:endParaRP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u="sng" dirty="0">
                <a:solidFill>
                  <a:srgbClr val="0563C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dirty="0">
                <a:solidFill>
                  <a:schemeClr val="dk1"/>
                </a:solidFill>
                <a:latin typeface="Calibri"/>
                <a:ea typeface="Calibri"/>
                <a:cs typeface="Calibri"/>
                <a:sym typeface="Calibri"/>
              </a:endParaRPr>
            </a:p>
          </p:txBody>
        </p:sp>
        <p:sp>
          <p:nvSpPr>
            <p:cNvPr id="1187" name="Google Shape;1187;p37"/>
            <p:cNvSpPr/>
            <p:nvPr/>
          </p:nvSpPr>
          <p:spPr>
            <a:xfrm>
              <a:off x="1943100" y="685838"/>
              <a:ext cx="1828800" cy="800061"/>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BRUNET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04 91 38 30 49</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Philippe.brunet@ap-hm.fr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188" name="Google Shape;1188;p37"/>
          <p:cNvSpPr/>
          <p:nvPr/>
        </p:nvSpPr>
        <p:spPr>
          <a:xfrm>
            <a:off x="3656685" y="562367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sp>
        <p:nvSpPr>
          <p:cNvPr id="1189" name="Google Shape;1189;p37"/>
          <p:cNvSpPr/>
          <p:nvPr/>
        </p:nvSpPr>
        <p:spPr>
          <a:xfrm>
            <a:off x="6857010" y="403874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nvGrpSpPr>
          <p:cNvPr id="1190" name="Google Shape;1190;p37"/>
          <p:cNvGrpSpPr/>
          <p:nvPr/>
        </p:nvGrpSpPr>
        <p:grpSpPr>
          <a:xfrm>
            <a:off x="252492" y="3925657"/>
            <a:ext cx="2407291" cy="1447287"/>
            <a:chOff x="154198" y="3785907"/>
            <a:chExt cx="2407291" cy="1447287"/>
          </a:xfrm>
        </p:grpSpPr>
        <p:sp>
          <p:nvSpPr>
            <p:cNvPr id="1191" name="Google Shape;1191;p37"/>
            <p:cNvSpPr/>
            <p:nvPr/>
          </p:nvSpPr>
          <p:spPr>
            <a:xfrm>
              <a:off x="297451" y="3785907"/>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192" name="Google Shape;1192;p37"/>
            <p:cNvSpPr/>
            <p:nvPr/>
          </p:nvSpPr>
          <p:spPr>
            <a:xfrm>
              <a:off x="154198" y="3820041"/>
              <a:ext cx="2407291" cy="141315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dirty="0">
                  <a:solidFill>
                    <a:schemeClr val="dk1"/>
                  </a:solidFill>
                  <a:latin typeface="Calibri"/>
                  <a:ea typeface="Calibri"/>
                  <a:cs typeface="Calibri"/>
                  <a:sym typeface="Calibri"/>
                </a:rPr>
                <a:t>Avion : </a:t>
              </a:r>
              <a:r>
                <a:rPr lang="fr-FR" sz="1100" dirty="0">
                  <a:solidFill>
                    <a:schemeClr val="dk1"/>
                  </a:solidFill>
                  <a:latin typeface="Calibri"/>
                  <a:ea typeface="Calibri"/>
                  <a:cs typeface="Calibri"/>
                  <a:sym typeface="Calibri"/>
                </a:rPr>
                <a:t>Aéroport international de Marignane avec navettes toutes les 15 minutes de la gare. </a:t>
              </a:r>
              <a:endParaRPr dirty="0"/>
            </a:p>
            <a:p>
              <a:pPr marL="0" marR="0" lvl="0" indent="0" algn="l" rtl="0">
                <a:spcBef>
                  <a:spcPts val="0"/>
                </a:spcBef>
                <a:spcAft>
                  <a:spcPts val="0"/>
                </a:spcAft>
                <a:buNone/>
              </a:pPr>
              <a:r>
                <a:rPr lang="fr-FR" sz="1100" b="1" dirty="0">
                  <a:solidFill>
                    <a:schemeClr val="dk1"/>
                  </a:solidFill>
                  <a:latin typeface="Calibri"/>
                  <a:ea typeface="Calibri"/>
                  <a:cs typeface="Calibri"/>
                  <a:sym typeface="Calibri"/>
                </a:rPr>
                <a:t>Train : </a:t>
              </a:r>
              <a:r>
                <a:rPr lang="fr-FR" sz="1100" dirty="0">
                  <a:solidFill>
                    <a:schemeClr val="dk1"/>
                  </a:solidFill>
                  <a:latin typeface="Calibri"/>
                  <a:ea typeface="Calibri"/>
                  <a:cs typeface="Calibri"/>
                  <a:sym typeface="Calibri"/>
                </a:rPr>
                <a:t>Gare centrale, bien desservie </a:t>
              </a:r>
              <a:endParaRPr dirty="0"/>
            </a:p>
            <a:p>
              <a:pPr marL="0" marR="0" lvl="0" indent="0" algn="l" rtl="0">
                <a:spcBef>
                  <a:spcPts val="0"/>
                </a:spcBef>
                <a:spcAft>
                  <a:spcPts val="0"/>
                </a:spcAft>
                <a:buNone/>
              </a:pPr>
              <a:r>
                <a:rPr lang="fr-FR" sz="1100" b="1" dirty="0">
                  <a:solidFill>
                    <a:schemeClr val="dk1"/>
                  </a:solidFill>
                  <a:latin typeface="Calibri"/>
                  <a:ea typeface="Calibri"/>
                  <a:cs typeface="Calibri"/>
                  <a:sym typeface="Calibri"/>
                </a:rPr>
                <a:t>Bus : </a:t>
              </a:r>
              <a:r>
                <a:rPr lang="fr-FR" sz="1100" dirty="0">
                  <a:solidFill>
                    <a:schemeClr val="dk1"/>
                  </a:solidFill>
                  <a:latin typeface="Calibri"/>
                  <a:ea typeface="Calibri"/>
                  <a:cs typeface="Calibri"/>
                  <a:sym typeface="Calibri"/>
                </a:rPr>
                <a:t>bien desservi</a:t>
              </a:r>
              <a:endParaRPr dirty="0"/>
            </a:p>
            <a:p>
              <a:pPr marL="0" marR="0" lvl="0" indent="0" algn="l" rtl="0">
                <a:spcBef>
                  <a:spcPts val="0"/>
                </a:spcBef>
                <a:spcAft>
                  <a:spcPts val="0"/>
                </a:spcAft>
                <a:buNone/>
              </a:pPr>
              <a:r>
                <a:rPr lang="fr-FR" sz="1100" b="1" dirty="0">
                  <a:solidFill>
                    <a:schemeClr val="dk1"/>
                  </a:solidFill>
                  <a:latin typeface="Calibri"/>
                  <a:ea typeface="Calibri"/>
                  <a:cs typeface="Calibri"/>
                  <a:sym typeface="Calibri"/>
                </a:rPr>
                <a:t>Voiture : </a:t>
              </a:r>
              <a:r>
                <a:rPr lang="fr-FR" sz="1100" dirty="0">
                  <a:solidFill>
                    <a:schemeClr val="dk1"/>
                  </a:solidFill>
                  <a:latin typeface="Calibri"/>
                  <a:ea typeface="Calibri"/>
                  <a:cs typeface="Calibri"/>
                  <a:sym typeface="Calibri"/>
                </a:rPr>
                <a:t>Bien desservi</a:t>
              </a:r>
              <a:endParaRPr sz="1100" b="1" dirty="0">
                <a:solidFill>
                  <a:schemeClr val="dk1"/>
                </a:solidFill>
                <a:latin typeface="Calibri"/>
                <a:ea typeface="Calibri"/>
                <a:cs typeface="Calibri"/>
                <a:sym typeface="Calibri"/>
              </a:endParaRPr>
            </a:p>
          </p:txBody>
        </p:sp>
      </p:grpSp>
      <p:sp>
        <p:nvSpPr>
          <p:cNvPr id="1193" name="Google Shape;1193;p37"/>
          <p:cNvSpPr/>
          <p:nvPr/>
        </p:nvSpPr>
        <p:spPr>
          <a:xfrm>
            <a:off x="2803036" y="2956329"/>
            <a:ext cx="3743181" cy="2605088"/>
          </a:xfrm>
          <a:prstGeom prst="roundRect">
            <a:avLst>
              <a:gd name="adj" fmla="val 9688"/>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Marseille, les cigales, le soleil et la mer…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douceur de vie du sud n’est pas un fantasme, le soleil brille presque toute l’année, on peut profiter de la mer l’été et de la montagne l’hiver (1</a:t>
            </a:r>
            <a:r>
              <a:rPr lang="fr-FR" sz="1100" baseline="30000">
                <a:solidFill>
                  <a:schemeClr val="dk1"/>
                </a:solidFill>
                <a:latin typeface="Calibri"/>
                <a:ea typeface="Calibri"/>
                <a:cs typeface="Calibri"/>
                <a:sym typeface="Calibri"/>
              </a:rPr>
              <a:t>ère</a:t>
            </a:r>
            <a:r>
              <a:rPr lang="fr-FR" sz="1100">
                <a:solidFill>
                  <a:schemeClr val="dk1"/>
                </a:solidFill>
                <a:latin typeface="Calibri"/>
                <a:ea typeface="Calibri"/>
                <a:cs typeface="Calibri"/>
                <a:sym typeface="Calibri"/>
              </a:rPr>
              <a:t> station à 1h30).  Piscine à l’internat, soirée plage après le stage, footing sur la corniche, paddle en repos de garde, week end bateau…  Les sportifs, les musicos, les flemmards tout le monde y trouvera son compte.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Les periphs (non obligatoires) sont variés et supers sympas.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eniors qui sont des vrais néphro : tatillons, exigeants mais on survit.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Formation béton en néphrologie. Internes de nephro supers soudés.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Soyez les bienvenus ☺ </a:t>
            </a:r>
            <a:endParaRPr sz="1100">
              <a:solidFill>
                <a:schemeClr val="dk1"/>
              </a:solidFill>
              <a:latin typeface="Calibri"/>
              <a:ea typeface="Calibri"/>
              <a:cs typeface="Calibri"/>
              <a:sym typeface="Calibri"/>
            </a:endParaRPr>
          </a:p>
        </p:txBody>
      </p:sp>
      <p:sp>
        <p:nvSpPr>
          <p:cNvPr id="1194" name="Google Shape;1194;p37"/>
          <p:cNvSpPr/>
          <p:nvPr/>
        </p:nvSpPr>
        <p:spPr>
          <a:xfrm>
            <a:off x="4076602" y="403844"/>
            <a:ext cx="1513165" cy="502930"/>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Marseille</a:t>
            </a:r>
            <a:endParaRPr sz="1100">
              <a:solidFill>
                <a:srgbClr val="000000"/>
              </a:solidFill>
              <a:latin typeface="Calibri"/>
              <a:ea typeface="Calibri"/>
              <a:cs typeface="Calibri"/>
              <a:sym typeface="Calibri"/>
            </a:endParaRPr>
          </a:p>
        </p:txBody>
      </p:sp>
      <p:sp>
        <p:nvSpPr>
          <p:cNvPr id="1195" name="Google Shape;1195;p37"/>
          <p:cNvSpPr/>
          <p:nvPr/>
        </p:nvSpPr>
        <p:spPr>
          <a:xfrm>
            <a:off x="6667778" y="4097107"/>
            <a:ext cx="2407291" cy="122582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dirty="0">
                <a:solidFill>
                  <a:schemeClr val="dk1"/>
                </a:solidFill>
                <a:latin typeface="Calibri"/>
                <a:ea typeface="Calibri"/>
                <a:cs typeface="Calibri"/>
                <a:sym typeface="Calibri"/>
              </a:rPr>
              <a:t>CHU</a:t>
            </a:r>
            <a:r>
              <a:rPr lang="fr-FR" sz="1100" b="1" dirty="0">
                <a:solidFill>
                  <a:schemeClr val="dk1"/>
                </a:solidFill>
                <a:latin typeface="Calibri"/>
                <a:ea typeface="Calibri"/>
                <a:cs typeface="Calibri"/>
                <a:sym typeface="Calibri"/>
              </a:rPr>
              <a:t> : L</a:t>
            </a:r>
            <a:r>
              <a:rPr lang="fr-FR" sz="1100" dirty="0">
                <a:solidFill>
                  <a:schemeClr val="dk1"/>
                </a:solidFill>
                <a:latin typeface="Calibri"/>
                <a:ea typeface="Calibri"/>
                <a:cs typeface="Calibri"/>
                <a:sym typeface="Calibri"/>
              </a:rPr>
              <a:t>a </a:t>
            </a:r>
            <a:r>
              <a:rPr lang="fr-FR" sz="1100" dirty="0" err="1">
                <a:solidFill>
                  <a:schemeClr val="dk1"/>
                </a:solidFill>
                <a:latin typeface="Calibri"/>
                <a:ea typeface="Calibri"/>
                <a:cs typeface="Calibri"/>
                <a:sym typeface="Calibri"/>
              </a:rPr>
              <a:t>timone</a:t>
            </a:r>
            <a:r>
              <a:rPr lang="fr-FR" sz="1100" dirty="0">
                <a:solidFill>
                  <a:schemeClr val="dk1"/>
                </a:solidFill>
                <a:latin typeface="Calibri"/>
                <a:ea typeface="Calibri"/>
                <a:cs typeface="Calibri"/>
                <a:sym typeface="Calibri"/>
              </a:rPr>
              <a:t> : vétuste mais ambiance +++</a:t>
            </a:r>
            <a:endParaRPr sz="1100" i="1"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dirty="0">
                <a:solidFill>
                  <a:schemeClr val="dk1"/>
                </a:solidFill>
                <a:latin typeface="Calibri"/>
                <a:ea typeface="Calibri"/>
                <a:cs typeface="Calibri"/>
                <a:sym typeface="Calibri"/>
              </a:rPr>
              <a:t>CHR :</a:t>
            </a:r>
            <a:r>
              <a:rPr lang="fr-FR" sz="1100" dirty="0">
                <a:solidFill>
                  <a:schemeClr val="dk1"/>
                </a:solidFill>
                <a:latin typeface="Calibri"/>
                <a:ea typeface="Calibri"/>
                <a:cs typeface="Calibri"/>
                <a:sym typeface="Calibri"/>
              </a:rPr>
              <a:t> Aix, Avignon, Toulon : sympas</a:t>
            </a:r>
            <a:endParaRPr dirty="0"/>
          </a:p>
          <a:p>
            <a:pPr marL="0" marR="0" lvl="0" indent="0" algn="l" rtl="0">
              <a:spcBef>
                <a:spcPts val="0"/>
              </a:spcBef>
              <a:spcAft>
                <a:spcPts val="0"/>
              </a:spcAft>
              <a:buNone/>
            </a:pPr>
            <a:r>
              <a:rPr lang="fr-FR" sz="1100" b="1" u="sng" dirty="0">
                <a:solidFill>
                  <a:schemeClr val="dk1"/>
                </a:solidFill>
                <a:latin typeface="Calibri"/>
                <a:ea typeface="Calibri"/>
                <a:cs typeface="Calibri"/>
                <a:sym typeface="Calibri"/>
              </a:rPr>
              <a:t>Prix F2 en centre-ville :</a:t>
            </a:r>
            <a:r>
              <a:rPr lang="fr-FR" sz="1100" dirty="0">
                <a:solidFill>
                  <a:schemeClr val="dk1"/>
                </a:solidFill>
                <a:latin typeface="Calibri"/>
                <a:ea typeface="Calibri"/>
                <a:cs typeface="Calibri"/>
                <a:sym typeface="Calibri"/>
              </a:rPr>
              <a:t> 600-700 euros</a:t>
            </a:r>
            <a:endParaRPr sz="1100" b="1" u="sng"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8"/>
          <p:cNvSpPr txBox="1"/>
          <p:nvPr/>
        </p:nvSpPr>
        <p:spPr>
          <a:xfrm>
            <a:off x="3397862" y="77783"/>
            <a:ext cx="2836482" cy="43851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u="sng">
                <a:solidFill>
                  <a:srgbClr val="000000"/>
                </a:solidFill>
                <a:latin typeface="Calibri"/>
                <a:ea typeface="Calibri"/>
                <a:cs typeface="Calibri"/>
                <a:sym typeface="Calibri"/>
              </a:rPr>
              <a:t>MONTPELLIER - NIMES</a:t>
            </a:r>
            <a:endParaRPr sz="1100">
              <a:solidFill>
                <a:srgbClr val="000000"/>
              </a:solidFill>
              <a:latin typeface="Calibri"/>
              <a:ea typeface="Calibri"/>
              <a:cs typeface="Calibri"/>
              <a:sym typeface="Calibri"/>
            </a:endParaRPr>
          </a:p>
        </p:txBody>
      </p:sp>
      <p:grpSp>
        <p:nvGrpSpPr>
          <p:cNvPr id="1201" name="Google Shape;1201;p38"/>
          <p:cNvGrpSpPr/>
          <p:nvPr/>
        </p:nvGrpSpPr>
        <p:grpSpPr>
          <a:xfrm>
            <a:off x="79758" y="822145"/>
            <a:ext cx="3891544" cy="2428413"/>
            <a:chOff x="409375" y="566360"/>
            <a:chExt cx="3686375" cy="2498202"/>
          </a:xfrm>
        </p:grpSpPr>
        <p:sp>
          <p:nvSpPr>
            <p:cNvPr id="1202" name="Google Shape;1202;p38"/>
            <p:cNvSpPr/>
            <p:nvPr/>
          </p:nvSpPr>
          <p:spPr>
            <a:xfrm>
              <a:off x="409375" y="566360"/>
              <a:ext cx="3686375" cy="249820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traditionnelle/froide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(Montpellier et Nîmes)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Soins intensifs néphrologiques et aphérèse/IA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(Montpellier et Nimes)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(Montpellier)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chronique: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stage combiné dialyse chronique (hémo et péritonéale) et consultations à Montpellier.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stage de dialyse (hémo et péritonéale) et aphérèse à Nîmes. </a:t>
              </a:r>
              <a:endParaRPr/>
            </a:p>
          </p:txBody>
        </p:sp>
        <p:sp>
          <p:nvSpPr>
            <p:cNvPr id="1203" name="Google Shape;1203;p38"/>
            <p:cNvSpPr/>
            <p:nvPr/>
          </p:nvSpPr>
          <p:spPr>
            <a:xfrm>
              <a:off x="536369" y="599914"/>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204" name="Google Shape;1204;p38"/>
          <p:cNvGrpSpPr/>
          <p:nvPr/>
        </p:nvGrpSpPr>
        <p:grpSpPr>
          <a:xfrm>
            <a:off x="100236" y="3342036"/>
            <a:ext cx="3842027" cy="895061"/>
            <a:chOff x="210843" y="3246441"/>
            <a:chExt cx="3686375" cy="991563"/>
          </a:xfrm>
        </p:grpSpPr>
        <p:sp>
          <p:nvSpPr>
            <p:cNvPr id="1205" name="Google Shape;1205;p38"/>
            <p:cNvSpPr/>
            <p:nvPr/>
          </p:nvSpPr>
          <p:spPr>
            <a:xfrm>
              <a:off x="210843" y="3279837"/>
              <a:ext cx="3686375" cy="95816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Perpignan </a:t>
              </a:r>
              <a:r>
                <a:rPr lang="fr-FR" sz="1100">
                  <a:solidFill>
                    <a:schemeClr val="dk1"/>
                  </a:solidFill>
                  <a:latin typeface="Calibri"/>
                  <a:ea typeface="Calibri"/>
                  <a:cs typeface="Calibri"/>
                  <a:sym typeface="Calibri"/>
                </a:rPr>
                <a:t>(150 km) : 12 lits d’hospitalisation, 8 lits de soins intensifs, 2 lits de dialyse aiguë.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Stage de Dialyse chronique – consultation possible</a:t>
              </a:r>
              <a:endParaRPr sz="1100" b="1">
                <a:solidFill>
                  <a:schemeClr val="dk1"/>
                </a:solidFill>
                <a:latin typeface="Calibri"/>
                <a:ea typeface="Calibri"/>
                <a:cs typeface="Calibri"/>
                <a:sym typeface="Calibri"/>
              </a:endParaRPr>
            </a:p>
          </p:txBody>
        </p:sp>
        <p:sp>
          <p:nvSpPr>
            <p:cNvPr id="1206" name="Google Shape;1206;p38"/>
            <p:cNvSpPr/>
            <p:nvPr/>
          </p:nvSpPr>
          <p:spPr>
            <a:xfrm>
              <a:off x="547935" y="3246441"/>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207" name="Google Shape;1207;p38"/>
          <p:cNvGrpSpPr/>
          <p:nvPr/>
        </p:nvGrpSpPr>
        <p:grpSpPr>
          <a:xfrm>
            <a:off x="4086792" y="2625384"/>
            <a:ext cx="2734685" cy="1031201"/>
            <a:chOff x="6633250" y="565435"/>
            <a:chExt cx="2309337" cy="1345980"/>
          </a:xfrm>
        </p:grpSpPr>
        <p:sp>
          <p:nvSpPr>
            <p:cNvPr id="1208" name="Google Shape;1208;p38"/>
            <p:cNvSpPr/>
            <p:nvPr/>
          </p:nvSpPr>
          <p:spPr>
            <a:xfrm>
              <a:off x="6633250" y="630497"/>
              <a:ext cx="2309337" cy="128091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r>
                <a:rPr lang="fr-FR" sz="1100">
                  <a:solidFill>
                    <a:schemeClr val="dk1"/>
                  </a:solidFill>
                  <a:latin typeface="Calibri"/>
                  <a:ea typeface="Calibri"/>
                  <a:cs typeface="Calibri"/>
                  <a:sym typeface="Calibri"/>
                </a:rPr>
                <a:t>Montpellier (réanimation médicale), Nîmes (réanimation polyvalente)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r>
                <a:rPr lang="fr-FR" sz="1100">
                  <a:solidFill>
                    <a:schemeClr val="dk1"/>
                  </a:solidFill>
                  <a:latin typeface="Calibri"/>
                  <a:ea typeface="Calibri"/>
                  <a:cs typeface="Calibri"/>
                  <a:sym typeface="Calibri"/>
                </a:rPr>
                <a:t>Réanimations polyvalentes</a:t>
              </a: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Perpignan, Narbonne, Béziers.</a:t>
              </a:r>
              <a:endParaRPr/>
            </a:p>
          </p:txBody>
        </p:sp>
        <p:sp>
          <p:nvSpPr>
            <p:cNvPr id="1209" name="Google Shape;1209;p38"/>
            <p:cNvSpPr/>
            <p:nvPr/>
          </p:nvSpPr>
          <p:spPr>
            <a:xfrm>
              <a:off x="6830515" y="56543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210" name="Google Shape;1210;p38"/>
          <p:cNvGrpSpPr/>
          <p:nvPr/>
        </p:nvGrpSpPr>
        <p:grpSpPr>
          <a:xfrm>
            <a:off x="7000423" y="691889"/>
            <a:ext cx="2114882" cy="1706378"/>
            <a:chOff x="4396880" y="3086749"/>
            <a:chExt cx="2394573" cy="1491501"/>
          </a:xfrm>
        </p:grpSpPr>
        <p:sp>
          <p:nvSpPr>
            <p:cNvPr id="1211" name="Google Shape;1211;p38"/>
            <p:cNvSpPr/>
            <p:nvPr/>
          </p:nvSpPr>
          <p:spPr>
            <a:xfrm>
              <a:off x="4872173" y="308674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212" name="Google Shape;1212;p38"/>
            <p:cNvSpPr/>
            <p:nvPr/>
          </p:nvSpPr>
          <p:spPr>
            <a:xfrm>
              <a:off x="4396880" y="3086749"/>
              <a:ext cx="2394573" cy="1491501"/>
            </a:xfrm>
            <a:prstGeom prst="roundRect">
              <a:avLst>
                <a:gd name="adj" fmla="val 1011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 mais cours hebdomadaires au CHU (M et 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avec Toulouse/Limoges/Bordeaux : 2/an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CUEN à Paris 2/an</a:t>
              </a:r>
              <a:endParaRPr/>
            </a:p>
          </p:txBody>
        </p:sp>
      </p:grpSp>
      <p:grpSp>
        <p:nvGrpSpPr>
          <p:cNvPr id="1213" name="Google Shape;1213;p38"/>
          <p:cNvGrpSpPr/>
          <p:nvPr/>
        </p:nvGrpSpPr>
        <p:grpSpPr>
          <a:xfrm>
            <a:off x="6819728" y="5289538"/>
            <a:ext cx="2274702" cy="1443633"/>
            <a:chOff x="6795135" y="3417979"/>
            <a:chExt cx="2274702" cy="1443633"/>
          </a:xfrm>
        </p:grpSpPr>
        <p:sp>
          <p:nvSpPr>
            <p:cNvPr id="1214" name="Google Shape;1214;p38"/>
            <p:cNvSpPr/>
            <p:nvPr/>
          </p:nvSpPr>
          <p:spPr>
            <a:xfrm>
              <a:off x="6925196" y="341797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215" name="Google Shape;1215;p38"/>
            <p:cNvSpPr/>
            <p:nvPr/>
          </p:nvSpPr>
          <p:spPr>
            <a:xfrm>
              <a:off x="6795135" y="3448459"/>
              <a:ext cx="2274702" cy="141315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17</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 MTP, 1 Nîmes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2-3 MTP, 2 Nîmes, 2 Perpignan</a:t>
              </a:r>
              <a:endParaRPr/>
            </a:p>
          </p:txBody>
        </p:sp>
      </p:grpSp>
      <p:grpSp>
        <p:nvGrpSpPr>
          <p:cNvPr id="1216" name="Google Shape;1216;p38"/>
          <p:cNvGrpSpPr/>
          <p:nvPr/>
        </p:nvGrpSpPr>
        <p:grpSpPr>
          <a:xfrm>
            <a:off x="4092845" y="668578"/>
            <a:ext cx="2836482" cy="1731025"/>
            <a:chOff x="4069320" y="1191193"/>
            <a:chExt cx="2692721" cy="1235647"/>
          </a:xfrm>
        </p:grpSpPr>
        <p:sp>
          <p:nvSpPr>
            <p:cNvPr id="1217" name="Google Shape;1217;p38"/>
            <p:cNvSpPr/>
            <p:nvPr/>
          </p:nvSpPr>
          <p:spPr>
            <a:xfrm>
              <a:off x="4069320" y="1208787"/>
              <a:ext cx="2692721" cy="1218053"/>
            </a:xfrm>
            <a:prstGeom prst="roundRect">
              <a:avLst>
                <a:gd name="adj" fmla="val 8331"/>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Garde d’interne en néphrologie séniorisée par une astreinte téléphonique sur Nîmes et Perpignan</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Garde d’interne en néphrologie séniorisée avec senior sur place + astreinte téléphonique de greffe sur Montpellier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d’astreinte de week end supplémentaire</a:t>
              </a:r>
              <a:endParaRPr sz="1100">
                <a:solidFill>
                  <a:schemeClr val="dk1"/>
                </a:solidFill>
                <a:latin typeface="Calibri"/>
                <a:ea typeface="Calibri"/>
                <a:cs typeface="Calibri"/>
                <a:sym typeface="Calibri"/>
              </a:endParaRPr>
            </a:p>
          </p:txBody>
        </p:sp>
        <p:sp>
          <p:nvSpPr>
            <p:cNvPr id="1218" name="Google Shape;1218;p38"/>
            <p:cNvSpPr/>
            <p:nvPr/>
          </p:nvSpPr>
          <p:spPr>
            <a:xfrm>
              <a:off x="4694821" y="1191193"/>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219" name="Google Shape;1219;p38"/>
          <p:cNvGrpSpPr/>
          <p:nvPr/>
        </p:nvGrpSpPr>
        <p:grpSpPr>
          <a:xfrm>
            <a:off x="79758" y="5591326"/>
            <a:ext cx="3882990" cy="1120695"/>
            <a:chOff x="2630437" y="2317068"/>
            <a:chExt cx="3686374" cy="1120695"/>
          </a:xfrm>
        </p:grpSpPr>
        <p:sp>
          <p:nvSpPr>
            <p:cNvPr id="1220" name="Google Shape;1220;p38"/>
            <p:cNvSpPr/>
            <p:nvPr/>
          </p:nvSpPr>
          <p:spPr>
            <a:xfrm>
              <a:off x="3775048" y="233453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221" name="Google Shape;1221;p38"/>
            <p:cNvSpPr/>
            <p:nvPr/>
          </p:nvSpPr>
          <p:spPr>
            <a:xfrm>
              <a:off x="2630437" y="2317068"/>
              <a:ext cx="3686374" cy="1120695"/>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 à Montpellier</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a:t>
              </a:r>
              <a:endParaRPr/>
            </a:p>
          </p:txBody>
        </p:sp>
      </p:grpSp>
      <p:grpSp>
        <p:nvGrpSpPr>
          <p:cNvPr id="1222" name="Google Shape;1222;p38"/>
          <p:cNvGrpSpPr/>
          <p:nvPr/>
        </p:nvGrpSpPr>
        <p:grpSpPr>
          <a:xfrm>
            <a:off x="4092845" y="3804333"/>
            <a:ext cx="2286345" cy="1133144"/>
            <a:chOff x="4283297" y="3717389"/>
            <a:chExt cx="2286345" cy="1133144"/>
          </a:xfrm>
        </p:grpSpPr>
        <p:sp>
          <p:nvSpPr>
            <p:cNvPr id="1223" name="Google Shape;1223;p38"/>
            <p:cNvSpPr/>
            <p:nvPr/>
          </p:nvSpPr>
          <p:spPr>
            <a:xfrm>
              <a:off x="4737327" y="371738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224" name="Google Shape;1224;p38"/>
            <p:cNvSpPr/>
            <p:nvPr/>
          </p:nvSpPr>
          <p:spPr>
            <a:xfrm>
              <a:off x="4283297" y="3717389"/>
              <a:ext cx="2286345" cy="1133144"/>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Catether DP per-cutané Nimes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Biopsie reins natifs et greffons  </a:t>
              </a:r>
              <a:endParaRPr/>
            </a:p>
          </p:txBody>
        </p:sp>
      </p:grpSp>
      <p:grpSp>
        <p:nvGrpSpPr>
          <p:cNvPr id="1225" name="Google Shape;1225;p38"/>
          <p:cNvGrpSpPr/>
          <p:nvPr/>
        </p:nvGrpSpPr>
        <p:grpSpPr>
          <a:xfrm>
            <a:off x="4086792" y="5021472"/>
            <a:ext cx="2527238" cy="1711699"/>
            <a:chOff x="6655168" y="2920731"/>
            <a:chExt cx="2286345" cy="1711699"/>
          </a:xfrm>
        </p:grpSpPr>
        <p:sp>
          <p:nvSpPr>
            <p:cNvPr id="1226" name="Google Shape;1226;p38"/>
            <p:cNvSpPr/>
            <p:nvPr/>
          </p:nvSpPr>
          <p:spPr>
            <a:xfrm>
              <a:off x="7209202" y="292073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227" name="Google Shape;1227;p38"/>
            <p:cNvSpPr/>
            <p:nvPr/>
          </p:nvSpPr>
          <p:spPr>
            <a:xfrm>
              <a:off x="6655168" y="2976392"/>
              <a:ext cx="2286345" cy="165603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1 semestre (Cs de néphrologie froide + transplantation)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 (MTP et N)</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Cours aux internes : 1/semaine</a:t>
              </a:r>
              <a:endParaRPr/>
            </a:p>
          </p:txBody>
        </p:sp>
      </p:grpSp>
      <p:grpSp>
        <p:nvGrpSpPr>
          <p:cNvPr id="1228" name="Google Shape;1228;p38"/>
          <p:cNvGrpSpPr/>
          <p:nvPr/>
        </p:nvGrpSpPr>
        <p:grpSpPr>
          <a:xfrm>
            <a:off x="539153" y="4520515"/>
            <a:ext cx="2868576" cy="895533"/>
            <a:chOff x="4946182" y="1293310"/>
            <a:chExt cx="3485983" cy="1272450"/>
          </a:xfrm>
        </p:grpSpPr>
        <p:sp>
          <p:nvSpPr>
            <p:cNvPr id="1229" name="Google Shape;1229;p38"/>
            <p:cNvSpPr/>
            <p:nvPr/>
          </p:nvSpPr>
          <p:spPr>
            <a:xfrm>
              <a:off x="5926636" y="1293310"/>
              <a:ext cx="1358265" cy="454354"/>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230" name="Google Shape;1230;p38"/>
            <p:cNvSpPr/>
            <p:nvPr/>
          </p:nvSpPr>
          <p:spPr>
            <a:xfrm>
              <a:off x="4946182" y="1293311"/>
              <a:ext cx="3485983" cy="127244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Oui</a:t>
              </a:r>
              <a:endParaRPr/>
            </a:p>
            <a:p>
              <a:pPr marL="171450" marR="0" lvl="0" indent="-171450" algn="ctr"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Cabestany</a:t>
              </a:r>
              <a:r>
                <a:rPr lang="fr-FR" sz="1100">
                  <a:solidFill>
                    <a:schemeClr val="dk1"/>
                  </a:solidFill>
                  <a:latin typeface="Calibri"/>
                  <a:ea typeface="Calibri"/>
                  <a:cs typeface="Calibri"/>
                  <a:sym typeface="Calibri"/>
                </a:rPr>
                <a:t> (libéral) : dialyse/néphrologie</a:t>
              </a:r>
              <a:endParaRPr/>
            </a:p>
          </p:txBody>
        </p:sp>
      </p:grpSp>
      <p:grpSp>
        <p:nvGrpSpPr>
          <p:cNvPr id="1231" name="Google Shape;1231;p38"/>
          <p:cNvGrpSpPr/>
          <p:nvPr/>
        </p:nvGrpSpPr>
        <p:grpSpPr>
          <a:xfrm>
            <a:off x="6888894" y="2634199"/>
            <a:ext cx="2216184" cy="2563997"/>
            <a:chOff x="6879192" y="2718714"/>
            <a:chExt cx="2216184" cy="2563997"/>
          </a:xfrm>
        </p:grpSpPr>
        <p:sp>
          <p:nvSpPr>
            <p:cNvPr id="1232" name="Google Shape;1232;p38"/>
            <p:cNvSpPr/>
            <p:nvPr/>
          </p:nvSpPr>
          <p:spPr>
            <a:xfrm>
              <a:off x="7287798" y="271871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233" name="Google Shape;1233;p38"/>
            <p:cNvSpPr/>
            <p:nvPr/>
          </p:nvSpPr>
          <p:spPr>
            <a:xfrm>
              <a:off x="6879192" y="2774889"/>
              <a:ext cx="2216184" cy="2507822"/>
            </a:xfrm>
            <a:prstGeom prst="roundRect">
              <a:avLst>
                <a:gd name="adj" fmla="val 8408"/>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Epidémiologie MRC</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Aphérèse thérapeutique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Biologie cellulaire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Immunologie fondamentale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Institut de médecine régénératrice et biothérapie à Montpellier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Epidémio-biostat (ID ISERM N-M)</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grpSp>
      <p:sp>
        <p:nvSpPr>
          <p:cNvPr id="1234" name="Google Shape;1234;p38"/>
          <p:cNvSpPr/>
          <p:nvPr/>
        </p:nvSpPr>
        <p:spPr>
          <a:xfrm>
            <a:off x="-121919" y="-36387"/>
            <a:ext cx="9418319" cy="485192"/>
          </a:xfrm>
          <a:prstGeom prst="roundRect">
            <a:avLst>
              <a:gd name="adj" fmla="val 16667"/>
            </a:avLst>
          </a:prstGeom>
          <a:solidFill>
            <a:srgbClr val="DAEEF3"/>
          </a:solidFill>
          <a:ln>
            <a:noFill/>
          </a:ln>
        </p:spPr>
        <p:txBody>
          <a:bodyPr spcFirstLastPara="1" wrap="square" lIns="45675" tIns="45675" rIns="45675" bIns="45675" anchor="t" anchorCtr="0">
            <a:spAutoFit/>
          </a:bodyPr>
          <a:lstStyle/>
          <a:p>
            <a:pPr marL="0" marR="0" lvl="0" indent="0" algn="ctr" rtl="0">
              <a:lnSpc>
                <a:spcPct val="107000"/>
              </a:lnSpc>
              <a:spcBef>
                <a:spcPts val="0"/>
              </a:spcBef>
              <a:spcAft>
                <a:spcPts val="0"/>
              </a:spcAft>
              <a:buNone/>
            </a:pPr>
            <a:r>
              <a:rPr lang="fr-FR" sz="2200" b="1" u="none">
                <a:solidFill>
                  <a:schemeClr val="dk1"/>
                </a:solidFill>
                <a:latin typeface="Calibri"/>
                <a:ea typeface="Calibri"/>
                <a:cs typeface="Calibri"/>
                <a:sym typeface="Calibri"/>
              </a:rPr>
              <a:t>Montpellier-Nîmes</a:t>
            </a:r>
            <a:endParaRPr sz="2200" b="1" u="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127" name="Google Shape;127;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a:t>
            </a:fld>
            <a:endParaRPr/>
          </a:p>
        </p:txBody>
      </p:sp>
      <p:sp>
        <p:nvSpPr>
          <p:cNvPr id="128" name="Google Shape;128;p4"/>
          <p:cNvSpPr/>
          <p:nvPr/>
        </p:nvSpPr>
        <p:spPr>
          <a:xfrm>
            <a:off x="4540248" y="4084825"/>
            <a:ext cx="4526643" cy="248578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La </a:t>
            </a:r>
            <a:r>
              <a:rPr lang="fr-FR" sz="1400" b="1">
                <a:solidFill>
                  <a:schemeClr val="dk1"/>
                </a:solidFill>
                <a:latin typeface="Calibri"/>
                <a:ea typeface="Calibri"/>
                <a:cs typeface="Calibri"/>
                <a:sym typeface="Calibri"/>
              </a:rPr>
              <a:t>recherche</a:t>
            </a:r>
            <a:r>
              <a:rPr lang="fr-FR" sz="1400">
                <a:solidFill>
                  <a:schemeClr val="dk1"/>
                </a:solidFill>
                <a:latin typeface="Calibri"/>
                <a:ea typeface="Calibri"/>
                <a:cs typeface="Calibri"/>
                <a:sym typeface="Calibri"/>
              </a:rPr>
              <a:t> qu’elle soit fondamentale ou clinique est très encouragée en néphrologie.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Les différentes sociétés savantes financent tous les ans des internes et des chefs qui souhaitent faire de la recherche fondamentale.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Pour la recherche clinique, la néphrologie participe à de très nombreux protocoles à la fois épidémiologiques et interventionnels. </a:t>
            </a:r>
            <a:endParaRPr/>
          </a:p>
        </p:txBody>
      </p:sp>
      <p:sp>
        <p:nvSpPr>
          <p:cNvPr id="129" name="Google Shape;129;p4"/>
          <p:cNvSpPr txBox="1"/>
          <p:nvPr/>
        </p:nvSpPr>
        <p:spPr>
          <a:xfrm>
            <a:off x="77109" y="882034"/>
            <a:ext cx="4463137"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Calibri"/>
                <a:ea typeface="Calibri"/>
                <a:cs typeface="Calibri"/>
                <a:sym typeface="Calibri"/>
              </a:rPr>
              <a:t>La néphrologie est une spécialité médicale passionnante qui nécessite une expertise dans plusieurs domaines : la physiologie rénale, l’immunologie, la transplantation rénale, l’hémodialyse, la dialyse péritonéale, les lithiases …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Tout citer serait bien trop long! En tout cas il y en a pour tous les gouts!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Les maladies rénales s’intègrent souvent dans le cadre de </a:t>
            </a:r>
            <a:r>
              <a:rPr lang="fr-FR" sz="1400" b="1">
                <a:solidFill>
                  <a:schemeClr val="dk1"/>
                </a:solidFill>
                <a:latin typeface="Calibri"/>
                <a:ea typeface="Calibri"/>
                <a:cs typeface="Calibri"/>
                <a:sym typeface="Calibri"/>
              </a:rPr>
              <a:t>pathologies systémiques </a:t>
            </a:r>
            <a:r>
              <a:rPr lang="fr-FR" sz="1400">
                <a:solidFill>
                  <a:schemeClr val="dk1"/>
                </a:solidFill>
                <a:latin typeface="Calibri"/>
                <a:ea typeface="Calibri"/>
                <a:cs typeface="Calibri"/>
                <a:sym typeface="Calibri"/>
              </a:rPr>
              <a:t>ou génétiques et l’insuffisance rénale, quelle qu’en soit la cause, a des conséquences cardiovasculaires, osseuses, hématologiques, ce qui en fait une spécialité très transversale.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De plus, elle est une spécialité </a:t>
            </a:r>
            <a:r>
              <a:rPr lang="fr-FR" sz="1400" b="1">
                <a:solidFill>
                  <a:schemeClr val="dk1"/>
                </a:solidFill>
                <a:latin typeface="Calibri"/>
                <a:ea typeface="Calibri"/>
                <a:cs typeface="Calibri"/>
                <a:sym typeface="Calibri"/>
              </a:rPr>
              <a:t>médico-technique</a:t>
            </a:r>
            <a:r>
              <a:rPr lang="fr-FR" sz="1400">
                <a:solidFill>
                  <a:schemeClr val="dk1"/>
                </a:solidFill>
                <a:latin typeface="Calibri"/>
                <a:ea typeface="Calibri"/>
                <a:cs typeface="Calibri"/>
                <a:sym typeface="Calibri"/>
              </a:rPr>
              <a:t> à part entière avec de nombreux gestes quotidiens comme les biopsies rénales ou la pose de cathéters de dialyse.</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La néphrologie peut s’exercer en CHU, en CHG, dans le secteur associatif ou dans le secteur privé.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Pas de chomage en prévision!  L’insuffisance rénale chronique terminale est un </a:t>
            </a:r>
            <a:r>
              <a:rPr lang="fr-FR" sz="1400" b="1">
                <a:solidFill>
                  <a:schemeClr val="dk1"/>
                </a:solidFill>
                <a:latin typeface="Calibri"/>
                <a:ea typeface="Calibri"/>
                <a:cs typeface="Calibri"/>
                <a:sym typeface="Calibri"/>
              </a:rPr>
              <a:t>problème de santé publique </a:t>
            </a:r>
            <a:r>
              <a:rPr lang="fr-FR" sz="1400">
                <a:solidFill>
                  <a:schemeClr val="dk1"/>
                </a:solidFill>
                <a:latin typeface="Calibri"/>
                <a:ea typeface="Calibri"/>
                <a:cs typeface="Calibri"/>
                <a:sym typeface="Calibri"/>
              </a:rPr>
              <a:t>et les besoins en néphrologue devraient augmenter au cours des prochaines années. </a:t>
            </a:r>
            <a:endParaRPr/>
          </a:p>
        </p:txBody>
      </p:sp>
      <p:sp>
        <p:nvSpPr>
          <p:cNvPr id="130" name="Google Shape;130;p4"/>
          <p:cNvSpPr/>
          <p:nvPr/>
        </p:nvSpPr>
        <p:spPr>
          <a:xfrm>
            <a:off x="4540248" y="246466"/>
            <a:ext cx="4522200" cy="3516868"/>
          </a:xfrm>
          <a:prstGeom prst="roundRect">
            <a:avLst>
              <a:gd name="adj" fmla="val 957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285750" marR="0" lvl="0" indent="-196850" algn="ctr" rtl="0">
              <a:spcBef>
                <a:spcPts val="0"/>
              </a:spcBef>
              <a:spcAft>
                <a:spcPts val="0"/>
              </a:spcAft>
              <a:buClr>
                <a:schemeClr val="dk1"/>
              </a:buClr>
              <a:buSzPts val="1400"/>
              <a:buFont typeface="Arial"/>
              <a:buNone/>
            </a:pPr>
            <a:endParaRPr sz="1400" b="1">
              <a:solidFill>
                <a:schemeClr val="dk1"/>
              </a:solidFill>
              <a:latin typeface="Calibri"/>
              <a:ea typeface="Calibri"/>
              <a:cs typeface="Calibri"/>
              <a:sym typeface="Calibri"/>
            </a:endParaRPr>
          </a:p>
          <a:p>
            <a:pPr marL="285750" marR="0" lvl="0" indent="-196850" algn="ctr" rtl="0">
              <a:spcBef>
                <a:spcPts val="0"/>
              </a:spcBef>
              <a:spcAft>
                <a:spcPts val="0"/>
              </a:spcAft>
              <a:buClr>
                <a:schemeClr val="dk1"/>
              </a:buClr>
              <a:buSzPts val="1400"/>
              <a:buFont typeface="Arial"/>
              <a:buNone/>
            </a:pPr>
            <a:endParaRPr sz="1400" b="1">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400"/>
              <a:buFont typeface="Arial"/>
              <a:buChar char="•"/>
            </a:pPr>
            <a:r>
              <a:rPr lang="fr-FR" sz="1400" b="1">
                <a:solidFill>
                  <a:schemeClr val="dk1"/>
                </a:solidFill>
                <a:latin typeface="Calibri"/>
                <a:ea typeface="Calibri"/>
                <a:cs typeface="Calibri"/>
                <a:sym typeface="Calibri"/>
              </a:rPr>
              <a:t>Enseignement national </a:t>
            </a:r>
            <a:r>
              <a:rPr lang="fr-FR" sz="14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CUEN (Collège Universitaire des Enseignants de Néphrologie)</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5 séminaires répartis au court de l’internat </a:t>
            </a:r>
            <a:r>
              <a:rPr lang="fr-FR" sz="1100" i="1">
                <a:solidFill>
                  <a:schemeClr val="dk1"/>
                </a:solidFill>
                <a:latin typeface="Calibri"/>
                <a:ea typeface="Calibri"/>
                <a:cs typeface="Calibri"/>
                <a:sym typeface="Calibri"/>
              </a:rPr>
              <a:t>(à partir de la 3</a:t>
            </a:r>
            <a:r>
              <a:rPr lang="fr-FR" sz="1100" i="1" baseline="30000">
                <a:solidFill>
                  <a:schemeClr val="dk1"/>
                </a:solidFill>
                <a:latin typeface="Calibri"/>
                <a:ea typeface="Calibri"/>
                <a:cs typeface="Calibri"/>
                <a:sym typeface="Calibri"/>
              </a:rPr>
              <a:t>ème</a:t>
            </a:r>
            <a:r>
              <a:rPr lang="fr-FR" sz="1100" i="1">
                <a:solidFill>
                  <a:schemeClr val="dk1"/>
                </a:solidFill>
                <a:latin typeface="Calibri"/>
                <a:ea typeface="Calibri"/>
                <a:cs typeface="Calibri"/>
                <a:sym typeface="Calibri"/>
              </a:rPr>
              <a:t> année) </a:t>
            </a:r>
            <a:r>
              <a:rPr lang="fr-FR" sz="1400">
                <a:solidFill>
                  <a:schemeClr val="dk1"/>
                </a:solidFill>
                <a:latin typeface="Calibri"/>
                <a:ea typeface="Calibri"/>
                <a:cs typeface="Calibri"/>
                <a:sym typeface="Calibri"/>
              </a:rPr>
              <a:t>: </a:t>
            </a:r>
            <a:endParaRPr/>
          </a:p>
          <a:p>
            <a:pPr marL="285750" marR="0" lvl="0" indent="-2857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Insuffisance rénale aiguë </a:t>
            </a:r>
            <a:endParaRPr/>
          </a:p>
          <a:p>
            <a:pPr marL="285750" marR="0" lvl="0" indent="-2857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Troubles hydro-électrolytiques </a:t>
            </a:r>
            <a:endParaRPr/>
          </a:p>
          <a:p>
            <a:pPr marL="285750" marR="0" lvl="0" indent="-2857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Glomérulopathies </a:t>
            </a:r>
            <a:endParaRPr/>
          </a:p>
          <a:p>
            <a:pPr marL="285750" marR="0" lvl="0" indent="-2857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Transplantation </a:t>
            </a:r>
            <a:endParaRPr/>
          </a:p>
          <a:p>
            <a:pPr marL="285750" marR="0" lvl="0" indent="-2857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Dialyse </a:t>
            </a:r>
            <a:endParaRPr/>
          </a:p>
          <a:p>
            <a:pPr marL="285750" marR="0" lvl="0" indent="-285750" algn="ctr" rtl="0">
              <a:spcBef>
                <a:spcPts val="0"/>
              </a:spcBef>
              <a:spcAft>
                <a:spcPts val="0"/>
              </a:spcAft>
              <a:buClr>
                <a:schemeClr val="dk1"/>
              </a:buClr>
              <a:buSzPts val="1400"/>
              <a:buFont typeface="Arial"/>
              <a:buChar char="•"/>
            </a:pPr>
            <a:r>
              <a:rPr lang="fr-FR" sz="1400" b="1">
                <a:solidFill>
                  <a:schemeClr val="dk1"/>
                </a:solidFill>
                <a:latin typeface="Calibri"/>
                <a:ea typeface="Calibri"/>
                <a:cs typeface="Calibri"/>
                <a:sym typeface="Calibri"/>
              </a:rPr>
              <a:t>Enseignement régional :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Organisation entre plusieurs régions. Abordent des thèmes complémentaires. </a:t>
            </a:r>
            <a:endParaRPr/>
          </a:p>
        </p:txBody>
      </p:sp>
      <p:sp>
        <p:nvSpPr>
          <p:cNvPr id="131" name="Google Shape;131;p4"/>
          <p:cNvSpPr txBox="1"/>
          <p:nvPr/>
        </p:nvSpPr>
        <p:spPr>
          <a:xfrm>
            <a:off x="6044077" y="344182"/>
            <a:ext cx="1880723"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2000" b="1" dirty="0">
                <a:solidFill>
                  <a:srgbClr val="4186B1"/>
                </a:solidFill>
                <a:latin typeface="Calibri"/>
                <a:ea typeface="Calibri"/>
                <a:cs typeface="Calibri"/>
                <a:sym typeface="Calibri"/>
              </a:rPr>
              <a:t>Enseignement</a:t>
            </a:r>
            <a:endParaRPr sz="1100" b="1" dirty="0">
              <a:solidFill>
                <a:srgbClr val="4186B1"/>
              </a:solidFill>
              <a:latin typeface="Calibri"/>
              <a:ea typeface="Calibri"/>
              <a:cs typeface="Calibri"/>
              <a:sym typeface="Calibri"/>
            </a:endParaRPr>
          </a:p>
        </p:txBody>
      </p:sp>
      <p:sp>
        <p:nvSpPr>
          <p:cNvPr id="132" name="Google Shape;132;p4"/>
          <p:cNvSpPr txBox="1"/>
          <p:nvPr/>
        </p:nvSpPr>
        <p:spPr>
          <a:xfrm>
            <a:off x="6124436" y="417329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2000" b="1">
                <a:solidFill>
                  <a:srgbClr val="4186B1"/>
                </a:solidFill>
                <a:latin typeface="Calibri"/>
                <a:ea typeface="Calibri"/>
                <a:cs typeface="Calibri"/>
                <a:sym typeface="Calibri"/>
              </a:rPr>
              <a:t>Recherche</a:t>
            </a:r>
            <a:endParaRPr sz="1100" b="1">
              <a:solidFill>
                <a:srgbClr val="4186B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grpSp>
        <p:nvGrpSpPr>
          <p:cNvPr id="1240" name="Google Shape;1240;p39"/>
          <p:cNvGrpSpPr/>
          <p:nvPr/>
        </p:nvGrpSpPr>
        <p:grpSpPr>
          <a:xfrm>
            <a:off x="239548" y="1381973"/>
            <a:ext cx="2426226" cy="2330910"/>
            <a:chOff x="225082" y="1343672"/>
            <a:chExt cx="2426226" cy="2330910"/>
          </a:xfrm>
        </p:grpSpPr>
        <p:pic>
          <p:nvPicPr>
            <p:cNvPr id="1241" name="Google Shape;1241;p39"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242" name="Google Shape;1242;p39"/>
            <p:cNvSpPr txBox="1"/>
            <p:nvPr/>
          </p:nvSpPr>
          <p:spPr>
            <a:xfrm>
              <a:off x="1331534" y="2642956"/>
              <a:ext cx="81304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Montpellier</a:t>
              </a:r>
              <a:endParaRPr/>
            </a:p>
          </p:txBody>
        </p:sp>
        <p:sp>
          <p:nvSpPr>
            <p:cNvPr id="1243" name="Google Shape;1243;p39"/>
            <p:cNvSpPr/>
            <p:nvPr/>
          </p:nvSpPr>
          <p:spPr>
            <a:xfrm rot="10800000" flipH="1">
              <a:off x="1581964" y="2924348"/>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244" name="Google Shape;1244;p39" descr="Montpellier.png"/>
          <p:cNvPicPr preferRelativeResize="0"/>
          <p:nvPr/>
        </p:nvPicPr>
        <p:blipFill rotWithShape="1">
          <a:blip r:embed="rId4">
            <a:alphaModFix/>
          </a:blip>
          <a:srcRect/>
          <a:stretch/>
        </p:blipFill>
        <p:spPr>
          <a:xfrm>
            <a:off x="3040105" y="1381973"/>
            <a:ext cx="5222226" cy="1810638"/>
          </a:xfrm>
          <a:prstGeom prst="rect">
            <a:avLst/>
          </a:prstGeom>
          <a:noFill/>
          <a:ln>
            <a:noFill/>
          </a:ln>
        </p:spPr>
      </p:pic>
      <p:sp>
        <p:nvSpPr>
          <p:cNvPr id="1245" name="Google Shape;1245;p39"/>
          <p:cNvSpPr>
            <a:spLocks noGrp="1"/>
          </p:cNvSpPr>
          <p:nvPr>
            <p:ph type="sldNum" idx="12"/>
          </p:nvPr>
        </p:nvSpPr>
        <p:spPr>
          <a:xfrm>
            <a:off x="6958236" y="6492875"/>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40</a:t>
            </a:fld>
            <a:endParaRPr/>
          </a:p>
        </p:txBody>
      </p:sp>
      <p:pic>
        <p:nvPicPr>
          <p:cNvPr id="1246" name="Google Shape;1246;p39" descr="Montpellier.jpg"/>
          <p:cNvPicPr preferRelativeResize="0"/>
          <p:nvPr/>
        </p:nvPicPr>
        <p:blipFill rotWithShape="1">
          <a:blip r:embed="rId5">
            <a:alphaModFix/>
          </a:blip>
          <a:srcRect/>
          <a:stretch/>
        </p:blipFill>
        <p:spPr>
          <a:xfrm>
            <a:off x="0" y="0"/>
            <a:ext cx="9144000" cy="1254531"/>
          </a:xfrm>
          <a:prstGeom prst="rect">
            <a:avLst/>
          </a:prstGeom>
          <a:noFill/>
          <a:ln>
            <a:noFill/>
          </a:ln>
        </p:spPr>
      </p:pic>
      <p:grpSp>
        <p:nvGrpSpPr>
          <p:cNvPr id="1247" name="Google Shape;1247;p39"/>
          <p:cNvGrpSpPr/>
          <p:nvPr/>
        </p:nvGrpSpPr>
        <p:grpSpPr>
          <a:xfrm>
            <a:off x="52164" y="5791864"/>
            <a:ext cx="9039672" cy="965800"/>
            <a:chOff x="-253352" y="493723"/>
            <a:chExt cx="7008493" cy="1116936"/>
          </a:xfrm>
        </p:grpSpPr>
        <p:sp>
          <p:nvSpPr>
            <p:cNvPr id="1248" name="Google Shape;1248;p39"/>
            <p:cNvSpPr/>
            <p:nvPr/>
          </p:nvSpPr>
          <p:spPr>
            <a:xfrm>
              <a:off x="4376249" y="545123"/>
              <a:ext cx="2378892" cy="914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Syndicat internes de Montpellier</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u="sng">
                  <a:solidFill>
                    <a:srgbClr val="0563C1"/>
                  </a:solidFill>
                  <a:latin typeface="Calibri"/>
                  <a:ea typeface="Calibri"/>
                  <a:cs typeface="Calibri"/>
                  <a:sym typeface="Calibri"/>
                </a:rPr>
                <a:t>contact@silr.fr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 médecine de Montpellier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www.silr.fr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249" name="Google Shape;1249;p39"/>
            <p:cNvSpPr/>
            <p:nvPr/>
          </p:nvSpPr>
          <p:spPr>
            <a:xfrm>
              <a:off x="-253352" y="567190"/>
              <a:ext cx="1899375" cy="1043469"/>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Alexandre TOUROUDA</a:t>
              </a:r>
              <a:endParaRPr sz="1100" u="sng">
                <a:solidFill>
                  <a:srgbClr val="0563C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b="0" i="0" u="sng">
                  <a:solidFill>
                    <a:srgbClr val="5E5E5E"/>
                  </a:solidFill>
                  <a:latin typeface="Arial"/>
                  <a:ea typeface="Arial"/>
                  <a:cs typeface="Arial"/>
                  <a:sym typeface="Arial"/>
                  <a:hlinkClick r:id="rId6">
                    <a:extLst>
                      <a:ext uri="{A12FA001-AC4F-418D-AE19-62706E023703}">
                        <ahyp:hlinkClr xmlns:ahyp="http://schemas.microsoft.com/office/drawing/2018/hyperlinkcolor" val="tx"/>
                      </a:ext>
                    </a:extLst>
                  </a:hlinkClick>
                </a:rPr>
                <a:t>alex.tourouda@hotmail.fr</a:t>
              </a:r>
              <a:endParaRPr sz="1100" b="0" i="0">
                <a:solidFill>
                  <a:srgbClr val="5E5E5E"/>
                </a:solidFill>
                <a:latin typeface="Arial"/>
                <a:ea typeface="Arial"/>
                <a:cs typeface="Arial"/>
                <a:sym typeface="Arial"/>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nephrologie@silr.fr </a:t>
              </a:r>
              <a:endParaRPr sz="1100">
                <a:solidFill>
                  <a:schemeClr val="dk1"/>
                </a:solidFill>
                <a:latin typeface="Calibri"/>
                <a:ea typeface="Calibri"/>
                <a:cs typeface="Calibri"/>
                <a:sym typeface="Calibri"/>
              </a:endParaRPr>
            </a:p>
          </p:txBody>
        </p:sp>
        <p:sp>
          <p:nvSpPr>
            <p:cNvPr id="1250" name="Google Shape;1250;p39"/>
            <p:cNvSpPr/>
            <p:nvPr/>
          </p:nvSpPr>
          <p:spPr>
            <a:xfrm>
              <a:off x="1854247" y="493723"/>
              <a:ext cx="2439600" cy="1116936"/>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actuel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LEQUINTREC DONNETTE</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t>
              </a:r>
              <a:r>
                <a:rPr lang="fr-FR" sz="1100" u="sng">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lequintrec-donnette@chu-montpellier.fr</a:t>
              </a:r>
              <a:endParaRPr sz="1100" u="sng">
                <a:solidFill>
                  <a:srgbClr val="0563C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En alternance avec Pr MORANNE</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Olivier.MORANNE@chu-nimes.fr</a:t>
              </a:r>
              <a:endParaRPr sz="1100" u="sng">
                <a:solidFill>
                  <a:srgbClr val="0563C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251" name="Google Shape;1251;p39"/>
          <p:cNvSpPr/>
          <p:nvPr/>
        </p:nvSpPr>
        <p:spPr>
          <a:xfrm>
            <a:off x="3367126" y="544956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252" name="Google Shape;1252;p39"/>
          <p:cNvGrpSpPr/>
          <p:nvPr/>
        </p:nvGrpSpPr>
        <p:grpSpPr>
          <a:xfrm>
            <a:off x="274850" y="3890744"/>
            <a:ext cx="2281657" cy="1446691"/>
            <a:chOff x="389544" y="3559999"/>
            <a:chExt cx="2281657" cy="1446691"/>
          </a:xfrm>
        </p:grpSpPr>
        <p:sp>
          <p:nvSpPr>
            <p:cNvPr id="1253" name="Google Shape;1253;p39"/>
            <p:cNvSpPr/>
            <p:nvPr/>
          </p:nvSpPr>
          <p:spPr>
            <a:xfrm>
              <a:off x="524606" y="3559999"/>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254" name="Google Shape;1254;p39"/>
            <p:cNvSpPr/>
            <p:nvPr/>
          </p:nvSpPr>
          <p:spPr>
            <a:xfrm>
              <a:off x="389544" y="3593537"/>
              <a:ext cx="2281657" cy="141315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Train</a:t>
              </a:r>
              <a:r>
                <a:rPr lang="fr-FR" sz="1100">
                  <a:solidFill>
                    <a:schemeClr val="dk1"/>
                  </a:solidFill>
                  <a:latin typeface="Calibri"/>
                  <a:ea typeface="Calibri"/>
                  <a:cs typeface="Calibri"/>
                  <a:sym typeface="Calibri"/>
                </a:rPr>
                <a:t> : Gare SNCF en centre ville, ligne TGV dans les 2 villes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a:t>
              </a:r>
              <a:r>
                <a:rPr lang="fr-FR" sz="1100">
                  <a:solidFill>
                    <a:schemeClr val="dk1"/>
                  </a:solidFill>
                  <a:latin typeface="Calibri"/>
                  <a:ea typeface="Calibri"/>
                  <a:cs typeface="Calibri"/>
                  <a:sym typeface="Calibri"/>
                </a:rPr>
                <a:t>Aéroport en dehors de la ville, navettes de 20 minutes.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Accès mer : En tram + bus ou jolie balade à vélo 40min</a:t>
              </a:r>
              <a:endParaRPr/>
            </a:p>
          </p:txBody>
        </p:sp>
      </p:grpSp>
      <p:grpSp>
        <p:nvGrpSpPr>
          <p:cNvPr id="1255" name="Google Shape;1255;p39"/>
          <p:cNvGrpSpPr/>
          <p:nvPr/>
        </p:nvGrpSpPr>
        <p:grpSpPr>
          <a:xfrm>
            <a:off x="2790225" y="3124820"/>
            <a:ext cx="3208836" cy="2394672"/>
            <a:chOff x="3047965" y="2254759"/>
            <a:chExt cx="2817846" cy="2505523"/>
          </a:xfrm>
        </p:grpSpPr>
        <p:sp>
          <p:nvSpPr>
            <p:cNvPr id="1256" name="Google Shape;1256;p39"/>
            <p:cNvSpPr/>
            <p:nvPr/>
          </p:nvSpPr>
          <p:spPr>
            <a:xfrm>
              <a:off x="3958592" y="2254759"/>
              <a:ext cx="952500"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Les villes</a:t>
              </a:r>
              <a:endParaRPr sz="1100" b="1">
                <a:solidFill>
                  <a:schemeClr val="accent2"/>
                </a:solidFill>
                <a:latin typeface="Calibri"/>
                <a:ea typeface="Calibri"/>
                <a:cs typeface="Calibri"/>
                <a:sym typeface="Calibri"/>
              </a:endParaRPr>
            </a:p>
          </p:txBody>
        </p:sp>
        <p:sp>
          <p:nvSpPr>
            <p:cNvPr id="1257" name="Google Shape;1257;p39"/>
            <p:cNvSpPr/>
            <p:nvPr/>
          </p:nvSpPr>
          <p:spPr>
            <a:xfrm>
              <a:off x="3047965" y="2301939"/>
              <a:ext cx="2817846" cy="2458343"/>
            </a:xfrm>
            <a:prstGeom prst="roundRect">
              <a:avLst>
                <a:gd name="adj" fmla="val 11478"/>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Montpellier</a:t>
              </a:r>
              <a:r>
                <a:rPr lang="fr-FR" sz="1100">
                  <a:solidFill>
                    <a:schemeClr val="dk1"/>
                  </a:solidFill>
                  <a:latin typeface="Calibri"/>
                  <a:ea typeface="Calibri"/>
                  <a:cs typeface="Calibri"/>
                  <a:sym typeface="Calibri"/>
                </a:rPr>
                <a:t> :Ville étudiante, dynamique avec un programme culturel varié, nombreuses activités sportives et nautiques.</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Nîmes</a:t>
              </a:r>
              <a:r>
                <a:rPr lang="fr-FR" sz="1100">
                  <a:solidFill>
                    <a:schemeClr val="dk1"/>
                  </a:solidFill>
                  <a:latin typeface="Calibri"/>
                  <a:ea typeface="Calibri"/>
                  <a:cs typeface="Calibri"/>
                  <a:sym typeface="Calibri"/>
                </a:rPr>
                <a:t> :  Festivals des arènes, Feria nîmoise, culture romaine et soleil omniprésent</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Arrière pays riche et divers avec proximité de la mer et de la montagne.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Spécialités viticoles à découvrir.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Vie riche à l’internat avec soirées organisées, club œnologie, rendez-vous sportifs. </a:t>
              </a:r>
              <a:endParaRPr/>
            </a:p>
          </p:txBody>
        </p:sp>
      </p:grpSp>
      <p:sp>
        <p:nvSpPr>
          <p:cNvPr id="1258" name="Google Shape;1258;p39"/>
          <p:cNvSpPr/>
          <p:nvPr/>
        </p:nvSpPr>
        <p:spPr>
          <a:xfrm>
            <a:off x="6792914" y="3196222"/>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259" name="Google Shape;1259;p39"/>
          <p:cNvGrpSpPr/>
          <p:nvPr/>
        </p:nvGrpSpPr>
        <p:grpSpPr>
          <a:xfrm>
            <a:off x="6136513" y="3538542"/>
            <a:ext cx="2879003" cy="1798893"/>
            <a:chOff x="192931" y="3890393"/>
            <a:chExt cx="2879003" cy="1798893"/>
          </a:xfrm>
        </p:grpSpPr>
        <p:sp>
          <p:nvSpPr>
            <p:cNvPr id="1260" name="Google Shape;1260;p39"/>
            <p:cNvSpPr/>
            <p:nvPr/>
          </p:nvSpPr>
          <p:spPr>
            <a:xfrm>
              <a:off x="192931" y="3901563"/>
              <a:ext cx="2879003" cy="178772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priorité aux plus jeunes années.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Chambres simples au sein des internat ou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colocations en ville financées par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l’association des internes.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Internat décent dans les deux villes. </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Disponible dans toutes les périphéries</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500-700 euros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(moins cher sur Nîmes que sur Montpellier)</a:t>
              </a:r>
              <a:endParaRPr/>
            </a:p>
          </p:txBody>
        </p:sp>
        <p:sp>
          <p:nvSpPr>
            <p:cNvPr id="1261" name="Google Shape;1261;p39"/>
            <p:cNvSpPr/>
            <p:nvPr/>
          </p:nvSpPr>
          <p:spPr>
            <a:xfrm>
              <a:off x="618019" y="3890393"/>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sp>
        <p:nvSpPr>
          <p:cNvPr id="1262" name="Google Shape;1262;p39"/>
          <p:cNvSpPr/>
          <p:nvPr/>
        </p:nvSpPr>
        <p:spPr>
          <a:xfrm>
            <a:off x="3507455" y="403844"/>
            <a:ext cx="2448072"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Montpellier-Nîmes</a:t>
            </a:r>
            <a:endParaRPr sz="1100">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grpSp>
        <p:nvGrpSpPr>
          <p:cNvPr id="1268" name="Google Shape;1268;p40"/>
          <p:cNvGrpSpPr/>
          <p:nvPr/>
        </p:nvGrpSpPr>
        <p:grpSpPr>
          <a:xfrm>
            <a:off x="183271" y="501137"/>
            <a:ext cx="3686375" cy="1991352"/>
            <a:chOff x="409375" y="195276"/>
            <a:chExt cx="3686375" cy="1991352"/>
          </a:xfrm>
        </p:grpSpPr>
        <p:sp>
          <p:nvSpPr>
            <p:cNvPr id="1269" name="Google Shape;1269;p40"/>
            <p:cNvSpPr/>
            <p:nvPr/>
          </p:nvSpPr>
          <p:spPr>
            <a:xfrm>
              <a:off x="409375" y="490064"/>
              <a:ext cx="3686375" cy="169656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Service de soins intensifs néphrologique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1270" name="Google Shape;1270;p40"/>
            <p:cNvSpPr txBox="1"/>
            <p:nvPr/>
          </p:nvSpPr>
          <p:spPr>
            <a:xfrm>
              <a:off x="507903" y="195276"/>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271" name="Google Shape;1271;p40"/>
          <p:cNvGrpSpPr/>
          <p:nvPr/>
        </p:nvGrpSpPr>
        <p:grpSpPr>
          <a:xfrm>
            <a:off x="201180" y="2637200"/>
            <a:ext cx="3754347" cy="1664155"/>
            <a:chOff x="201180" y="2637200"/>
            <a:chExt cx="3754347" cy="1664155"/>
          </a:xfrm>
        </p:grpSpPr>
        <p:sp>
          <p:nvSpPr>
            <p:cNvPr id="1272" name="Google Shape;1272;p40"/>
            <p:cNvSpPr/>
            <p:nvPr/>
          </p:nvSpPr>
          <p:spPr>
            <a:xfrm>
              <a:off x="201180" y="2926599"/>
              <a:ext cx="3686375" cy="137475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Metz Mercy </a:t>
              </a:r>
              <a:r>
                <a:rPr lang="fr-FR" sz="1100">
                  <a:solidFill>
                    <a:schemeClr val="dk1"/>
                  </a:solidFill>
                  <a:latin typeface="Calibri"/>
                  <a:ea typeface="Calibri"/>
                  <a:cs typeface="Calibri"/>
                  <a:sym typeface="Calibri"/>
                </a:rPr>
                <a:t>(55 km) : 2 postes, 10 lits, néphrologie générale.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Hôpitaux privés de Metz </a:t>
              </a:r>
              <a:r>
                <a:rPr lang="fr-FR" sz="1100">
                  <a:solidFill>
                    <a:schemeClr val="dk1"/>
                  </a:solidFill>
                  <a:latin typeface="Calibri"/>
                  <a:ea typeface="Calibri"/>
                  <a:cs typeface="Calibri"/>
                  <a:sym typeface="Calibri"/>
                </a:rPr>
                <a:t>(61 km) : 1 poste, 16 lits d’hospitalisation. Nombreux gestes.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CHR Verdun </a:t>
              </a:r>
              <a:r>
                <a:rPr lang="fr-FR" sz="1100">
                  <a:solidFill>
                    <a:schemeClr val="dk1"/>
                  </a:solidFill>
                  <a:latin typeface="Calibri"/>
                  <a:ea typeface="Calibri"/>
                  <a:cs typeface="Calibri"/>
                  <a:sym typeface="Calibri"/>
                </a:rPr>
                <a:t>(113 km) : 1 poste, 28 lits d’hospitalisation.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CHR de Thionville</a:t>
              </a:r>
              <a:r>
                <a:rPr lang="fr-FR" sz="1100">
                  <a:solidFill>
                    <a:schemeClr val="dk1"/>
                  </a:solidFill>
                  <a:latin typeface="Calibri"/>
                  <a:ea typeface="Calibri"/>
                  <a:cs typeface="Calibri"/>
                  <a:sym typeface="Calibri"/>
                </a:rPr>
                <a:t> (30 km) : 1 poste, activité mixte d'hospitalisation et de consultation </a:t>
              </a: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273" name="Google Shape;1273;p40"/>
            <p:cNvSpPr txBox="1"/>
            <p:nvPr/>
          </p:nvSpPr>
          <p:spPr>
            <a:xfrm>
              <a:off x="547227" y="2637200"/>
              <a:ext cx="3408300" cy="4026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274" name="Google Shape;1274;p40"/>
          <p:cNvGrpSpPr/>
          <p:nvPr/>
        </p:nvGrpSpPr>
        <p:grpSpPr>
          <a:xfrm>
            <a:off x="4134813" y="2057938"/>
            <a:ext cx="2978012" cy="1596383"/>
            <a:chOff x="6698987" y="376472"/>
            <a:chExt cx="2978012" cy="2083686"/>
          </a:xfrm>
        </p:grpSpPr>
        <p:sp>
          <p:nvSpPr>
            <p:cNvPr id="1275" name="Google Shape;1275;p40"/>
            <p:cNvSpPr/>
            <p:nvPr/>
          </p:nvSpPr>
          <p:spPr>
            <a:xfrm>
              <a:off x="6698987" y="939248"/>
              <a:ext cx="2411864" cy="152091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Hôpital central : réa médicale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Brabois : 14 lits réa médicale + 8 SI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Metz Mercy : 30 lits réa poly + 8 SI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Metz Thionville et Epinal  : réa poly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276" name="Google Shape;1276;p40"/>
            <p:cNvSpPr txBox="1"/>
            <p:nvPr/>
          </p:nvSpPr>
          <p:spPr>
            <a:xfrm>
              <a:off x="6886099" y="376472"/>
              <a:ext cx="27909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277" name="Google Shape;1277;p40"/>
          <p:cNvGrpSpPr/>
          <p:nvPr/>
        </p:nvGrpSpPr>
        <p:grpSpPr>
          <a:xfrm>
            <a:off x="6743234" y="686875"/>
            <a:ext cx="2280252" cy="1633760"/>
            <a:chOff x="4505651" y="3012655"/>
            <a:chExt cx="2280252" cy="1633760"/>
          </a:xfrm>
        </p:grpSpPr>
        <p:sp>
          <p:nvSpPr>
            <p:cNvPr id="1278" name="Google Shape;1278;p40"/>
            <p:cNvSpPr txBox="1"/>
            <p:nvPr/>
          </p:nvSpPr>
          <p:spPr>
            <a:xfrm>
              <a:off x="4969170" y="3012655"/>
              <a:ext cx="16836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279" name="Google Shape;1279;p40"/>
            <p:cNvSpPr/>
            <p:nvPr/>
          </p:nvSpPr>
          <p:spPr>
            <a:xfrm>
              <a:off x="4505651" y="3353733"/>
              <a:ext cx="2280252" cy="129268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3/an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séminaires nationaux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a:t>
              </a:r>
              <a:endParaRPr sz="1100">
                <a:solidFill>
                  <a:schemeClr val="dk1"/>
                </a:solidFill>
                <a:latin typeface="Calibri"/>
                <a:ea typeface="Calibri"/>
                <a:cs typeface="Calibri"/>
                <a:sym typeface="Calibri"/>
              </a:endParaRPr>
            </a:p>
          </p:txBody>
        </p:sp>
      </p:grpSp>
      <p:grpSp>
        <p:nvGrpSpPr>
          <p:cNvPr id="1280" name="Google Shape;1280;p40"/>
          <p:cNvGrpSpPr/>
          <p:nvPr/>
        </p:nvGrpSpPr>
        <p:grpSpPr>
          <a:xfrm>
            <a:off x="6754334" y="4717322"/>
            <a:ext cx="2274702" cy="1923412"/>
            <a:chOff x="6795135" y="3525929"/>
            <a:chExt cx="2274702" cy="1923412"/>
          </a:xfrm>
        </p:grpSpPr>
        <p:sp>
          <p:nvSpPr>
            <p:cNvPr id="1281" name="Google Shape;1281;p40"/>
            <p:cNvSpPr txBox="1"/>
            <p:nvPr/>
          </p:nvSpPr>
          <p:spPr>
            <a:xfrm>
              <a:off x="6925196" y="352592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282" name="Google Shape;1282;p40"/>
            <p:cNvSpPr/>
            <p:nvPr/>
          </p:nvSpPr>
          <p:spPr>
            <a:xfrm>
              <a:off x="6795135" y="3848903"/>
              <a:ext cx="2274702" cy="160043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4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16</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1-2 (Verdun, Metz Mercy)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d’Assistant-Partagé : 1-2 (Nancy-Metz, Verdun-Metz)</a:t>
              </a:r>
              <a:endParaRPr/>
            </a:p>
          </p:txBody>
        </p:sp>
      </p:grpSp>
      <p:grpSp>
        <p:nvGrpSpPr>
          <p:cNvPr id="1283" name="Google Shape;1283;p40"/>
          <p:cNvGrpSpPr/>
          <p:nvPr/>
        </p:nvGrpSpPr>
        <p:grpSpPr>
          <a:xfrm>
            <a:off x="4134813" y="984416"/>
            <a:ext cx="2420812" cy="888313"/>
            <a:chOff x="4196326" y="1062864"/>
            <a:chExt cx="2420812" cy="693404"/>
          </a:xfrm>
        </p:grpSpPr>
        <p:sp>
          <p:nvSpPr>
            <p:cNvPr id="1284" name="Google Shape;1284;p40"/>
            <p:cNvSpPr/>
            <p:nvPr/>
          </p:nvSpPr>
          <p:spPr>
            <a:xfrm>
              <a:off x="4196326" y="1356429"/>
              <a:ext cx="2420812" cy="39983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 de néphrologie au CHU (sénior d'astreinte téléphonique)</a:t>
              </a:r>
              <a:endParaRPr sz="1100">
                <a:solidFill>
                  <a:schemeClr val="dk1"/>
                </a:solidFill>
                <a:latin typeface="Calibri"/>
                <a:ea typeface="Calibri"/>
                <a:cs typeface="Calibri"/>
                <a:sym typeface="Calibri"/>
              </a:endParaRPr>
            </a:p>
          </p:txBody>
        </p:sp>
        <p:sp>
          <p:nvSpPr>
            <p:cNvPr id="1285" name="Google Shape;1285;p40"/>
            <p:cNvSpPr txBox="1"/>
            <p:nvPr/>
          </p:nvSpPr>
          <p:spPr>
            <a:xfrm>
              <a:off x="4375288" y="1062864"/>
              <a:ext cx="21621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286" name="Google Shape;1286;p40"/>
          <p:cNvGrpSpPr/>
          <p:nvPr/>
        </p:nvGrpSpPr>
        <p:grpSpPr>
          <a:xfrm>
            <a:off x="201180" y="5667609"/>
            <a:ext cx="3668465" cy="979276"/>
            <a:chOff x="4726269" y="2551994"/>
            <a:chExt cx="1386376" cy="979276"/>
          </a:xfrm>
        </p:grpSpPr>
        <p:sp>
          <p:nvSpPr>
            <p:cNvPr id="1287" name="Google Shape;1287;p40"/>
            <p:cNvSpPr txBox="1"/>
            <p:nvPr/>
          </p:nvSpPr>
          <p:spPr>
            <a:xfrm>
              <a:off x="4744644" y="255199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288" name="Google Shape;1288;p40"/>
            <p:cNvSpPr/>
            <p:nvPr/>
          </p:nvSpPr>
          <p:spPr>
            <a:xfrm>
              <a:off x="4726269" y="2863051"/>
              <a:ext cx="1386376" cy="66821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a:t>
              </a:r>
              <a:endParaRPr/>
            </a:p>
          </p:txBody>
        </p:sp>
      </p:grpSp>
      <p:grpSp>
        <p:nvGrpSpPr>
          <p:cNvPr id="1289" name="Google Shape;1289;p40"/>
          <p:cNvGrpSpPr/>
          <p:nvPr/>
        </p:nvGrpSpPr>
        <p:grpSpPr>
          <a:xfrm>
            <a:off x="4157196" y="3765196"/>
            <a:ext cx="2388872" cy="1086638"/>
            <a:chOff x="4283297" y="3464625"/>
            <a:chExt cx="2388872" cy="1086638"/>
          </a:xfrm>
        </p:grpSpPr>
        <p:sp>
          <p:nvSpPr>
            <p:cNvPr id="1290" name="Google Shape;1290;p40"/>
            <p:cNvSpPr txBox="1"/>
            <p:nvPr/>
          </p:nvSpPr>
          <p:spPr>
            <a:xfrm>
              <a:off x="4799832" y="346462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291" name="Google Shape;1291;p40"/>
            <p:cNvSpPr/>
            <p:nvPr/>
          </p:nvSpPr>
          <p:spPr>
            <a:xfrm>
              <a:off x="4283297" y="3881235"/>
              <a:ext cx="2388872" cy="67002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rgbClr val="000000"/>
                  </a:solidFill>
                  <a:latin typeface="Calibri"/>
                  <a:ea typeface="Calibri"/>
                  <a:cs typeface="Calibri"/>
                  <a:sym typeface="Calibri"/>
                </a:rPr>
                <a:t>Catheters veineux : non tunnellisés et tunnellisés  </a:t>
              </a:r>
              <a:endParaRPr/>
            </a:p>
            <a:p>
              <a:pPr marL="0" marR="0" lvl="0" indent="0" algn="l" rtl="0">
                <a:lnSpc>
                  <a:spcPct val="107000"/>
                </a:lnSpc>
                <a:spcBef>
                  <a:spcPts val="0"/>
                </a:spcBef>
                <a:spcAft>
                  <a:spcPts val="0"/>
                </a:spcAft>
                <a:buNone/>
              </a:pPr>
              <a:r>
                <a:rPr lang="fr-FR" sz="1100">
                  <a:solidFill>
                    <a:srgbClr val="000000"/>
                  </a:solidFill>
                  <a:latin typeface="Calibri"/>
                  <a:ea typeface="Calibri"/>
                  <a:cs typeface="Calibri"/>
                  <a:sym typeface="Calibri"/>
                </a:rPr>
                <a:t>PBR : reins natifs et greffons  </a:t>
              </a:r>
              <a:endParaRPr sz="1100">
                <a:solidFill>
                  <a:srgbClr val="000000"/>
                </a:solidFill>
                <a:latin typeface="Calibri"/>
                <a:ea typeface="Calibri"/>
                <a:cs typeface="Calibri"/>
                <a:sym typeface="Calibri"/>
              </a:endParaRPr>
            </a:p>
          </p:txBody>
        </p:sp>
      </p:grpSp>
      <p:grpSp>
        <p:nvGrpSpPr>
          <p:cNvPr id="1292" name="Google Shape;1292;p40"/>
          <p:cNvGrpSpPr/>
          <p:nvPr/>
        </p:nvGrpSpPr>
        <p:grpSpPr>
          <a:xfrm>
            <a:off x="4061313" y="4876751"/>
            <a:ext cx="2552858" cy="1814379"/>
            <a:chOff x="6652901" y="2549977"/>
            <a:chExt cx="2552858" cy="1814379"/>
          </a:xfrm>
        </p:grpSpPr>
        <p:sp>
          <p:nvSpPr>
            <p:cNvPr id="1293" name="Google Shape;1293;p40"/>
            <p:cNvSpPr txBox="1"/>
            <p:nvPr/>
          </p:nvSpPr>
          <p:spPr>
            <a:xfrm>
              <a:off x="7263628" y="2549977"/>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294" name="Google Shape;1294;p40"/>
            <p:cNvSpPr/>
            <p:nvPr/>
          </p:nvSpPr>
          <p:spPr>
            <a:xfrm>
              <a:off x="6652901" y="2892878"/>
              <a:ext cx="2552858" cy="147147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1 semestre, néphro froide et transplantation.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semaine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p:txBody>
        </p:sp>
      </p:grpSp>
      <p:grpSp>
        <p:nvGrpSpPr>
          <p:cNvPr id="1295" name="Google Shape;1295;p40"/>
          <p:cNvGrpSpPr/>
          <p:nvPr/>
        </p:nvGrpSpPr>
        <p:grpSpPr>
          <a:xfrm>
            <a:off x="201179" y="4419350"/>
            <a:ext cx="3686375" cy="1162644"/>
            <a:chOff x="3268046" y="1850928"/>
            <a:chExt cx="4479797" cy="1162644"/>
          </a:xfrm>
        </p:grpSpPr>
        <p:sp>
          <p:nvSpPr>
            <p:cNvPr id="1296" name="Google Shape;1296;p40"/>
            <p:cNvSpPr txBox="1"/>
            <p:nvPr/>
          </p:nvSpPr>
          <p:spPr>
            <a:xfrm>
              <a:off x="4825959" y="1850928"/>
              <a:ext cx="2230800" cy="4545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297" name="Google Shape;1297;p40"/>
            <p:cNvSpPr/>
            <p:nvPr/>
          </p:nvSpPr>
          <p:spPr>
            <a:xfrm>
              <a:off x="3268046" y="2168005"/>
              <a:ext cx="4479797" cy="845567"/>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ALTIR (association Lorraine de traitement de l’insuffisance rénale) </a:t>
              </a:r>
              <a:r>
                <a:rPr lang="fr-FR" sz="1100">
                  <a:solidFill>
                    <a:schemeClr val="dk1"/>
                  </a:solidFill>
                  <a:latin typeface="Calibri"/>
                  <a:ea typeface="Calibri"/>
                  <a:cs typeface="Calibri"/>
                  <a:sym typeface="Calibri"/>
                </a:rPr>
                <a:t>: 1 poste. UDM, DP, téléconsultations de suivi d’hémodialysés. Possibilité d’avoir une plage de consultation. </a:t>
              </a:r>
              <a:endParaRPr sz="1100">
                <a:solidFill>
                  <a:schemeClr val="dk1"/>
                </a:solidFill>
                <a:latin typeface="Calibri"/>
                <a:ea typeface="Calibri"/>
                <a:cs typeface="Calibri"/>
                <a:sym typeface="Calibri"/>
              </a:endParaRPr>
            </a:p>
          </p:txBody>
        </p:sp>
      </p:grpSp>
      <p:grpSp>
        <p:nvGrpSpPr>
          <p:cNvPr id="1298" name="Google Shape;1298;p40"/>
          <p:cNvGrpSpPr/>
          <p:nvPr/>
        </p:nvGrpSpPr>
        <p:grpSpPr>
          <a:xfrm>
            <a:off x="6739480" y="2797627"/>
            <a:ext cx="2274702" cy="1442703"/>
            <a:chOff x="6907053" y="2614840"/>
            <a:chExt cx="2274702" cy="1149845"/>
          </a:xfrm>
        </p:grpSpPr>
        <p:sp>
          <p:nvSpPr>
            <p:cNvPr id="1299" name="Google Shape;1299;p40"/>
            <p:cNvSpPr txBox="1"/>
            <p:nvPr/>
          </p:nvSpPr>
          <p:spPr>
            <a:xfrm>
              <a:off x="7355857" y="2614840"/>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300" name="Google Shape;1300;p40"/>
            <p:cNvSpPr/>
            <p:nvPr/>
          </p:nvSpPr>
          <p:spPr>
            <a:xfrm>
              <a:off x="6907053" y="2910004"/>
              <a:ext cx="2274702" cy="854681"/>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Encouragement à faire un M2.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Laboratoire d'immunologie orienté HLA</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CIC-Pluridisciplinaire orientation cardio-rénale </a:t>
              </a:r>
              <a:endParaRPr/>
            </a:p>
          </p:txBody>
        </p:sp>
      </p:grpSp>
      <p:sp>
        <p:nvSpPr>
          <p:cNvPr id="1301" name="Google Shape;1301;p40"/>
          <p:cNvSpPr txBox="1"/>
          <p:nvPr/>
        </p:nvSpPr>
        <p:spPr>
          <a:xfrm>
            <a:off x="0" y="-25841"/>
            <a:ext cx="9143999"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Nancy</a:t>
            </a:r>
            <a:endParaRPr sz="110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grpSp>
        <p:nvGrpSpPr>
          <p:cNvPr id="1306" name="Google Shape;1306;p41"/>
          <p:cNvGrpSpPr/>
          <p:nvPr/>
        </p:nvGrpSpPr>
        <p:grpSpPr>
          <a:xfrm>
            <a:off x="275167" y="1217082"/>
            <a:ext cx="2330484" cy="2065407"/>
            <a:chOff x="225082" y="1343672"/>
            <a:chExt cx="2426226" cy="2330910"/>
          </a:xfrm>
        </p:grpSpPr>
        <p:pic>
          <p:nvPicPr>
            <p:cNvPr id="1307" name="Google Shape;1307;p4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308" name="Google Shape;1308;p41"/>
            <p:cNvSpPr txBox="1"/>
            <p:nvPr/>
          </p:nvSpPr>
          <p:spPr>
            <a:xfrm>
              <a:off x="1690948" y="1707808"/>
              <a:ext cx="722400" cy="27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Nancy</a:t>
              </a:r>
              <a:endParaRPr/>
            </a:p>
          </p:txBody>
        </p:sp>
        <p:sp>
          <p:nvSpPr>
            <p:cNvPr id="1309" name="Google Shape;1309;p41"/>
            <p:cNvSpPr/>
            <p:nvPr/>
          </p:nvSpPr>
          <p:spPr>
            <a:xfrm>
              <a:off x="1926858" y="1944184"/>
              <a:ext cx="202238"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10" name="Google Shape;1310;p41"/>
          <p:cNvGrpSpPr/>
          <p:nvPr/>
        </p:nvGrpSpPr>
        <p:grpSpPr>
          <a:xfrm>
            <a:off x="2934124" y="5502485"/>
            <a:ext cx="6160069" cy="914400"/>
            <a:chOff x="899843" y="571500"/>
            <a:chExt cx="4673121" cy="914400"/>
          </a:xfrm>
        </p:grpSpPr>
        <p:sp>
          <p:nvSpPr>
            <p:cNvPr id="1311" name="Google Shape;1311;p41"/>
            <p:cNvSpPr/>
            <p:nvPr/>
          </p:nvSpPr>
          <p:spPr>
            <a:xfrm>
              <a:off x="4000501" y="571500"/>
              <a:ext cx="1572463"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Nancy </a:t>
              </a:r>
              <a:r>
                <a:rPr lang="fr-FR" sz="1100">
                  <a:solidFill>
                    <a:schemeClr val="dk1"/>
                  </a:solidFill>
                  <a:latin typeface="Calibri"/>
                  <a:ea typeface="Calibri"/>
                  <a:cs typeface="Calibri"/>
                  <a:sym typeface="Calibri"/>
                </a:rPr>
                <a:t>: AMIN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contact@lamin.fr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Internat Nancy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Site internet : www.lamin.fr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312" name="Google Shape;1312;p41"/>
            <p:cNvSpPr/>
            <p:nvPr/>
          </p:nvSpPr>
          <p:spPr>
            <a:xfrm>
              <a:off x="899843" y="685800"/>
              <a:ext cx="1706229"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Clément Cécile referents.nephrologie.nancy@gmail .com</a:t>
              </a:r>
              <a:endParaRPr sz="1100">
                <a:solidFill>
                  <a:schemeClr val="dk1"/>
                </a:solidFill>
                <a:latin typeface="Calibri"/>
                <a:ea typeface="Calibri"/>
                <a:cs typeface="Calibri"/>
                <a:sym typeface="Calibri"/>
              </a:endParaRPr>
            </a:p>
          </p:txBody>
        </p:sp>
        <p:sp>
          <p:nvSpPr>
            <p:cNvPr id="1313" name="Google Shape;1313;p41"/>
            <p:cNvSpPr/>
            <p:nvPr/>
          </p:nvSpPr>
          <p:spPr>
            <a:xfrm>
              <a:off x="2639720" y="685800"/>
              <a:ext cx="1300086"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Luc FRIMAT </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l.frimat@chru-nancy.fr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314" name="Google Shape;1314;p41"/>
          <p:cNvSpPr txBox="1"/>
          <p:nvPr/>
        </p:nvSpPr>
        <p:spPr>
          <a:xfrm>
            <a:off x="5118524" y="5247100"/>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315" name="Google Shape;1315;p41"/>
          <p:cNvGrpSpPr/>
          <p:nvPr/>
        </p:nvGrpSpPr>
        <p:grpSpPr>
          <a:xfrm>
            <a:off x="69528" y="3262107"/>
            <a:ext cx="2700359" cy="1164702"/>
            <a:chOff x="69528" y="3367611"/>
            <a:chExt cx="2700359" cy="1164702"/>
          </a:xfrm>
        </p:grpSpPr>
        <p:sp>
          <p:nvSpPr>
            <p:cNvPr id="1316" name="Google Shape;1316;p41"/>
            <p:cNvSpPr txBox="1"/>
            <p:nvPr/>
          </p:nvSpPr>
          <p:spPr>
            <a:xfrm>
              <a:off x="422119" y="336761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317" name="Google Shape;1317;p41"/>
            <p:cNvSpPr/>
            <p:nvPr/>
          </p:nvSpPr>
          <p:spPr>
            <a:xfrm>
              <a:off x="69528" y="3681016"/>
              <a:ext cx="2700359" cy="851297"/>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a:t>
              </a:r>
              <a:r>
                <a:rPr lang="fr-FR" sz="1100">
                  <a:solidFill>
                    <a:schemeClr val="dk1"/>
                  </a:solidFill>
                  <a:latin typeface="Calibri"/>
                  <a:ea typeface="Calibri"/>
                  <a:cs typeface="Calibri"/>
                  <a:sym typeface="Calibri"/>
                </a:rPr>
                <a:t> Petit aéroport sinon 1 h CDG en TGV</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centre ville. Réseau TER et TGV dvp.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réseau routier très développé</a:t>
              </a:r>
              <a:endParaRPr/>
            </a:p>
          </p:txBody>
        </p:sp>
      </p:grpSp>
      <p:sp>
        <p:nvSpPr>
          <p:cNvPr id="1318" name="Google Shape;1318;p41"/>
          <p:cNvSpPr/>
          <p:nvPr/>
        </p:nvSpPr>
        <p:spPr>
          <a:xfrm>
            <a:off x="2934124" y="2642012"/>
            <a:ext cx="6160069" cy="2605088"/>
          </a:xfrm>
          <a:prstGeom prst="roundRect">
            <a:avLst>
              <a:gd name="adj" fmla="val 10459"/>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Nancy est une ville moyenne (230 000 habitants dans le bassin de population).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Même si les hivers sont parfois rudes, il existe de nombreux lieux de convivialité pour se rassembler (bars, restaurants…). La fierté de la ville est la place Stanislas, considérée comme la plus belle place d’Europe et certainement comme la plus belle du monde dans l’esprit des Lorrains.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ville dispose de vastes espaces verts prisés des amateurs de running et des équipements aquatiques (piscine olympique, piscine thermale, piscine extérieure qui fait office de Nancy plage les mois d’été).</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ville offre une gastronomie riche à des prix très abordables.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 proximité on trouve les montagnes des Vosges pour les amateurs de randonnée (en été comme en hiver avec raquettes et ski de fond), quelques pistes de ski alpin dont les fameuses pistes de la Bresse ouvertes en nocturne.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On trouve quelques sources d’eau thermales éparpillées dans la région avec des infrastructures thermales plus ou moins développées.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Pour ceux qui veulent s’ouvrir à l’Europe, la région est limitrophe de la Belgique, Le Luxembourg et l’Allemagne. </a:t>
            </a:r>
            <a:endParaRPr/>
          </a:p>
        </p:txBody>
      </p:sp>
      <p:sp>
        <p:nvSpPr>
          <p:cNvPr id="1319" name="Google Shape;131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42</a:t>
            </a:fld>
            <a:endParaRPr/>
          </a:p>
        </p:txBody>
      </p:sp>
      <p:pic>
        <p:nvPicPr>
          <p:cNvPr id="1320" name="Google Shape;1320;p41" descr="Nancy photo.jpg"/>
          <p:cNvPicPr preferRelativeResize="0"/>
          <p:nvPr/>
        </p:nvPicPr>
        <p:blipFill rotWithShape="1">
          <a:blip r:embed="rId6">
            <a:alphaModFix/>
          </a:blip>
          <a:srcRect/>
          <a:stretch/>
        </p:blipFill>
        <p:spPr>
          <a:xfrm>
            <a:off x="-421" y="10534"/>
            <a:ext cx="9144421" cy="1111249"/>
          </a:xfrm>
          <a:prstGeom prst="rect">
            <a:avLst/>
          </a:prstGeom>
          <a:noFill/>
          <a:ln>
            <a:noFill/>
          </a:ln>
        </p:spPr>
      </p:pic>
      <p:sp>
        <p:nvSpPr>
          <p:cNvPr id="1321" name="Google Shape;1321;p41"/>
          <p:cNvSpPr txBox="1"/>
          <p:nvPr/>
        </p:nvSpPr>
        <p:spPr>
          <a:xfrm>
            <a:off x="7708774" y="2417497"/>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322" name="Google Shape;1322;p41"/>
          <p:cNvGrpSpPr/>
          <p:nvPr/>
        </p:nvGrpSpPr>
        <p:grpSpPr>
          <a:xfrm>
            <a:off x="64834" y="4534622"/>
            <a:ext cx="2705054" cy="1911941"/>
            <a:chOff x="64834" y="3367611"/>
            <a:chExt cx="2705054" cy="1911941"/>
          </a:xfrm>
        </p:grpSpPr>
        <p:sp>
          <p:nvSpPr>
            <p:cNvPr id="1323" name="Google Shape;1323;p41"/>
            <p:cNvSpPr txBox="1"/>
            <p:nvPr/>
          </p:nvSpPr>
          <p:spPr>
            <a:xfrm>
              <a:off x="422119" y="336761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324" name="Google Shape;1324;p41"/>
            <p:cNvSpPr/>
            <p:nvPr/>
          </p:nvSpPr>
          <p:spPr>
            <a:xfrm>
              <a:off x="64834" y="3735073"/>
              <a:ext cx="2705054" cy="1544479"/>
            </a:xfrm>
            <a:prstGeom prst="roundRect">
              <a:avLst>
                <a:gd name="adj" fmla="val 11352"/>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Nancy Lobeau; 15 min du CHU Brabois</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Verdun : un peu vétuste mais ambiance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Metz : locaux neufs, plein centre-ville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Thionville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Epinal </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600 euros</a:t>
              </a:r>
              <a:endParaRPr/>
            </a:p>
          </p:txBody>
        </p:sp>
      </p:grpSp>
      <p:sp>
        <p:nvSpPr>
          <p:cNvPr id="1325" name="Google Shape;1325;p41"/>
          <p:cNvSpPr/>
          <p:nvPr/>
        </p:nvSpPr>
        <p:spPr>
          <a:xfrm>
            <a:off x="4253214" y="403844"/>
            <a:ext cx="956551"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Nancy</a:t>
            </a:r>
            <a:endParaRPr sz="1100">
              <a:solidFill>
                <a:srgbClr val="000000"/>
              </a:solidFill>
              <a:latin typeface="Calibri"/>
              <a:ea typeface="Calibri"/>
              <a:cs typeface="Calibri"/>
              <a:sym typeface="Calibri"/>
            </a:endParaRPr>
          </a:p>
        </p:txBody>
      </p:sp>
      <p:pic>
        <p:nvPicPr>
          <p:cNvPr id="1326" name="Google Shape;1326;p41"/>
          <p:cNvPicPr preferRelativeResize="0"/>
          <p:nvPr/>
        </p:nvPicPr>
        <p:blipFill>
          <a:blip r:embed="rId7">
            <a:alphaModFix/>
          </a:blip>
          <a:stretch>
            <a:fillRect/>
          </a:stretch>
        </p:blipFill>
        <p:spPr>
          <a:xfrm>
            <a:off x="2934120" y="1221764"/>
            <a:ext cx="5268704" cy="1320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42"/>
          <p:cNvSpPr txBox="1"/>
          <p:nvPr/>
        </p:nvSpPr>
        <p:spPr>
          <a:xfrm>
            <a:off x="0" y="-25841"/>
            <a:ext cx="9143999"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Nantes</a:t>
            </a:r>
            <a:endParaRPr sz="1100">
              <a:solidFill>
                <a:srgbClr val="000000"/>
              </a:solidFill>
              <a:latin typeface="Calibri"/>
              <a:ea typeface="Calibri"/>
              <a:cs typeface="Calibri"/>
              <a:sym typeface="Calibri"/>
            </a:endParaRPr>
          </a:p>
        </p:txBody>
      </p:sp>
      <p:grpSp>
        <p:nvGrpSpPr>
          <p:cNvPr id="1332" name="Google Shape;1332;p42"/>
          <p:cNvGrpSpPr/>
          <p:nvPr/>
        </p:nvGrpSpPr>
        <p:grpSpPr>
          <a:xfrm>
            <a:off x="189533" y="480580"/>
            <a:ext cx="3686375" cy="2513277"/>
            <a:chOff x="409375" y="599914"/>
            <a:chExt cx="3686375" cy="2513277"/>
          </a:xfrm>
        </p:grpSpPr>
        <p:sp>
          <p:nvSpPr>
            <p:cNvPr id="1333" name="Google Shape;1333;p42"/>
            <p:cNvSpPr/>
            <p:nvPr/>
          </p:nvSpPr>
          <p:spPr>
            <a:xfrm>
              <a:off x="409375" y="614989"/>
              <a:ext cx="3686375" cy="249820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29 lits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200 greffes/an (donneurs décédés, donneurs vivants, greffes combinées rein-pancréas)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Dialyse aiguë (4 postes par ½ journée) rattachée à l’USIN et 1 service de dialyse chronique (20 postes par ½ journée)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de soins intensifs de 9 lits</a:t>
              </a:r>
              <a:endParaRPr/>
            </a:p>
          </p:txBody>
        </p:sp>
        <p:sp>
          <p:nvSpPr>
            <p:cNvPr id="1334" name="Google Shape;1334;p42"/>
            <p:cNvSpPr/>
            <p:nvPr/>
          </p:nvSpPr>
          <p:spPr>
            <a:xfrm>
              <a:off x="536369" y="599914"/>
              <a:ext cx="3437137" cy="379612"/>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335" name="Google Shape;1335;p42"/>
          <p:cNvGrpSpPr/>
          <p:nvPr/>
        </p:nvGrpSpPr>
        <p:grpSpPr>
          <a:xfrm>
            <a:off x="189531" y="3069769"/>
            <a:ext cx="3686375" cy="1593702"/>
            <a:chOff x="189534" y="3341487"/>
            <a:chExt cx="3686375" cy="2230102"/>
          </a:xfrm>
        </p:grpSpPr>
        <p:sp>
          <p:nvSpPr>
            <p:cNvPr id="1336" name="Google Shape;1336;p42"/>
            <p:cNvSpPr/>
            <p:nvPr/>
          </p:nvSpPr>
          <p:spPr>
            <a:xfrm>
              <a:off x="189534" y="3341487"/>
              <a:ext cx="3686375" cy="223010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Saint Nazaire</a:t>
              </a:r>
              <a:r>
                <a:rPr lang="fr-FR" sz="1100">
                  <a:solidFill>
                    <a:schemeClr val="dk1"/>
                  </a:solidFill>
                  <a:latin typeface="Calibri"/>
                  <a:ea typeface="Calibri"/>
                  <a:cs typeface="Calibri"/>
                  <a:sym typeface="Calibri"/>
                </a:rPr>
                <a:t> (60 km) :  14 lits d’hospitalisation. Néphrologie immuno-clinique. Hémodialyse et DP. Salle technique avec pose de KT tunnellisés et DP</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La Roche sur Yon </a:t>
              </a:r>
              <a:r>
                <a:rPr lang="fr-FR" sz="1100">
                  <a:solidFill>
                    <a:schemeClr val="dk1"/>
                  </a:solidFill>
                  <a:latin typeface="Calibri"/>
                  <a:ea typeface="Calibri"/>
                  <a:cs typeface="Calibri"/>
                  <a:sym typeface="Calibri"/>
                </a:rPr>
                <a:t>(70 km) :  20 lits d’hospitalisation. Néphrologie immuno-clinique. Hémodialyse et DP. Salle technique avec pose de KT tunnellisés et DP</a:t>
              </a:r>
              <a:endParaRPr/>
            </a:p>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p:txBody>
        </p:sp>
        <p:sp>
          <p:nvSpPr>
            <p:cNvPr id="1337" name="Google Shape;1337;p42"/>
            <p:cNvSpPr/>
            <p:nvPr/>
          </p:nvSpPr>
          <p:spPr>
            <a:xfrm>
              <a:off x="547933" y="3392781"/>
              <a:ext cx="2969572" cy="40258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338" name="Google Shape;1338;p42"/>
          <p:cNvGrpSpPr/>
          <p:nvPr/>
        </p:nvGrpSpPr>
        <p:grpSpPr>
          <a:xfrm>
            <a:off x="4171316" y="2228644"/>
            <a:ext cx="2253629" cy="1062679"/>
            <a:chOff x="6713031" y="395120"/>
            <a:chExt cx="2253629" cy="1387066"/>
          </a:xfrm>
        </p:grpSpPr>
        <p:sp>
          <p:nvSpPr>
            <p:cNvPr id="1339" name="Google Shape;1339;p42"/>
            <p:cNvSpPr/>
            <p:nvPr/>
          </p:nvSpPr>
          <p:spPr>
            <a:xfrm>
              <a:off x="6713031" y="395120"/>
              <a:ext cx="2253629" cy="1387066"/>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Nantes : réanimation médicale</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r>
                <a:rPr lang="fr-FR" sz="1100">
                  <a:solidFill>
                    <a:schemeClr val="dk1"/>
                  </a:solidFill>
                  <a:latin typeface="Calibri"/>
                  <a:ea typeface="Calibri"/>
                  <a:cs typeface="Calibri"/>
                  <a:sym typeface="Calibri"/>
                </a:rPr>
                <a:t>Réanimations polyvalentes</a:t>
              </a: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St Nazaire, La Roche sur Yon</a:t>
              </a:r>
              <a:endParaRPr sz="1100">
                <a:solidFill>
                  <a:schemeClr val="dk1"/>
                </a:solidFill>
                <a:latin typeface="Calibri"/>
                <a:ea typeface="Calibri"/>
                <a:cs typeface="Calibri"/>
                <a:sym typeface="Calibri"/>
              </a:endParaRPr>
            </a:p>
          </p:txBody>
        </p:sp>
        <p:sp>
          <p:nvSpPr>
            <p:cNvPr id="1340" name="Google Shape;1340;p42"/>
            <p:cNvSpPr/>
            <p:nvPr/>
          </p:nvSpPr>
          <p:spPr>
            <a:xfrm>
              <a:off x="6822595" y="395120"/>
              <a:ext cx="2028825" cy="342899"/>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341" name="Google Shape;1341;p42"/>
          <p:cNvGrpSpPr/>
          <p:nvPr/>
        </p:nvGrpSpPr>
        <p:grpSpPr>
          <a:xfrm>
            <a:off x="6733884" y="860192"/>
            <a:ext cx="2280252" cy="1286644"/>
            <a:chOff x="4511201" y="2899236"/>
            <a:chExt cx="2280252" cy="1286644"/>
          </a:xfrm>
        </p:grpSpPr>
        <p:sp>
          <p:nvSpPr>
            <p:cNvPr id="1342" name="Google Shape;1342;p42"/>
            <p:cNvSpPr/>
            <p:nvPr/>
          </p:nvSpPr>
          <p:spPr>
            <a:xfrm>
              <a:off x="4979734" y="2899236"/>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343" name="Google Shape;1343;p42"/>
            <p:cNvSpPr/>
            <p:nvPr/>
          </p:nvSpPr>
          <p:spPr>
            <a:xfrm>
              <a:off x="4511201" y="2899237"/>
              <a:ext cx="2280252" cy="1286643"/>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1,5 jours/semestre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a:p>
          </p:txBody>
        </p:sp>
      </p:grpSp>
      <p:grpSp>
        <p:nvGrpSpPr>
          <p:cNvPr id="1344" name="Google Shape;1344;p42"/>
          <p:cNvGrpSpPr/>
          <p:nvPr/>
        </p:nvGrpSpPr>
        <p:grpSpPr>
          <a:xfrm>
            <a:off x="6733884" y="5139794"/>
            <a:ext cx="2274702" cy="1271333"/>
            <a:chOff x="6789585" y="3318195"/>
            <a:chExt cx="2274702" cy="1271333"/>
          </a:xfrm>
        </p:grpSpPr>
        <p:sp>
          <p:nvSpPr>
            <p:cNvPr id="1345" name="Google Shape;1345;p42"/>
            <p:cNvSpPr/>
            <p:nvPr/>
          </p:nvSpPr>
          <p:spPr>
            <a:xfrm>
              <a:off x="6917636" y="331819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346" name="Google Shape;1346;p42"/>
            <p:cNvSpPr/>
            <p:nvPr/>
          </p:nvSpPr>
          <p:spPr>
            <a:xfrm>
              <a:off x="6789585" y="3363660"/>
              <a:ext cx="2274702" cy="1225868"/>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d’internes en 2024 :  3</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Nombre d’internes actuellement en formation :  9</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de CCA : 3</a:t>
              </a:r>
              <a:endParaRPr dirty="0"/>
            </a:p>
            <a:p>
              <a:pPr marL="0" marR="0" lvl="0" indent="0" algn="l" rtl="0">
                <a:spcBef>
                  <a:spcPts val="0"/>
                </a:spcBef>
                <a:spcAft>
                  <a:spcPts val="0"/>
                </a:spcAft>
                <a:buNone/>
              </a:pPr>
              <a:r>
                <a:rPr lang="fr-FR" sz="1100" dirty="0">
                  <a:solidFill>
                    <a:schemeClr val="dk1"/>
                  </a:solidFill>
                  <a:latin typeface="Calibri"/>
                  <a:ea typeface="Calibri"/>
                  <a:cs typeface="Calibri"/>
                  <a:sym typeface="Calibri"/>
                </a:rPr>
                <a:t>Postes d’Assistant-Spécialiste : 1</a:t>
              </a:r>
              <a:endParaRPr dirty="0"/>
            </a:p>
          </p:txBody>
        </p:sp>
      </p:grpSp>
      <p:grpSp>
        <p:nvGrpSpPr>
          <p:cNvPr id="1347" name="Google Shape;1347;p42"/>
          <p:cNvGrpSpPr/>
          <p:nvPr/>
        </p:nvGrpSpPr>
        <p:grpSpPr>
          <a:xfrm>
            <a:off x="4171316" y="858566"/>
            <a:ext cx="2286345" cy="1234535"/>
            <a:chOff x="4225822" y="1057975"/>
            <a:chExt cx="2286345" cy="931702"/>
          </a:xfrm>
        </p:grpSpPr>
        <p:sp>
          <p:nvSpPr>
            <p:cNvPr id="1348" name="Google Shape;1348;p42"/>
            <p:cNvSpPr/>
            <p:nvPr/>
          </p:nvSpPr>
          <p:spPr>
            <a:xfrm>
              <a:off x="4225822" y="1057975"/>
              <a:ext cx="2286345" cy="93170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 Garde de néphrologie et sénior d’astreinte.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Périphéries : gardes aux urgences et gardes d’établissement</a:t>
              </a:r>
              <a:endParaRPr/>
            </a:p>
          </p:txBody>
        </p:sp>
        <p:sp>
          <p:nvSpPr>
            <p:cNvPr id="1349" name="Google Shape;1349;p42"/>
            <p:cNvSpPr/>
            <p:nvPr/>
          </p:nvSpPr>
          <p:spPr>
            <a:xfrm>
              <a:off x="4663709" y="1098261"/>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350" name="Google Shape;1350;p42"/>
          <p:cNvGrpSpPr/>
          <p:nvPr/>
        </p:nvGrpSpPr>
        <p:grpSpPr>
          <a:xfrm>
            <a:off x="189534" y="5397111"/>
            <a:ext cx="3686374" cy="1319799"/>
            <a:chOff x="2610994" y="2363161"/>
            <a:chExt cx="3686374" cy="1076501"/>
          </a:xfrm>
        </p:grpSpPr>
        <p:sp>
          <p:nvSpPr>
            <p:cNvPr id="1351" name="Google Shape;1351;p42"/>
            <p:cNvSpPr/>
            <p:nvPr/>
          </p:nvSpPr>
          <p:spPr>
            <a:xfrm>
              <a:off x="2610994" y="2363161"/>
              <a:ext cx="3686374" cy="1076501"/>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non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Néphrologie pédiatrique : </a:t>
              </a:r>
              <a:r>
                <a:rPr lang="fr-FR" sz="1100">
                  <a:solidFill>
                    <a:schemeClr val="dk1"/>
                  </a:solidFill>
                  <a:latin typeface="Calibri"/>
                  <a:ea typeface="Calibri"/>
                  <a:cs typeface="Calibri"/>
                  <a:sym typeface="Calibri"/>
                </a:rPr>
                <a:t>oui</a:t>
              </a:r>
              <a:endParaRPr sz="1100">
                <a:solidFill>
                  <a:schemeClr val="dk1"/>
                </a:solidFill>
                <a:latin typeface="Calibri"/>
                <a:ea typeface="Calibri"/>
                <a:cs typeface="Calibri"/>
                <a:sym typeface="Calibri"/>
              </a:endParaRPr>
            </a:p>
          </p:txBody>
        </p:sp>
        <p:sp>
          <p:nvSpPr>
            <p:cNvPr id="1352" name="Google Shape;1352;p42"/>
            <p:cNvSpPr/>
            <p:nvPr/>
          </p:nvSpPr>
          <p:spPr>
            <a:xfrm>
              <a:off x="3775043" y="242596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1353" name="Google Shape;1353;p42"/>
          <p:cNvGrpSpPr/>
          <p:nvPr/>
        </p:nvGrpSpPr>
        <p:grpSpPr>
          <a:xfrm>
            <a:off x="4158581" y="3436891"/>
            <a:ext cx="2286345" cy="1265410"/>
            <a:chOff x="4283297" y="3600204"/>
            <a:chExt cx="2286345" cy="1090445"/>
          </a:xfrm>
        </p:grpSpPr>
        <p:sp>
          <p:nvSpPr>
            <p:cNvPr id="1354" name="Google Shape;1354;p42"/>
            <p:cNvSpPr/>
            <p:nvPr/>
          </p:nvSpPr>
          <p:spPr>
            <a:xfrm>
              <a:off x="4743715" y="3600204"/>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355" name="Google Shape;1355;p42"/>
            <p:cNvSpPr/>
            <p:nvPr/>
          </p:nvSpPr>
          <p:spPr>
            <a:xfrm>
              <a:off x="4283297" y="3626810"/>
              <a:ext cx="2286345" cy="106383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Myélogrammes, BGSA…</a:t>
              </a:r>
              <a:endParaRPr/>
            </a:p>
          </p:txBody>
        </p:sp>
      </p:grpSp>
      <p:grpSp>
        <p:nvGrpSpPr>
          <p:cNvPr id="1356" name="Google Shape;1356;p42"/>
          <p:cNvGrpSpPr/>
          <p:nvPr/>
        </p:nvGrpSpPr>
        <p:grpSpPr>
          <a:xfrm>
            <a:off x="4008898" y="4830329"/>
            <a:ext cx="2557853" cy="1880792"/>
            <a:chOff x="6748784" y="2888982"/>
            <a:chExt cx="2286345" cy="2083992"/>
          </a:xfrm>
        </p:grpSpPr>
        <p:sp>
          <p:nvSpPr>
            <p:cNvPr id="1357" name="Google Shape;1357;p42"/>
            <p:cNvSpPr/>
            <p:nvPr/>
          </p:nvSpPr>
          <p:spPr>
            <a:xfrm>
              <a:off x="7209202" y="2888982"/>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358" name="Google Shape;1358;p42"/>
            <p:cNvSpPr/>
            <p:nvPr/>
          </p:nvSpPr>
          <p:spPr>
            <a:xfrm>
              <a:off x="6748784" y="2888982"/>
              <a:ext cx="2286345" cy="208399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Infectieux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1/mois</a:t>
              </a:r>
              <a:endParaRPr/>
            </a:p>
          </p:txBody>
        </p:sp>
      </p:grpSp>
      <p:grpSp>
        <p:nvGrpSpPr>
          <p:cNvPr id="1359" name="Google Shape;1359;p42"/>
          <p:cNvGrpSpPr/>
          <p:nvPr/>
        </p:nvGrpSpPr>
        <p:grpSpPr>
          <a:xfrm>
            <a:off x="1099656" y="4736073"/>
            <a:ext cx="1866119" cy="531557"/>
            <a:chOff x="5464797" y="1279684"/>
            <a:chExt cx="2267765" cy="755281"/>
          </a:xfrm>
        </p:grpSpPr>
        <p:sp>
          <p:nvSpPr>
            <p:cNvPr id="1360" name="Google Shape;1360;p42"/>
            <p:cNvSpPr/>
            <p:nvPr/>
          </p:nvSpPr>
          <p:spPr>
            <a:xfrm>
              <a:off x="5464797" y="1279684"/>
              <a:ext cx="2267765" cy="454353"/>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Libéral/associatif</a:t>
              </a:r>
              <a:endParaRPr sz="1100" b="1" dirty="0">
                <a:solidFill>
                  <a:schemeClr val="accent5"/>
                </a:solidFill>
                <a:latin typeface="Calibri"/>
                <a:ea typeface="Calibri"/>
                <a:cs typeface="Calibri"/>
                <a:sym typeface="Calibri"/>
              </a:endParaRPr>
            </a:p>
          </p:txBody>
        </p:sp>
        <p:sp>
          <p:nvSpPr>
            <p:cNvPr id="1361" name="Google Shape;1361;p42"/>
            <p:cNvSpPr/>
            <p:nvPr/>
          </p:nvSpPr>
          <p:spPr>
            <a:xfrm>
              <a:off x="5628920" y="1372493"/>
              <a:ext cx="1939523" cy="662472"/>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grpSp>
      <p:grpSp>
        <p:nvGrpSpPr>
          <p:cNvPr id="1362" name="Google Shape;1362;p42"/>
          <p:cNvGrpSpPr/>
          <p:nvPr/>
        </p:nvGrpSpPr>
        <p:grpSpPr>
          <a:xfrm>
            <a:off x="6754334" y="2497499"/>
            <a:ext cx="2280252" cy="2131858"/>
            <a:chOff x="6888831" y="2721519"/>
            <a:chExt cx="2280252" cy="2249719"/>
          </a:xfrm>
        </p:grpSpPr>
        <p:sp>
          <p:nvSpPr>
            <p:cNvPr id="1363" name="Google Shape;1363;p42"/>
            <p:cNvSpPr/>
            <p:nvPr/>
          </p:nvSpPr>
          <p:spPr>
            <a:xfrm>
              <a:off x="7357364" y="2721519"/>
              <a:ext cx="135826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364" name="Google Shape;1364;p42"/>
            <p:cNvSpPr/>
            <p:nvPr/>
          </p:nvSpPr>
          <p:spPr>
            <a:xfrm>
              <a:off x="6888831" y="2721519"/>
              <a:ext cx="2280252" cy="2249719"/>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CR2TI : Immunologie et transplantation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Endothélium et vascularites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Bioinformatique génétique et génomique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grpSp>
        <p:nvGrpSpPr>
          <p:cNvPr id="1370" name="Google Shape;1370;p43"/>
          <p:cNvGrpSpPr/>
          <p:nvPr/>
        </p:nvGrpSpPr>
        <p:grpSpPr>
          <a:xfrm>
            <a:off x="444500" y="1607223"/>
            <a:ext cx="2206808" cy="2215358"/>
            <a:chOff x="225082" y="1343672"/>
            <a:chExt cx="2426226" cy="2330910"/>
          </a:xfrm>
        </p:grpSpPr>
        <p:pic>
          <p:nvPicPr>
            <p:cNvPr id="1371" name="Google Shape;1371;p43"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372" name="Google Shape;1372;p43"/>
            <p:cNvSpPr txBox="1"/>
            <p:nvPr/>
          </p:nvSpPr>
          <p:spPr>
            <a:xfrm>
              <a:off x="911472" y="2051834"/>
              <a:ext cx="55316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Nantes</a:t>
              </a:r>
              <a:endParaRPr/>
            </a:p>
          </p:txBody>
        </p:sp>
        <p:sp>
          <p:nvSpPr>
            <p:cNvPr id="1373" name="Google Shape;1373;p43"/>
            <p:cNvSpPr/>
            <p:nvPr/>
          </p:nvSpPr>
          <p:spPr>
            <a:xfrm rot="10800000" flipH="1">
              <a:off x="845175" y="2174945"/>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74" name="Google Shape;1374;p43"/>
          <p:cNvGrpSpPr/>
          <p:nvPr/>
        </p:nvGrpSpPr>
        <p:grpSpPr>
          <a:xfrm>
            <a:off x="457200" y="5786966"/>
            <a:ext cx="7853679" cy="914400"/>
            <a:chOff x="624332" y="571500"/>
            <a:chExt cx="5805520" cy="914400"/>
          </a:xfrm>
        </p:grpSpPr>
        <p:sp>
          <p:nvSpPr>
            <p:cNvPr id="1375" name="Google Shape;1375;p43"/>
            <p:cNvSpPr/>
            <p:nvPr/>
          </p:nvSpPr>
          <p:spPr>
            <a:xfrm>
              <a:off x="4219113" y="571500"/>
              <a:ext cx="2210739"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Nantes</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Internat.nantes@gmail.com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Bureau Des Internes Nantes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rPr>
                <a:t>internat-nantes.fr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376" name="Google Shape;1376;p43"/>
            <p:cNvSpPr/>
            <p:nvPr/>
          </p:nvSpPr>
          <p:spPr>
            <a:xfrm>
              <a:off x="624332" y="685800"/>
              <a:ext cx="147494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Référent néphrologie</a:t>
              </a:r>
              <a:r>
                <a:rPr lang="fr-FR" sz="1100" dirty="0">
                  <a:solidFill>
                    <a:schemeClr val="dk1"/>
                  </a:solidFill>
                  <a:latin typeface="Calibri"/>
                  <a:ea typeface="Calibri"/>
                  <a:cs typeface="Calibri"/>
                  <a:sym typeface="Calibri"/>
                </a:rPr>
                <a:t>:</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Aubin LESUEUR</a:t>
              </a:r>
              <a:endParaRP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dirty="0">
                  <a:solidFill>
                    <a:srgbClr val="0563C1"/>
                  </a:solidFill>
                  <a:latin typeface="Calibri"/>
                  <a:ea typeface="Calibri"/>
                  <a:cs typeface="Calibri"/>
                  <a:sym typeface="Calibri"/>
                </a:rPr>
                <a:t>referentnephro@gmail.com</a:t>
              </a:r>
              <a:endParaRPr sz="1100" dirty="0">
                <a:solidFill>
                  <a:schemeClr val="dk1"/>
                </a:solidFill>
                <a:latin typeface="Calibri"/>
                <a:ea typeface="Calibri"/>
                <a:cs typeface="Calibri"/>
                <a:sym typeface="Calibri"/>
              </a:endParaRPr>
            </a:p>
          </p:txBody>
        </p:sp>
        <p:sp>
          <p:nvSpPr>
            <p:cNvPr id="1377" name="Google Shape;1377;p43"/>
            <p:cNvSpPr/>
            <p:nvPr/>
          </p:nvSpPr>
          <p:spPr>
            <a:xfrm>
              <a:off x="2186730" y="685800"/>
              <a:ext cx="1956885"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Coordonnateur du DES</a:t>
              </a:r>
              <a:r>
                <a:rPr lang="fr-FR" sz="1100" dirty="0">
                  <a:solidFill>
                    <a:schemeClr val="dk1"/>
                  </a:solidFill>
                  <a:latin typeface="Calibri"/>
                  <a:ea typeface="Calibri"/>
                  <a:cs typeface="Calibri"/>
                  <a:sym typeface="Calibri"/>
                </a:rPr>
                <a:t> :</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Pr Lucile FIGUERES</a:t>
              </a:r>
              <a:endParaRP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Lucile.figueres@chu-nantes.fr</a:t>
              </a:r>
              <a:r>
                <a:rPr lang="fr-FR" sz="1100" dirty="0">
                  <a:solidFill>
                    <a:schemeClr val="dk1"/>
                  </a:solidFill>
                  <a:latin typeface="Calibri"/>
                  <a:ea typeface="Calibri"/>
                  <a:cs typeface="Calibri"/>
                  <a:sym typeface="Calibri"/>
                </a:rPr>
                <a:t> </a:t>
              </a:r>
              <a:endParaRPr dirty="0"/>
            </a:p>
            <a:p>
              <a:pPr marL="0" marR="0" lvl="0" indent="0" algn="ctr" rtl="0">
                <a:lnSpc>
                  <a:spcPct val="107000"/>
                </a:lnSpc>
                <a:spcBef>
                  <a:spcPts val="0"/>
                </a:spcBef>
                <a:spcAft>
                  <a:spcPts val="0"/>
                </a:spcAft>
                <a:buNone/>
              </a:pPr>
              <a:endParaRPr sz="1100" dirty="0">
                <a:solidFill>
                  <a:schemeClr val="dk1"/>
                </a:solidFill>
                <a:latin typeface="Calibri"/>
                <a:ea typeface="Calibri"/>
                <a:cs typeface="Calibri"/>
                <a:sym typeface="Calibri"/>
              </a:endParaRPr>
            </a:p>
          </p:txBody>
        </p:sp>
      </p:grpSp>
      <p:sp>
        <p:nvSpPr>
          <p:cNvPr id="1378" name="Google Shape;1378;p43"/>
          <p:cNvSpPr/>
          <p:nvPr/>
        </p:nvSpPr>
        <p:spPr>
          <a:xfrm>
            <a:off x="3493823" y="5564203"/>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379" name="Google Shape;1379;p43"/>
          <p:cNvGrpSpPr/>
          <p:nvPr/>
        </p:nvGrpSpPr>
        <p:grpSpPr>
          <a:xfrm>
            <a:off x="228160" y="3921292"/>
            <a:ext cx="2802746" cy="1614030"/>
            <a:chOff x="227588" y="3650610"/>
            <a:chExt cx="2281657" cy="1614030"/>
          </a:xfrm>
        </p:grpSpPr>
        <p:sp>
          <p:nvSpPr>
            <p:cNvPr id="1380" name="Google Shape;1380;p43"/>
            <p:cNvSpPr/>
            <p:nvPr/>
          </p:nvSpPr>
          <p:spPr>
            <a:xfrm>
              <a:off x="227588" y="3664202"/>
              <a:ext cx="2281657" cy="160043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Train</a:t>
              </a:r>
              <a:r>
                <a:rPr lang="fr-FR" sz="1100">
                  <a:solidFill>
                    <a:schemeClr val="dk1"/>
                  </a:solidFill>
                  <a:latin typeface="Calibri"/>
                  <a:ea typeface="Calibri"/>
                  <a:cs typeface="Calibri"/>
                  <a:sym typeface="Calibri"/>
                </a:rPr>
                <a:t> : Gare SNCF en centre ville, Paris Montparnasse en 2h00 (TGV).</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Aéroport en dehors de la ville, navettes de 20 minutes.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Nombreuses destinations + vols low cost.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Bon réseau de tram et bus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bien aménagée pour le vélo</a:t>
              </a:r>
              <a:endParaRPr sz="1100">
                <a:solidFill>
                  <a:schemeClr val="dk1"/>
                </a:solidFill>
                <a:latin typeface="Calibri"/>
                <a:ea typeface="Calibri"/>
                <a:cs typeface="Calibri"/>
                <a:sym typeface="Calibri"/>
              </a:endParaRPr>
            </a:p>
          </p:txBody>
        </p:sp>
        <p:sp>
          <p:nvSpPr>
            <p:cNvPr id="1381" name="Google Shape;1381;p43"/>
            <p:cNvSpPr/>
            <p:nvPr/>
          </p:nvSpPr>
          <p:spPr>
            <a:xfrm>
              <a:off x="343001" y="3650610"/>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382" name="Google Shape;1382;p43"/>
          <p:cNvGrpSpPr/>
          <p:nvPr/>
        </p:nvGrpSpPr>
        <p:grpSpPr>
          <a:xfrm>
            <a:off x="3242068" y="3984483"/>
            <a:ext cx="2675505" cy="1416142"/>
            <a:chOff x="3242070" y="2715471"/>
            <a:chExt cx="2532334" cy="1833631"/>
          </a:xfrm>
        </p:grpSpPr>
        <p:sp>
          <p:nvSpPr>
            <p:cNvPr id="1383" name="Google Shape;1383;p43"/>
            <p:cNvSpPr/>
            <p:nvPr/>
          </p:nvSpPr>
          <p:spPr>
            <a:xfrm>
              <a:off x="3990720" y="2715471"/>
              <a:ext cx="952500"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sp>
          <p:nvSpPr>
            <p:cNvPr id="1384" name="Google Shape;1384;p43"/>
            <p:cNvSpPr/>
            <p:nvPr/>
          </p:nvSpPr>
          <p:spPr>
            <a:xfrm>
              <a:off x="3242070" y="2761379"/>
              <a:ext cx="2532334" cy="1787723"/>
            </a:xfrm>
            <a:prstGeom prst="roundRect">
              <a:avLst>
                <a:gd name="adj" fmla="val 14962"/>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240 internes en formation.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très attractive avec des offres culturelles et festives nombreuses.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Nombreux bars, centre ville dynamique.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Proximité des plages de la Cote Atlantique (Vendée, Pornichet, La Baule)</a:t>
              </a:r>
              <a:endParaRPr/>
            </a:p>
          </p:txBody>
        </p:sp>
      </p:grpSp>
      <p:sp>
        <p:nvSpPr>
          <p:cNvPr id="1385" name="Google Shape;1385;p43"/>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44</a:t>
            </a:fld>
            <a:endParaRPr/>
          </a:p>
        </p:txBody>
      </p:sp>
      <p:pic>
        <p:nvPicPr>
          <p:cNvPr id="1386" name="Google Shape;1386;p43" descr="Nantes photo2.jpg"/>
          <p:cNvPicPr preferRelativeResize="0"/>
          <p:nvPr/>
        </p:nvPicPr>
        <p:blipFill rotWithShape="1">
          <a:blip r:embed="rId6">
            <a:alphaModFix/>
          </a:blip>
          <a:srcRect/>
          <a:stretch/>
        </p:blipFill>
        <p:spPr>
          <a:xfrm>
            <a:off x="-24926" y="0"/>
            <a:ext cx="9168926" cy="1513417"/>
          </a:xfrm>
          <a:prstGeom prst="rect">
            <a:avLst/>
          </a:prstGeom>
          <a:noFill/>
          <a:ln>
            <a:noFill/>
          </a:ln>
        </p:spPr>
      </p:pic>
      <p:grpSp>
        <p:nvGrpSpPr>
          <p:cNvPr id="1387" name="Google Shape;1387;p43"/>
          <p:cNvGrpSpPr/>
          <p:nvPr/>
        </p:nvGrpSpPr>
        <p:grpSpPr>
          <a:xfrm>
            <a:off x="6041536" y="3780878"/>
            <a:ext cx="2985705" cy="1619747"/>
            <a:chOff x="41718" y="3681810"/>
            <a:chExt cx="2675506" cy="1852082"/>
          </a:xfrm>
        </p:grpSpPr>
        <p:sp>
          <p:nvSpPr>
            <p:cNvPr id="1388" name="Google Shape;1388;p43"/>
            <p:cNvSpPr/>
            <p:nvPr/>
          </p:nvSpPr>
          <p:spPr>
            <a:xfrm>
              <a:off x="398277" y="3681810"/>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389" name="Google Shape;1389;p43"/>
            <p:cNvSpPr/>
            <p:nvPr/>
          </p:nvSpPr>
          <p:spPr>
            <a:xfrm>
              <a:off x="41718" y="3746169"/>
              <a:ext cx="2675506" cy="178772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3 internats (Hôtel Dieu, Laennec et St Jacques)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Entre 2 et 10 minutes du centre ville.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Billard, baby foot, barbecue. </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Disponible dans tous les périph</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 ville :  550 euros</a:t>
              </a:r>
              <a:endParaRPr/>
            </a:p>
          </p:txBody>
        </p:sp>
      </p:grpSp>
      <p:sp>
        <p:nvSpPr>
          <p:cNvPr id="1390" name="Google Shape;1390;p43"/>
          <p:cNvSpPr/>
          <p:nvPr/>
        </p:nvSpPr>
        <p:spPr>
          <a:xfrm>
            <a:off x="4205178" y="403844"/>
            <a:ext cx="1052623"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Nantes</a:t>
            </a:r>
            <a:endParaRPr sz="1100">
              <a:solidFill>
                <a:srgbClr val="000000"/>
              </a:solidFill>
              <a:latin typeface="Calibri"/>
              <a:ea typeface="Calibri"/>
              <a:cs typeface="Calibri"/>
              <a:sym typeface="Calibri"/>
            </a:endParaRPr>
          </a:p>
        </p:txBody>
      </p:sp>
      <p:pic>
        <p:nvPicPr>
          <p:cNvPr id="1391" name="Google Shape;1391;p43"/>
          <p:cNvPicPr preferRelativeResize="0"/>
          <p:nvPr/>
        </p:nvPicPr>
        <p:blipFill rotWithShape="1">
          <a:blip r:embed="rId7">
            <a:alphaModFix/>
          </a:blip>
          <a:srcRect/>
          <a:stretch/>
        </p:blipFill>
        <p:spPr>
          <a:xfrm>
            <a:off x="4571981" y="3428992"/>
            <a:ext cx="37" cy="15"/>
          </a:xfrm>
          <a:prstGeom prst="rect">
            <a:avLst/>
          </a:prstGeom>
          <a:noFill/>
          <a:ln>
            <a:noFill/>
          </a:ln>
        </p:spPr>
      </p:pic>
      <p:pic>
        <p:nvPicPr>
          <p:cNvPr id="1392" name="Google Shape;1392;p43"/>
          <p:cNvPicPr preferRelativeResize="0"/>
          <p:nvPr/>
        </p:nvPicPr>
        <p:blipFill rotWithShape="1">
          <a:blip r:embed="rId7">
            <a:alphaModFix/>
          </a:blip>
          <a:srcRect/>
          <a:stretch/>
        </p:blipFill>
        <p:spPr>
          <a:xfrm>
            <a:off x="4724381" y="3581392"/>
            <a:ext cx="37" cy="15"/>
          </a:xfrm>
          <a:prstGeom prst="rect">
            <a:avLst/>
          </a:prstGeom>
          <a:noFill/>
          <a:ln>
            <a:noFill/>
          </a:ln>
        </p:spPr>
      </p:pic>
      <p:pic>
        <p:nvPicPr>
          <p:cNvPr id="1393" name="Google Shape;1393;p43"/>
          <p:cNvPicPr preferRelativeResize="0"/>
          <p:nvPr/>
        </p:nvPicPr>
        <p:blipFill rotWithShape="1">
          <a:blip r:embed="rId8">
            <a:alphaModFix/>
          </a:blip>
          <a:srcRect/>
          <a:stretch/>
        </p:blipFill>
        <p:spPr>
          <a:xfrm>
            <a:off x="2933700" y="1535942"/>
            <a:ext cx="5753100" cy="2247900"/>
          </a:xfrm>
          <a:prstGeom prst="rect">
            <a:avLst/>
          </a:prstGeom>
          <a:noFill/>
          <a:ln>
            <a:noFill/>
          </a:ln>
        </p:spPr>
      </p:pic>
      <p:sp>
        <p:nvSpPr>
          <p:cNvPr id="1394" name="Google Shape;1394;p43"/>
          <p:cNvSpPr txBox="1"/>
          <p:nvPr/>
        </p:nvSpPr>
        <p:spPr>
          <a:xfrm>
            <a:off x="7424928" y="2871216"/>
            <a:ext cx="152704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Source : Météo France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Données : 2022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44"/>
          <p:cNvSpPr txBox="1"/>
          <p:nvPr/>
        </p:nvSpPr>
        <p:spPr>
          <a:xfrm>
            <a:off x="0" y="-2617"/>
            <a:ext cx="9144000"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Nice</a:t>
            </a:r>
            <a:endParaRPr sz="1100">
              <a:solidFill>
                <a:srgbClr val="000000"/>
              </a:solidFill>
              <a:latin typeface="Calibri"/>
              <a:ea typeface="Calibri"/>
              <a:cs typeface="Calibri"/>
              <a:sym typeface="Calibri"/>
            </a:endParaRPr>
          </a:p>
        </p:txBody>
      </p:sp>
      <p:grpSp>
        <p:nvGrpSpPr>
          <p:cNvPr id="1400" name="Google Shape;1400;p44"/>
          <p:cNvGrpSpPr/>
          <p:nvPr/>
        </p:nvGrpSpPr>
        <p:grpSpPr>
          <a:xfrm>
            <a:off x="651565" y="3608342"/>
            <a:ext cx="2969572" cy="664616"/>
            <a:chOff x="651565" y="4303014"/>
            <a:chExt cx="2969572" cy="930011"/>
          </a:xfrm>
        </p:grpSpPr>
        <p:sp>
          <p:nvSpPr>
            <p:cNvPr id="1401" name="Google Shape;1401;p44"/>
            <p:cNvSpPr/>
            <p:nvPr/>
          </p:nvSpPr>
          <p:spPr>
            <a:xfrm>
              <a:off x="847412" y="4817078"/>
              <a:ext cx="2577878" cy="41594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Non (CH Cannes et Bastia, sur demande)</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402" name="Google Shape;1402;p44"/>
            <p:cNvSpPr txBox="1"/>
            <p:nvPr/>
          </p:nvSpPr>
          <p:spPr>
            <a:xfrm>
              <a:off x="651565" y="4303014"/>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403" name="Google Shape;1403;p44"/>
          <p:cNvGrpSpPr/>
          <p:nvPr/>
        </p:nvGrpSpPr>
        <p:grpSpPr>
          <a:xfrm>
            <a:off x="4158582" y="1951677"/>
            <a:ext cx="2363832" cy="1308752"/>
            <a:chOff x="6713031" y="395120"/>
            <a:chExt cx="2253629" cy="1708254"/>
          </a:xfrm>
        </p:grpSpPr>
        <p:sp>
          <p:nvSpPr>
            <p:cNvPr id="1404" name="Google Shape;1404;p44"/>
            <p:cNvSpPr/>
            <p:nvPr/>
          </p:nvSpPr>
          <p:spPr>
            <a:xfrm>
              <a:off x="6713031" y="976561"/>
              <a:ext cx="2253629" cy="112681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réanimation médicale</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réanimations polyvalentes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Cannes, Antibes, Bastia, Fréjus, Grasse</a:t>
              </a:r>
              <a:endParaRPr sz="1100">
                <a:solidFill>
                  <a:schemeClr val="dk1"/>
                </a:solidFill>
                <a:latin typeface="Calibri"/>
                <a:ea typeface="Calibri"/>
                <a:cs typeface="Calibri"/>
                <a:sym typeface="Calibri"/>
              </a:endParaRPr>
            </a:p>
          </p:txBody>
        </p:sp>
        <p:sp>
          <p:nvSpPr>
            <p:cNvPr id="1405" name="Google Shape;1405;p44"/>
            <p:cNvSpPr/>
            <p:nvPr/>
          </p:nvSpPr>
          <p:spPr>
            <a:xfrm>
              <a:off x="6822595" y="395120"/>
              <a:ext cx="2028825" cy="342899"/>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406" name="Google Shape;1406;p44"/>
          <p:cNvGrpSpPr/>
          <p:nvPr/>
        </p:nvGrpSpPr>
        <p:grpSpPr>
          <a:xfrm>
            <a:off x="6748784" y="700418"/>
            <a:ext cx="2280252" cy="1200046"/>
            <a:chOff x="4511201" y="2899236"/>
            <a:chExt cx="2280252" cy="1200046"/>
          </a:xfrm>
        </p:grpSpPr>
        <p:sp>
          <p:nvSpPr>
            <p:cNvPr id="1407" name="Google Shape;1407;p44"/>
            <p:cNvSpPr txBox="1"/>
            <p:nvPr/>
          </p:nvSpPr>
          <p:spPr>
            <a:xfrm>
              <a:off x="4979734" y="2899236"/>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408" name="Google Shape;1408;p44"/>
            <p:cNvSpPr/>
            <p:nvPr/>
          </p:nvSpPr>
          <p:spPr>
            <a:xfrm>
              <a:off x="4511201" y="3364783"/>
              <a:ext cx="2280252" cy="73449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100"/>
                <a:buFont typeface="Noto Sans Symbols"/>
                <a:buChar char="∙"/>
              </a:pPr>
              <a:r>
                <a:rPr lang="fr-FR" sz="1100">
                  <a:solidFill>
                    <a:schemeClr val="dk1"/>
                  </a:solidFill>
                  <a:latin typeface="Calibri"/>
                  <a:ea typeface="Calibri"/>
                  <a:cs typeface="Calibri"/>
                  <a:sym typeface="Calibri"/>
                </a:rPr>
                <a:t>Séminaires locaux : non</a:t>
              </a:r>
              <a:endParaRPr/>
            </a:p>
            <a:p>
              <a:pPr marL="342900" marR="0" lvl="0" indent="-342900" algn="l" rtl="0">
                <a:spcBef>
                  <a:spcPts val="0"/>
                </a:spcBef>
                <a:spcAft>
                  <a:spcPts val="0"/>
                </a:spcAft>
                <a:buClr>
                  <a:schemeClr val="dk1"/>
                </a:buClr>
                <a:buSzPts val="1100"/>
                <a:buFont typeface="Noto Sans Symbols"/>
                <a:buChar char="∙"/>
              </a:pPr>
              <a:r>
                <a:rPr lang="fr-FR" sz="1100">
                  <a:solidFill>
                    <a:schemeClr val="dk1"/>
                  </a:solidFill>
                  <a:latin typeface="Calibri"/>
                  <a:ea typeface="Calibri"/>
                  <a:cs typeface="Calibri"/>
                  <a:sym typeface="Calibri"/>
                </a:rPr>
                <a:t>Séminaires régionaux : 2/an</a:t>
              </a:r>
              <a:endParaRPr/>
            </a:p>
            <a:p>
              <a:pPr marL="342900" marR="0" lvl="0" indent="-342900" algn="l" rtl="0">
                <a:spcBef>
                  <a:spcPts val="0"/>
                </a:spcBef>
                <a:spcAft>
                  <a:spcPts val="0"/>
                </a:spcAft>
                <a:buClr>
                  <a:schemeClr val="dk1"/>
                </a:buClr>
                <a:buSzPts val="1100"/>
                <a:buFont typeface="Noto Sans Symbols"/>
                <a:buChar char="∙"/>
              </a:pPr>
              <a:r>
                <a:rPr lang="fr-FR" sz="1100">
                  <a:solidFill>
                    <a:schemeClr val="dk1"/>
                  </a:solidFill>
                  <a:latin typeface="Calibri"/>
                  <a:ea typeface="Calibri"/>
                  <a:cs typeface="Calibri"/>
                  <a:sym typeface="Calibri"/>
                </a:rPr>
                <a:t>Facilité d’accès aux congrès</a:t>
              </a:r>
              <a:endParaRPr sz="1100">
                <a:solidFill>
                  <a:schemeClr val="dk1"/>
                </a:solidFill>
                <a:latin typeface="Calibri"/>
                <a:ea typeface="Calibri"/>
                <a:cs typeface="Calibri"/>
                <a:sym typeface="Calibri"/>
              </a:endParaRPr>
            </a:p>
          </p:txBody>
        </p:sp>
      </p:grpSp>
      <p:grpSp>
        <p:nvGrpSpPr>
          <p:cNvPr id="1409" name="Google Shape;1409;p44"/>
          <p:cNvGrpSpPr/>
          <p:nvPr/>
        </p:nvGrpSpPr>
        <p:grpSpPr>
          <a:xfrm>
            <a:off x="6754334" y="4855485"/>
            <a:ext cx="2274702" cy="1501604"/>
            <a:chOff x="6795135" y="3318195"/>
            <a:chExt cx="2274702" cy="1501604"/>
          </a:xfrm>
        </p:grpSpPr>
        <p:sp>
          <p:nvSpPr>
            <p:cNvPr id="1410" name="Google Shape;1410;p44"/>
            <p:cNvSpPr txBox="1"/>
            <p:nvPr/>
          </p:nvSpPr>
          <p:spPr>
            <a:xfrm>
              <a:off x="6917636" y="3318195"/>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411" name="Google Shape;1411;p44"/>
            <p:cNvSpPr/>
            <p:nvPr/>
          </p:nvSpPr>
          <p:spPr>
            <a:xfrm>
              <a:off x="6795135" y="3781217"/>
              <a:ext cx="2274702" cy="103858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6</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4</a:t>
              </a:r>
              <a:endParaRPr/>
            </a:p>
          </p:txBody>
        </p:sp>
      </p:grpSp>
      <p:grpSp>
        <p:nvGrpSpPr>
          <p:cNvPr id="1412" name="Google Shape;1412;p44"/>
          <p:cNvGrpSpPr/>
          <p:nvPr/>
        </p:nvGrpSpPr>
        <p:grpSpPr>
          <a:xfrm>
            <a:off x="4125865" y="821597"/>
            <a:ext cx="2396549" cy="1078867"/>
            <a:chOff x="4196326" y="1098261"/>
            <a:chExt cx="2286345" cy="814220"/>
          </a:xfrm>
        </p:grpSpPr>
        <p:sp>
          <p:nvSpPr>
            <p:cNvPr id="1413" name="Google Shape;1413;p44"/>
            <p:cNvSpPr/>
            <p:nvPr/>
          </p:nvSpPr>
          <p:spPr>
            <a:xfrm>
              <a:off x="4196326" y="1402478"/>
              <a:ext cx="2286345" cy="51000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Gardes de néphrologie au CHU (sénior d’astreinte téléphonique).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Pas de système d’astreinte.</a:t>
              </a:r>
              <a:endParaRPr sz="1100">
                <a:solidFill>
                  <a:schemeClr val="dk1"/>
                </a:solidFill>
                <a:latin typeface="Calibri"/>
                <a:ea typeface="Calibri"/>
                <a:cs typeface="Calibri"/>
                <a:sym typeface="Calibri"/>
              </a:endParaRPr>
            </a:p>
          </p:txBody>
        </p:sp>
        <p:sp>
          <p:nvSpPr>
            <p:cNvPr id="1414" name="Google Shape;1414;p44"/>
            <p:cNvSpPr txBox="1"/>
            <p:nvPr/>
          </p:nvSpPr>
          <p:spPr>
            <a:xfrm>
              <a:off x="4663709"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415" name="Google Shape;1415;p44"/>
          <p:cNvGrpSpPr/>
          <p:nvPr/>
        </p:nvGrpSpPr>
        <p:grpSpPr>
          <a:xfrm>
            <a:off x="189534" y="5547285"/>
            <a:ext cx="3686374" cy="1016883"/>
            <a:chOff x="2610994" y="2422779"/>
            <a:chExt cx="3686374" cy="1016883"/>
          </a:xfrm>
        </p:grpSpPr>
        <p:sp>
          <p:nvSpPr>
            <p:cNvPr id="1416" name="Google Shape;1416;p44"/>
            <p:cNvSpPr txBox="1"/>
            <p:nvPr/>
          </p:nvSpPr>
          <p:spPr>
            <a:xfrm>
              <a:off x="3775048" y="242277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417" name="Google Shape;1417;p44"/>
            <p:cNvSpPr/>
            <p:nvPr/>
          </p:nvSpPr>
          <p:spPr>
            <a:xfrm>
              <a:off x="2610994" y="2805913"/>
              <a:ext cx="3686374" cy="6337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Anatomo-pathologie</a:t>
              </a:r>
              <a:r>
                <a:rPr lang="fr-FR" sz="1100">
                  <a:solidFill>
                    <a:schemeClr val="dk1"/>
                  </a:solidFill>
                  <a:latin typeface="Calibri"/>
                  <a:ea typeface="Calibri"/>
                  <a:cs typeface="Calibri"/>
                  <a:sym typeface="Calibri"/>
                </a:rPr>
                <a:t> : non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Explorations fonctionnelles rénales</a:t>
              </a:r>
              <a:r>
                <a:rPr lang="fr-FR" sz="1100">
                  <a:solidFill>
                    <a:schemeClr val="dk1"/>
                  </a:solidFill>
                  <a:latin typeface="Calibri"/>
                  <a:ea typeface="Calibri"/>
                  <a:cs typeface="Calibri"/>
                  <a:sym typeface="Calibri"/>
                </a:rPr>
                <a:t> : oui, HDJ</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Laboratoire immunologie</a:t>
              </a:r>
              <a:r>
                <a:rPr lang="fr-FR" sz="1100">
                  <a:solidFill>
                    <a:schemeClr val="dk1"/>
                  </a:solidFill>
                  <a:latin typeface="Calibri"/>
                  <a:ea typeface="Calibri"/>
                  <a:cs typeface="Calibri"/>
                  <a:sym typeface="Calibri"/>
                </a:rPr>
                <a:t> : oui</a:t>
              </a:r>
              <a:endParaRPr sz="1100">
                <a:solidFill>
                  <a:schemeClr val="dk1"/>
                </a:solidFill>
                <a:latin typeface="Calibri"/>
                <a:ea typeface="Calibri"/>
                <a:cs typeface="Calibri"/>
                <a:sym typeface="Calibri"/>
              </a:endParaRPr>
            </a:p>
          </p:txBody>
        </p:sp>
      </p:grpSp>
      <p:grpSp>
        <p:nvGrpSpPr>
          <p:cNvPr id="1418" name="Google Shape;1418;p44"/>
          <p:cNvGrpSpPr/>
          <p:nvPr/>
        </p:nvGrpSpPr>
        <p:grpSpPr>
          <a:xfrm>
            <a:off x="4158581" y="3292510"/>
            <a:ext cx="2363832" cy="1185199"/>
            <a:chOff x="4283297" y="3600204"/>
            <a:chExt cx="2286345" cy="1021325"/>
          </a:xfrm>
        </p:grpSpPr>
        <p:sp>
          <p:nvSpPr>
            <p:cNvPr id="1419" name="Google Shape;1419;p44"/>
            <p:cNvSpPr txBox="1"/>
            <p:nvPr/>
          </p:nvSpPr>
          <p:spPr>
            <a:xfrm>
              <a:off x="4743715" y="360020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20" name="Google Shape;1420;p44"/>
            <p:cNvSpPr/>
            <p:nvPr/>
          </p:nvSpPr>
          <p:spPr>
            <a:xfrm>
              <a:off x="4283297" y="3947625"/>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Cathéters de dialyse : non tunnellisés et tunnellisés</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Voies veineuses centrales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PBR : reins natifs et greffons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grpSp>
        <p:nvGrpSpPr>
          <p:cNvPr id="1421" name="Google Shape;1421;p44"/>
          <p:cNvGrpSpPr/>
          <p:nvPr/>
        </p:nvGrpSpPr>
        <p:grpSpPr>
          <a:xfrm>
            <a:off x="4010526" y="4492305"/>
            <a:ext cx="2629352" cy="2071863"/>
            <a:chOff x="6611894" y="2888982"/>
            <a:chExt cx="2511887" cy="2071863"/>
          </a:xfrm>
        </p:grpSpPr>
        <p:sp>
          <p:nvSpPr>
            <p:cNvPr id="1422" name="Google Shape;1422;p44"/>
            <p:cNvSpPr txBox="1"/>
            <p:nvPr/>
          </p:nvSpPr>
          <p:spPr>
            <a:xfrm>
              <a:off x="7209202" y="288898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23" name="Google Shape;1423;p44"/>
            <p:cNvSpPr/>
            <p:nvPr/>
          </p:nvSpPr>
          <p:spPr>
            <a:xfrm>
              <a:off x="6611894" y="3263631"/>
              <a:ext cx="2511887" cy="169721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Consultation d’internes</a:t>
              </a:r>
              <a:r>
                <a:rPr lang="fr-FR" sz="1100">
                  <a:solidFill>
                    <a:schemeClr val="dk1"/>
                  </a:solidFill>
                  <a:latin typeface="Calibri"/>
                  <a:ea typeface="Calibri"/>
                  <a:cs typeface="Calibri"/>
                  <a:sym typeface="Calibri"/>
                </a:rPr>
                <a:t> : ouverte si effectif suffisant (consultations post-hospitalisation)</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Bibliographie : 1/mois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CRMR Syndrome Néphrotique : 1/mois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Anapath : 1/mois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Présentation dossiers difficiles : 1/mois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Ethique : 1/mois </a:t>
              </a:r>
              <a:endParaRPr sz="1100">
                <a:solidFill>
                  <a:schemeClr val="dk1"/>
                </a:solidFill>
                <a:latin typeface="Calibri"/>
                <a:ea typeface="Calibri"/>
                <a:cs typeface="Calibri"/>
                <a:sym typeface="Calibri"/>
              </a:endParaRPr>
            </a:p>
          </p:txBody>
        </p:sp>
      </p:grpSp>
      <p:grpSp>
        <p:nvGrpSpPr>
          <p:cNvPr id="1424" name="Google Shape;1424;p44"/>
          <p:cNvGrpSpPr/>
          <p:nvPr/>
        </p:nvGrpSpPr>
        <p:grpSpPr>
          <a:xfrm>
            <a:off x="1479696" y="4702301"/>
            <a:ext cx="1117701" cy="694588"/>
            <a:chOff x="5926636" y="1330087"/>
            <a:chExt cx="1358265" cy="986930"/>
          </a:xfrm>
        </p:grpSpPr>
        <p:sp>
          <p:nvSpPr>
            <p:cNvPr id="1425" name="Google Shape;1425;p44"/>
            <p:cNvSpPr txBox="1"/>
            <p:nvPr/>
          </p:nvSpPr>
          <p:spPr>
            <a:xfrm>
              <a:off x="5926636" y="1330087"/>
              <a:ext cx="1358265" cy="454354"/>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426" name="Google Shape;1426;p44"/>
            <p:cNvSpPr/>
            <p:nvPr/>
          </p:nvSpPr>
          <p:spPr>
            <a:xfrm>
              <a:off x="6064794" y="1888612"/>
              <a:ext cx="1077359" cy="42840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grpSp>
      <p:grpSp>
        <p:nvGrpSpPr>
          <p:cNvPr id="1427" name="Google Shape;1427;p44"/>
          <p:cNvGrpSpPr/>
          <p:nvPr/>
        </p:nvGrpSpPr>
        <p:grpSpPr>
          <a:xfrm>
            <a:off x="6754334" y="2529826"/>
            <a:ext cx="2280252" cy="1962479"/>
            <a:chOff x="6888831" y="2640084"/>
            <a:chExt cx="2280252" cy="2250934"/>
          </a:xfrm>
        </p:grpSpPr>
        <p:sp>
          <p:nvSpPr>
            <p:cNvPr id="1428" name="Google Shape;1428;p44"/>
            <p:cNvSpPr txBox="1"/>
            <p:nvPr/>
          </p:nvSpPr>
          <p:spPr>
            <a:xfrm>
              <a:off x="7357364" y="264008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429" name="Google Shape;1429;p44"/>
            <p:cNvSpPr/>
            <p:nvPr/>
          </p:nvSpPr>
          <p:spPr>
            <a:xfrm>
              <a:off x="6888831" y="3064419"/>
              <a:ext cx="2280252" cy="182659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 </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Immunologie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Transplantation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Physiologie rénale / maladie rénale chronique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grpSp>
      <p:grpSp>
        <p:nvGrpSpPr>
          <p:cNvPr id="1430" name="Google Shape;1430;p44"/>
          <p:cNvGrpSpPr/>
          <p:nvPr/>
        </p:nvGrpSpPr>
        <p:grpSpPr>
          <a:xfrm>
            <a:off x="189533" y="700418"/>
            <a:ext cx="3686375" cy="2587588"/>
            <a:chOff x="409375" y="599914"/>
            <a:chExt cx="3686375" cy="2587588"/>
          </a:xfrm>
        </p:grpSpPr>
        <p:sp>
          <p:nvSpPr>
            <p:cNvPr id="1431" name="Google Shape;1431;p44"/>
            <p:cNvSpPr/>
            <p:nvPr/>
          </p:nvSpPr>
          <p:spPr>
            <a:xfrm>
              <a:off x="409375" y="1025208"/>
              <a:ext cx="3686375" cy="216229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100"/>
                <a:buFont typeface="Noto Sans Symbols"/>
                <a:buChar char="∙"/>
              </a:pPr>
              <a:r>
                <a:rPr lang="fr-FR" sz="1100" b="1" u="sng">
                  <a:solidFill>
                    <a:schemeClr val="dk1"/>
                  </a:solidFill>
                  <a:latin typeface="Calibri"/>
                  <a:ea typeface="Calibri"/>
                  <a:cs typeface="Calibri"/>
                  <a:sym typeface="Calibri"/>
                </a:rPr>
                <a:t>Néphrologie conventionnelle</a:t>
              </a:r>
              <a:endParaRPr sz="1100">
                <a:solidFill>
                  <a:schemeClr val="dk1"/>
                </a:solidFill>
                <a:latin typeface="Calibri"/>
                <a:ea typeface="Calibri"/>
                <a:cs typeface="Calibri"/>
                <a:sym typeface="Calibri"/>
              </a:endParaRPr>
            </a:p>
            <a:p>
              <a:pPr marL="228600" marR="0" lvl="0" indent="0" algn="just" rtl="0">
                <a:spcBef>
                  <a:spcPts val="0"/>
                </a:spcBef>
                <a:spcAft>
                  <a:spcPts val="0"/>
                </a:spcAft>
                <a:buNone/>
              </a:pPr>
              <a:r>
                <a:rPr lang="fr-FR" sz="1100">
                  <a:solidFill>
                    <a:schemeClr val="dk1"/>
                  </a:solidFill>
                  <a:latin typeface="Calibri"/>
                  <a:ea typeface="Calibri"/>
                  <a:cs typeface="Calibri"/>
                  <a:sym typeface="Calibri"/>
                </a:rPr>
                <a:t>1 service, 14 lits</a:t>
              </a:r>
              <a:endParaRPr/>
            </a:p>
            <a:p>
              <a:pPr marL="342900" marR="0" lvl="0" indent="-342900" algn="just" rtl="0">
                <a:spcBef>
                  <a:spcPts val="0"/>
                </a:spcBef>
                <a:spcAft>
                  <a:spcPts val="0"/>
                </a:spcAft>
                <a:buClr>
                  <a:schemeClr val="dk1"/>
                </a:buClr>
                <a:buSzPts val="1100"/>
                <a:buFont typeface="Noto Sans Symbols"/>
                <a:buChar char="∙"/>
              </a:pPr>
              <a:r>
                <a:rPr lang="fr-FR" sz="1100" b="1" u="sng">
                  <a:solidFill>
                    <a:schemeClr val="dk1"/>
                  </a:solidFill>
                  <a:latin typeface="Calibri"/>
                  <a:ea typeface="Calibri"/>
                  <a:cs typeface="Calibri"/>
                  <a:sym typeface="Calibri"/>
                </a:rPr>
                <a:t>Transplantation rénale </a:t>
              </a:r>
              <a:endParaRPr sz="1100">
                <a:solidFill>
                  <a:schemeClr val="dk1"/>
                </a:solidFill>
                <a:latin typeface="Calibri"/>
                <a:ea typeface="Calibri"/>
                <a:cs typeface="Calibri"/>
                <a:sym typeface="Calibri"/>
              </a:endParaRPr>
            </a:p>
            <a:p>
              <a:pPr marL="228600" marR="0" lvl="0" indent="0" algn="just" rtl="0">
                <a:spcBef>
                  <a:spcPts val="0"/>
                </a:spcBef>
                <a:spcAft>
                  <a:spcPts val="0"/>
                </a:spcAft>
                <a:buNone/>
              </a:pPr>
              <a:r>
                <a:rPr lang="fr-FR" sz="1100">
                  <a:solidFill>
                    <a:schemeClr val="dk1"/>
                  </a:solidFill>
                  <a:latin typeface="Calibri"/>
                  <a:ea typeface="Calibri"/>
                  <a:cs typeface="Calibri"/>
                  <a:sym typeface="Calibri"/>
                </a:rPr>
                <a:t>1 service, 14 lits, 100 greffes par an</a:t>
              </a:r>
              <a:endParaRPr/>
            </a:p>
            <a:p>
              <a:pPr marL="342900" marR="0" lvl="0" indent="-342900" algn="just" rtl="0">
                <a:spcBef>
                  <a:spcPts val="0"/>
                </a:spcBef>
                <a:spcAft>
                  <a:spcPts val="0"/>
                </a:spcAft>
                <a:buClr>
                  <a:schemeClr val="dk1"/>
                </a:buClr>
                <a:buSzPts val="1100"/>
                <a:buFont typeface="Noto Sans Symbols"/>
                <a:buChar char="∙"/>
              </a:pPr>
              <a:r>
                <a:rPr lang="fr-FR" sz="1100" b="1" u="sng">
                  <a:solidFill>
                    <a:schemeClr val="dk1"/>
                  </a:solidFill>
                  <a:latin typeface="Calibri"/>
                  <a:ea typeface="Calibri"/>
                  <a:cs typeface="Calibri"/>
                  <a:sym typeface="Calibri"/>
                </a:rPr>
                <a:t>Dialyse</a:t>
              </a:r>
              <a:r>
                <a:rPr lang="fr-FR" sz="1100">
                  <a:solidFill>
                    <a:schemeClr val="dk1"/>
                  </a:solidFill>
                  <a:latin typeface="Calibri"/>
                  <a:ea typeface="Calibri"/>
                  <a:cs typeface="Calibri"/>
                  <a:sym typeface="Calibri"/>
                </a:rPr>
                <a:t> </a:t>
              </a:r>
              <a:endParaRPr/>
            </a:p>
            <a:p>
              <a:pPr marL="228600" marR="0" lvl="0" indent="0" algn="just" rtl="0">
                <a:spcBef>
                  <a:spcPts val="0"/>
                </a:spcBef>
                <a:spcAft>
                  <a:spcPts val="0"/>
                </a:spcAft>
                <a:buNone/>
              </a:pPr>
              <a:r>
                <a:rPr lang="fr-FR" sz="1100">
                  <a:solidFill>
                    <a:schemeClr val="dk1"/>
                  </a:solidFill>
                  <a:latin typeface="Calibri"/>
                  <a:ea typeface="Calibri"/>
                  <a:cs typeface="Calibri"/>
                  <a:sym typeface="Calibri"/>
                </a:rPr>
                <a:t>Dialyse péritonéale, hémodialyse</a:t>
              </a:r>
              <a:endParaRPr/>
            </a:p>
            <a:p>
              <a:pPr marL="228600" marR="0" lvl="0" indent="0" algn="just" rtl="0">
                <a:spcBef>
                  <a:spcPts val="0"/>
                </a:spcBef>
                <a:spcAft>
                  <a:spcPts val="0"/>
                </a:spcAft>
                <a:buNone/>
              </a:pPr>
              <a:r>
                <a:rPr lang="fr-FR" sz="1100">
                  <a:solidFill>
                    <a:schemeClr val="dk1"/>
                  </a:solidFill>
                  <a:latin typeface="Calibri"/>
                  <a:ea typeface="Calibri"/>
                  <a:cs typeface="Calibri"/>
                  <a:sym typeface="Calibri"/>
                </a:rPr>
                <a:t>Dialyses chroniques</a:t>
              </a:r>
              <a:endParaRPr/>
            </a:p>
            <a:p>
              <a:pPr marL="342900" marR="0" lvl="0" indent="-342900" algn="just" rtl="0">
                <a:spcBef>
                  <a:spcPts val="0"/>
                </a:spcBef>
                <a:spcAft>
                  <a:spcPts val="0"/>
                </a:spcAft>
                <a:buClr>
                  <a:schemeClr val="dk1"/>
                </a:buClr>
                <a:buSzPts val="1100"/>
                <a:buFont typeface="Noto Sans Symbols"/>
                <a:buChar char="∙"/>
              </a:pPr>
              <a:r>
                <a:rPr lang="fr-FR" sz="1100" b="1" u="sng">
                  <a:solidFill>
                    <a:schemeClr val="dk1"/>
                  </a:solidFill>
                  <a:latin typeface="Calibri"/>
                  <a:ea typeface="Calibri"/>
                  <a:cs typeface="Calibri"/>
                  <a:sym typeface="Calibri"/>
                </a:rPr>
                <a:t>Soins intensifs néphrologiques</a:t>
              </a:r>
              <a:endParaRPr sz="1100">
                <a:solidFill>
                  <a:schemeClr val="dk1"/>
                </a:solidFill>
                <a:latin typeface="Calibri"/>
                <a:ea typeface="Calibri"/>
                <a:cs typeface="Calibri"/>
                <a:sym typeface="Calibri"/>
              </a:endParaRPr>
            </a:p>
            <a:p>
              <a:pPr marL="228600" marR="0" lvl="0" indent="0" algn="just" rtl="0">
                <a:spcBef>
                  <a:spcPts val="0"/>
                </a:spcBef>
                <a:spcAft>
                  <a:spcPts val="0"/>
                </a:spcAft>
                <a:buNone/>
              </a:pPr>
              <a:r>
                <a:rPr lang="fr-FR" sz="1100">
                  <a:solidFill>
                    <a:schemeClr val="dk1"/>
                  </a:solidFill>
                  <a:latin typeface="Calibri"/>
                  <a:ea typeface="Calibri"/>
                  <a:cs typeface="Calibri"/>
                  <a:sym typeface="Calibri"/>
                </a:rPr>
                <a:t>4 lits de SI, 2 lits de dialyse aiguë</a:t>
              </a:r>
              <a:endParaRPr/>
            </a:p>
            <a:p>
              <a:pPr marL="228600" marR="0" lvl="0" indent="0" algn="l" rtl="0">
                <a:spcBef>
                  <a:spcPts val="0"/>
                </a:spcBef>
                <a:spcAft>
                  <a:spcPts val="0"/>
                </a:spcAft>
                <a:buNone/>
              </a:pPr>
              <a:r>
                <a:rPr lang="fr-FR" sz="1100">
                  <a:solidFill>
                    <a:schemeClr val="dk1"/>
                  </a:solidFill>
                  <a:latin typeface="Calibri"/>
                  <a:ea typeface="Calibri"/>
                  <a:cs typeface="Calibri"/>
                  <a:sym typeface="Calibri"/>
                </a:rPr>
                <a:t>Echanges plasmatiques, immunoadsorption</a:t>
              </a:r>
              <a:endParaRPr/>
            </a:p>
            <a:p>
              <a:pPr marL="342900" marR="0" lvl="0" indent="-342900" algn="l" rtl="0">
                <a:spcBef>
                  <a:spcPts val="0"/>
                </a:spcBef>
                <a:spcAft>
                  <a:spcPts val="0"/>
                </a:spcAft>
                <a:buClr>
                  <a:schemeClr val="dk1"/>
                </a:buClr>
                <a:buSzPts val="1100"/>
                <a:buFont typeface="Noto Sans Symbols"/>
                <a:buChar char="∙"/>
              </a:pPr>
              <a:r>
                <a:rPr lang="fr-FR" sz="1100" b="1" u="sng">
                  <a:solidFill>
                    <a:schemeClr val="dk1"/>
                  </a:solidFill>
                  <a:latin typeface="Calibri"/>
                  <a:ea typeface="Calibri"/>
                  <a:cs typeface="Calibri"/>
                  <a:sym typeface="Calibri"/>
                </a:rPr>
                <a:t>Hôpital de jour / consultations</a:t>
              </a:r>
              <a:endParaRPr sz="1100">
                <a:solidFill>
                  <a:schemeClr val="dk1"/>
                </a:solidFill>
                <a:latin typeface="Calibri"/>
                <a:ea typeface="Calibri"/>
                <a:cs typeface="Calibri"/>
                <a:sym typeface="Calibri"/>
              </a:endParaRPr>
            </a:p>
          </p:txBody>
        </p:sp>
        <p:sp>
          <p:nvSpPr>
            <p:cNvPr id="1432" name="Google Shape;1432;p44"/>
            <p:cNvSpPr txBox="1"/>
            <p:nvPr/>
          </p:nvSpPr>
          <p:spPr>
            <a:xfrm>
              <a:off x="536369"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38" name="Google Shape;1438;p45"/>
          <p:cNvGrpSpPr/>
          <p:nvPr/>
        </p:nvGrpSpPr>
        <p:grpSpPr>
          <a:xfrm>
            <a:off x="443622" y="1548184"/>
            <a:ext cx="2206808" cy="2215358"/>
            <a:chOff x="225082" y="1343672"/>
            <a:chExt cx="2426226" cy="2330910"/>
          </a:xfrm>
        </p:grpSpPr>
        <p:pic>
          <p:nvPicPr>
            <p:cNvPr id="1439" name="Google Shape;1439;p45"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440" name="Google Shape;1440;p45"/>
            <p:cNvSpPr txBox="1"/>
            <p:nvPr/>
          </p:nvSpPr>
          <p:spPr>
            <a:xfrm>
              <a:off x="1760752" y="2733787"/>
              <a:ext cx="456164" cy="259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Nice</a:t>
              </a:r>
              <a:endParaRPr/>
            </a:p>
          </p:txBody>
        </p:sp>
        <p:sp>
          <p:nvSpPr>
            <p:cNvPr id="1441" name="Google Shape;1441;p45"/>
            <p:cNvSpPr/>
            <p:nvPr/>
          </p:nvSpPr>
          <p:spPr>
            <a:xfrm rot="10800000" flipH="1">
              <a:off x="2153304" y="2945670"/>
              <a:ext cx="156092" cy="2095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42" name="Google Shape;1442;p45"/>
          <p:cNvGrpSpPr/>
          <p:nvPr/>
        </p:nvGrpSpPr>
        <p:grpSpPr>
          <a:xfrm>
            <a:off x="1291264" y="5631969"/>
            <a:ext cx="7087192" cy="1089505"/>
            <a:chOff x="876100" y="571499"/>
            <a:chExt cx="5421668" cy="934509"/>
          </a:xfrm>
        </p:grpSpPr>
        <p:sp>
          <p:nvSpPr>
            <p:cNvPr id="1443" name="Google Shape;1443;p45"/>
            <p:cNvSpPr/>
            <p:nvPr/>
          </p:nvSpPr>
          <p:spPr>
            <a:xfrm>
              <a:off x="4219113" y="571499"/>
              <a:ext cx="2078655" cy="93450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Nice</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internat de Nice : BeIHN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secretariat.internat.de.nice@gmail.com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des hôpitaux de Nice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www.beihn.com</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444" name="Google Shape;1444;p45"/>
            <p:cNvSpPr/>
            <p:nvPr/>
          </p:nvSpPr>
          <p:spPr>
            <a:xfrm>
              <a:off x="876100" y="685800"/>
              <a:ext cx="147494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Sébastien CUOZZO</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rPr>
                <a:t>cuozzo.s@chu-nice.fr</a:t>
              </a:r>
              <a:endParaRPr sz="1100">
                <a:solidFill>
                  <a:schemeClr val="dk1"/>
                </a:solidFill>
                <a:latin typeface="Calibri"/>
                <a:ea typeface="Calibri"/>
                <a:cs typeface="Calibri"/>
                <a:sym typeface="Calibri"/>
              </a:endParaRPr>
            </a:p>
          </p:txBody>
        </p:sp>
        <p:sp>
          <p:nvSpPr>
            <p:cNvPr id="1445" name="Google Shape;1445;p45"/>
            <p:cNvSpPr/>
            <p:nvPr/>
          </p:nvSpPr>
          <p:spPr>
            <a:xfrm>
              <a:off x="2475231" y="571500"/>
              <a:ext cx="1608179"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Vincent ESNAULT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04.92.03.77.36</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Esnault.v@chu-nice.fr</a:t>
              </a:r>
              <a:endParaRPr sz="1100">
                <a:solidFill>
                  <a:schemeClr val="dk1"/>
                </a:solidFill>
                <a:latin typeface="Calibri"/>
                <a:ea typeface="Calibri"/>
                <a:cs typeface="Calibri"/>
                <a:sym typeface="Calibri"/>
              </a:endParaRPr>
            </a:p>
          </p:txBody>
        </p:sp>
      </p:grpSp>
      <p:sp>
        <p:nvSpPr>
          <p:cNvPr id="1446" name="Google Shape;1446;p45"/>
          <p:cNvSpPr txBox="1"/>
          <p:nvPr/>
        </p:nvSpPr>
        <p:spPr>
          <a:xfrm>
            <a:off x="3557588" y="531359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447" name="Google Shape;1447;p45"/>
          <p:cNvGrpSpPr/>
          <p:nvPr/>
        </p:nvGrpSpPr>
        <p:grpSpPr>
          <a:xfrm>
            <a:off x="225083" y="3734207"/>
            <a:ext cx="2851210" cy="1729190"/>
            <a:chOff x="225083" y="3609993"/>
            <a:chExt cx="2359715" cy="1729190"/>
          </a:xfrm>
        </p:grpSpPr>
        <p:sp>
          <p:nvSpPr>
            <p:cNvPr id="1448" name="Google Shape;1448;p45"/>
            <p:cNvSpPr txBox="1"/>
            <p:nvPr/>
          </p:nvSpPr>
          <p:spPr>
            <a:xfrm>
              <a:off x="419637" y="3609993"/>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49" name="Google Shape;1449;p45"/>
            <p:cNvSpPr/>
            <p:nvPr/>
          </p:nvSpPr>
          <p:spPr>
            <a:xfrm>
              <a:off x="225083" y="3926030"/>
              <a:ext cx="2359715" cy="141315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Train</a:t>
              </a:r>
              <a:r>
                <a:rPr lang="fr-FR" sz="1100">
                  <a:solidFill>
                    <a:schemeClr val="dk1"/>
                  </a:solidFill>
                  <a:latin typeface="Calibri"/>
                  <a:ea typeface="Calibri"/>
                  <a:cs typeface="Calibri"/>
                  <a:sym typeface="Calibri"/>
                </a:rPr>
                <a:t> : Gare SNCF en centre-ville. Paris, Vintimille, Moscou, Milan, Vienne.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a:t>
              </a:r>
              <a:r>
                <a:rPr lang="fr-FR" sz="1100">
                  <a:solidFill>
                    <a:schemeClr val="dk1"/>
                  </a:solidFill>
                  <a:latin typeface="Calibri"/>
                  <a:ea typeface="Calibri"/>
                  <a:cs typeface="Calibri"/>
                  <a:sym typeface="Calibri"/>
                </a:rPr>
                <a:t>international vers Europe, Maghreb, Amérique, Moyen orient.</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a:t>
              </a:r>
              <a:r>
                <a:rPr lang="fr-FR" sz="1100">
                  <a:solidFill>
                    <a:schemeClr val="dk1"/>
                  </a:solidFill>
                  <a:latin typeface="Calibri"/>
                  <a:ea typeface="Calibri"/>
                  <a:cs typeface="Calibri"/>
                  <a:sym typeface="Calibri"/>
                </a:rPr>
                <a:t> : autoroutes desservant Marseille, l’Italie, Monaco. Alpes proches. Liaisons maritimes Corse. </a:t>
              </a:r>
              <a:endParaRPr sz="1100">
                <a:solidFill>
                  <a:schemeClr val="dk1"/>
                </a:solidFill>
                <a:latin typeface="Calibri"/>
                <a:ea typeface="Calibri"/>
                <a:cs typeface="Calibri"/>
                <a:sym typeface="Calibri"/>
              </a:endParaRPr>
            </a:p>
          </p:txBody>
        </p:sp>
      </p:grpSp>
      <p:grpSp>
        <p:nvGrpSpPr>
          <p:cNvPr id="1450" name="Google Shape;1450;p45"/>
          <p:cNvGrpSpPr/>
          <p:nvPr/>
        </p:nvGrpSpPr>
        <p:grpSpPr>
          <a:xfrm>
            <a:off x="3246674" y="3763542"/>
            <a:ext cx="2445783" cy="1381482"/>
            <a:chOff x="3246675" y="2591334"/>
            <a:chExt cx="2445783" cy="1381482"/>
          </a:xfrm>
        </p:grpSpPr>
        <p:sp>
          <p:nvSpPr>
            <p:cNvPr id="1451" name="Google Shape;1451;p45"/>
            <p:cNvSpPr txBox="1"/>
            <p:nvPr/>
          </p:nvSpPr>
          <p:spPr>
            <a:xfrm>
              <a:off x="3990720" y="2591334"/>
              <a:ext cx="9525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sp>
          <p:nvSpPr>
            <p:cNvPr id="1452" name="Google Shape;1452;p45"/>
            <p:cNvSpPr/>
            <p:nvPr/>
          </p:nvSpPr>
          <p:spPr>
            <a:xfrm>
              <a:off x="3246675" y="2934234"/>
              <a:ext cx="2445783" cy="103858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240 internes en formation.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très attractive avec des offres culturelles et festives nombreuses.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Proximité des plages de la Côte Méditerranéenne.  </a:t>
              </a:r>
              <a:endParaRPr/>
            </a:p>
          </p:txBody>
        </p:sp>
      </p:grpSp>
      <p:sp>
        <p:nvSpPr>
          <p:cNvPr id="1453" name="Google Shape;145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46</a:t>
            </a:fld>
            <a:endParaRPr/>
          </a:p>
        </p:txBody>
      </p:sp>
      <p:pic>
        <p:nvPicPr>
          <p:cNvPr id="1454" name="Google Shape;1454;p45" descr="Nice.png"/>
          <p:cNvPicPr preferRelativeResize="0"/>
          <p:nvPr/>
        </p:nvPicPr>
        <p:blipFill rotWithShape="1">
          <a:blip r:embed="rId6">
            <a:alphaModFix/>
          </a:blip>
          <a:srcRect/>
          <a:stretch/>
        </p:blipFill>
        <p:spPr>
          <a:xfrm>
            <a:off x="3023951" y="1612667"/>
            <a:ext cx="5817383" cy="1716309"/>
          </a:xfrm>
          <a:prstGeom prst="rect">
            <a:avLst/>
          </a:prstGeom>
          <a:noFill/>
          <a:ln>
            <a:noFill/>
          </a:ln>
        </p:spPr>
      </p:pic>
      <p:pic>
        <p:nvPicPr>
          <p:cNvPr id="1455" name="Google Shape;1455;p45" descr="Nice photo.jpg"/>
          <p:cNvPicPr preferRelativeResize="0"/>
          <p:nvPr/>
        </p:nvPicPr>
        <p:blipFill rotWithShape="1">
          <a:blip r:embed="rId7">
            <a:alphaModFix/>
          </a:blip>
          <a:srcRect/>
          <a:stretch/>
        </p:blipFill>
        <p:spPr>
          <a:xfrm>
            <a:off x="0" y="15119"/>
            <a:ext cx="9144000" cy="1371298"/>
          </a:xfrm>
          <a:prstGeom prst="rect">
            <a:avLst/>
          </a:prstGeom>
          <a:noFill/>
          <a:ln>
            <a:noFill/>
          </a:ln>
        </p:spPr>
      </p:pic>
      <p:sp>
        <p:nvSpPr>
          <p:cNvPr id="1456" name="Google Shape;1456;p45"/>
          <p:cNvSpPr txBox="1"/>
          <p:nvPr/>
        </p:nvSpPr>
        <p:spPr>
          <a:xfrm>
            <a:off x="7809600" y="3259011"/>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457" name="Google Shape;1457;p45"/>
          <p:cNvGrpSpPr/>
          <p:nvPr/>
        </p:nvGrpSpPr>
        <p:grpSpPr>
          <a:xfrm>
            <a:off x="6125681" y="3685700"/>
            <a:ext cx="2656615" cy="1756053"/>
            <a:chOff x="102346" y="3609993"/>
            <a:chExt cx="2656615" cy="1756053"/>
          </a:xfrm>
        </p:grpSpPr>
        <p:sp>
          <p:nvSpPr>
            <p:cNvPr id="1458" name="Google Shape;1458;p45"/>
            <p:cNvSpPr txBox="1"/>
            <p:nvPr/>
          </p:nvSpPr>
          <p:spPr>
            <a:xfrm>
              <a:off x="419637" y="3609993"/>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59" name="Google Shape;1459;p45"/>
            <p:cNvSpPr/>
            <p:nvPr/>
          </p:nvSpPr>
          <p:spPr>
            <a:xfrm>
              <a:off x="102346" y="3952893"/>
              <a:ext cx="2656615" cy="141315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2 internats (Archet et Pasteur)</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40 logements (chambres et studio)</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Piscine, barbecue, jeu de boule</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Disponible dans toutes les périphéries</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800 euros</a:t>
              </a:r>
              <a:endParaRPr/>
            </a:p>
          </p:txBody>
        </p:sp>
      </p:grpSp>
      <p:sp>
        <p:nvSpPr>
          <p:cNvPr id="1460" name="Google Shape;1460;p45"/>
          <p:cNvSpPr/>
          <p:nvPr/>
        </p:nvSpPr>
        <p:spPr>
          <a:xfrm>
            <a:off x="4360740" y="403844"/>
            <a:ext cx="741500"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Nice</a:t>
            </a:r>
            <a:endParaRPr sz="110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46"/>
          <p:cNvSpPr txBox="1"/>
          <p:nvPr/>
        </p:nvSpPr>
        <p:spPr>
          <a:xfrm>
            <a:off x="0" y="-32427"/>
            <a:ext cx="9144000" cy="47000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Océan Indien (La Réunion)</a:t>
            </a:r>
            <a:endParaRPr sz="1200">
              <a:solidFill>
                <a:srgbClr val="000000"/>
              </a:solidFill>
              <a:latin typeface="Calibri"/>
              <a:ea typeface="Calibri"/>
              <a:cs typeface="Calibri"/>
              <a:sym typeface="Calibri"/>
            </a:endParaRPr>
          </a:p>
        </p:txBody>
      </p:sp>
      <p:grpSp>
        <p:nvGrpSpPr>
          <p:cNvPr id="1467" name="Google Shape;1467;p46"/>
          <p:cNvGrpSpPr/>
          <p:nvPr/>
        </p:nvGrpSpPr>
        <p:grpSpPr>
          <a:xfrm>
            <a:off x="149684" y="771297"/>
            <a:ext cx="3699489" cy="2322267"/>
            <a:chOff x="409375" y="599914"/>
            <a:chExt cx="3686375" cy="2322267"/>
          </a:xfrm>
        </p:grpSpPr>
        <p:sp>
          <p:nvSpPr>
            <p:cNvPr id="1468" name="Google Shape;1468;p46"/>
            <p:cNvSpPr/>
            <p:nvPr/>
          </p:nvSpPr>
          <p:spPr>
            <a:xfrm>
              <a:off x="409375" y="1025208"/>
              <a:ext cx="3686375" cy="189697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 Transplantation rénale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Nord</a:t>
              </a:r>
              <a:r>
                <a:rPr lang="fr-FR" sz="1100">
                  <a:solidFill>
                    <a:schemeClr val="dk1"/>
                  </a:solidFill>
                  <a:latin typeface="Calibri"/>
                  <a:ea typeface="Calibri"/>
                  <a:cs typeface="Calibri"/>
                  <a:sym typeface="Calibri"/>
                </a:rPr>
                <a:t> : 21 lits dont 2 de dialyse aigüe. Service mixte néphro froide / transplant </a:t>
              </a:r>
              <a:endParaRPr/>
            </a:p>
            <a:p>
              <a:pPr marL="0" marR="0" lvl="0" indent="0" algn="l"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Sud :</a:t>
              </a:r>
              <a:r>
                <a:rPr lang="fr-FR" sz="1100">
                  <a:solidFill>
                    <a:schemeClr val="dk1"/>
                  </a:solidFill>
                  <a:latin typeface="Calibri"/>
                  <a:ea typeface="Calibri"/>
                  <a:cs typeface="Calibri"/>
                  <a:sym typeface="Calibri"/>
                </a:rPr>
                <a:t> 13 lits (+/- possiblement de la dialyse aigue). Pas de lit fléché transplant mais possibles patients transplantés résidant au sud</a:t>
              </a: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r>
                <a:rPr lang="fr-FR" sz="1100">
                  <a:solidFill>
                    <a:schemeClr val="dk1"/>
                  </a:solidFill>
                  <a:latin typeface="Calibri"/>
                  <a:ea typeface="Calibri"/>
                  <a:cs typeface="Calibri"/>
                  <a:sym typeface="Calibri"/>
                </a:rPr>
                <a:t> 2 services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1 service</a:t>
              </a:r>
              <a:endParaRPr sz="1100">
                <a:solidFill>
                  <a:schemeClr val="dk1"/>
                </a:solidFill>
                <a:latin typeface="Calibri"/>
                <a:ea typeface="Calibri"/>
                <a:cs typeface="Calibri"/>
                <a:sym typeface="Calibri"/>
              </a:endParaRPr>
            </a:p>
          </p:txBody>
        </p:sp>
        <p:sp>
          <p:nvSpPr>
            <p:cNvPr id="1469" name="Google Shape;1469;p46"/>
            <p:cNvSpPr txBox="1"/>
            <p:nvPr/>
          </p:nvSpPr>
          <p:spPr>
            <a:xfrm>
              <a:off x="529803"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470" name="Google Shape;1470;p46"/>
          <p:cNvGrpSpPr/>
          <p:nvPr/>
        </p:nvGrpSpPr>
        <p:grpSpPr>
          <a:xfrm>
            <a:off x="4158581" y="2206384"/>
            <a:ext cx="2253629" cy="1111832"/>
            <a:chOff x="6713031" y="395120"/>
            <a:chExt cx="2253629" cy="1451223"/>
          </a:xfrm>
        </p:grpSpPr>
        <p:sp>
          <p:nvSpPr>
            <p:cNvPr id="1471" name="Google Shape;1471;p46"/>
            <p:cNvSpPr/>
            <p:nvPr/>
          </p:nvSpPr>
          <p:spPr>
            <a:xfrm>
              <a:off x="6713031" y="976561"/>
              <a:ext cx="2253629" cy="86978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Nord , CHU Sud</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a:t>
              </a:r>
              <a:r>
                <a:rPr lang="fr-FR" sz="1100">
                  <a:solidFill>
                    <a:schemeClr val="dk1"/>
                  </a:solidFill>
                  <a:latin typeface="Calibri"/>
                  <a:ea typeface="Calibri"/>
                  <a:cs typeface="Calibri"/>
                  <a:sym typeface="Calibri"/>
                </a:rPr>
                <a:t> CH Ouest Réunion</a:t>
              </a:r>
              <a:endParaRPr sz="1100">
                <a:solidFill>
                  <a:schemeClr val="dk1"/>
                </a:solidFill>
                <a:latin typeface="Calibri"/>
                <a:ea typeface="Calibri"/>
                <a:cs typeface="Calibri"/>
                <a:sym typeface="Calibri"/>
              </a:endParaRPr>
            </a:p>
          </p:txBody>
        </p:sp>
        <p:sp>
          <p:nvSpPr>
            <p:cNvPr id="1472" name="Google Shape;1472;p46"/>
            <p:cNvSpPr txBox="1"/>
            <p:nvPr/>
          </p:nvSpPr>
          <p:spPr>
            <a:xfrm>
              <a:off x="6822595" y="395120"/>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473" name="Google Shape;1473;p46"/>
          <p:cNvGrpSpPr/>
          <p:nvPr/>
        </p:nvGrpSpPr>
        <p:grpSpPr>
          <a:xfrm>
            <a:off x="6748784" y="700418"/>
            <a:ext cx="2280252" cy="1661807"/>
            <a:chOff x="4511201" y="2899236"/>
            <a:chExt cx="2280252" cy="1661807"/>
          </a:xfrm>
        </p:grpSpPr>
        <p:sp>
          <p:nvSpPr>
            <p:cNvPr id="1474" name="Google Shape;1474;p46"/>
            <p:cNvSpPr txBox="1"/>
            <p:nvPr/>
          </p:nvSpPr>
          <p:spPr>
            <a:xfrm>
              <a:off x="4979734" y="2899236"/>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475" name="Google Shape;1475;p46"/>
            <p:cNvSpPr/>
            <p:nvPr/>
          </p:nvSpPr>
          <p:spPr>
            <a:xfrm>
              <a:off x="4511201" y="3364783"/>
              <a:ext cx="2280252" cy="119626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Séminaires locaux </a:t>
              </a:r>
              <a:r>
                <a:rPr lang="fr-FR" sz="1100">
                  <a:solidFill>
                    <a:schemeClr val="dk1"/>
                  </a:solidFill>
                  <a:latin typeface="Calibri"/>
                  <a:ea typeface="Calibri"/>
                  <a:cs typeface="Calibri"/>
                  <a:sym typeface="Calibri"/>
                </a:rPr>
                <a:t>: 1/semestre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Séminaires régionaux </a:t>
              </a:r>
              <a:r>
                <a:rPr lang="fr-FR" sz="1100">
                  <a:solidFill>
                    <a:schemeClr val="dk1"/>
                  </a:solidFill>
                  <a:latin typeface="Calibri"/>
                  <a:ea typeface="Calibri"/>
                  <a:cs typeface="Calibri"/>
                  <a:sym typeface="Calibri"/>
                </a:rPr>
                <a:t>: Visioconférence avec Bordeaux pour séminaires locaux et régionaux (poursuite en cours de discussion)</a:t>
              </a:r>
              <a:endParaRPr sz="1100">
                <a:solidFill>
                  <a:schemeClr val="dk1"/>
                </a:solidFill>
                <a:latin typeface="Calibri"/>
                <a:ea typeface="Calibri"/>
                <a:cs typeface="Calibri"/>
                <a:sym typeface="Calibri"/>
              </a:endParaRPr>
            </a:p>
          </p:txBody>
        </p:sp>
      </p:grpSp>
      <p:grpSp>
        <p:nvGrpSpPr>
          <p:cNvPr id="1476" name="Google Shape;1476;p46"/>
          <p:cNvGrpSpPr/>
          <p:nvPr/>
        </p:nvGrpSpPr>
        <p:grpSpPr>
          <a:xfrm>
            <a:off x="6754334" y="4658370"/>
            <a:ext cx="2274702" cy="2027176"/>
            <a:chOff x="6795135" y="3354479"/>
            <a:chExt cx="2274702" cy="2027176"/>
          </a:xfrm>
        </p:grpSpPr>
        <p:sp>
          <p:nvSpPr>
            <p:cNvPr id="1477" name="Google Shape;1477;p46"/>
            <p:cNvSpPr txBox="1"/>
            <p:nvPr/>
          </p:nvSpPr>
          <p:spPr>
            <a:xfrm>
              <a:off x="6917636" y="335447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478" name="Google Shape;1478;p46"/>
            <p:cNvSpPr/>
            <p:nvPr/>
          </p:nvSpPr>
          <p:spPr>
            <a:xfrm>
              <a:off x="6795135" y="3781217"/>
              <a:ext cx="2274702" cy="160043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Postes d’internes en 2022 :  2</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Nombre d’internes actuellement en formation :  8</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Postes de CCA / Postes d’Assistant-Spécialiste : variables d’ici la fin de votre internat, l’hôpital de La Réunion est en pleine expansion </a:t>
              </a:r>
              <a:endParaRPr sz="1100">
                <a:solidFill>
                  <a:schemeClr val="dk1"/>
                </a:solidFill>
                <a:latin typeface="Calibri"/>
                <a:ea typeface="Calibri"/>
                <a:cs typeface="Calibri"/>
                <a:sym typeface="Calibri"/>
              </a:endParaRPr>
            </a:p>
          </p:txBody>
        </p:sp>
      </p:grpSp>
      <p:grpSp>
        <p:nvGrpSpPr>
          <p:cNvPr id="1479" name="Google Shape;1479;p46"/>
          <p:cNvGrpSpPr/>
          <p:nvPr/>
        </p:nvGrpSpPr>
        <p:grpSpPr>
          <a:xfrm>
            <a:off x="4114944" y="789443"/>
            <a:ext cx="2286345" cy="1211590"/>
            <a:chOff x="4196326" y="1098261"/>
            <a:chExt cx="2286345" cy="914386"/>
          </a:xfrm>
        </p:grpSpPr>
        <p:sp>
          <p:nvSpPr>
            <p:cNvPr id="1480" name="Google Shape;1480;p46"/>
            <p:cNvSpPr/>
            <p:nvPr/>
          </p:nvSpPr>
          <p:spPr>
            <a:xfrm>
              <a:off x="4196326" y="1402477"/>
              <a:ext cx="2286345" cy="61017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de gardes en néphrologie. Gardes aux urgences/cardio/étage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services avec des systèmes d’astreinte (de chefs)</a:t>
              </a:r>
              <a:endParaRPr sz="1100">
                <a:solidFill>
                  <a:schemeClr val="dk1"/>
                </a:solidFill>
                <a:latin typeface="Calibri"/>
                <a:ea typeface="Calibri"/>
                <a:cs typeface="Calibri"/>
                <a:sym typeface="Calibri"/>
              </a:endParaRPr>
            </a:p>
          </p:txBody>
        </p:sp>
        <p:sp>
          <p:nvSpPr>
            <p:cNvPr id="1481" name="Google Shape;1481;p46"/>
            <p:cNvSpPr txBox="1"/>
            <p:nvPr/>
          </p:nvSpPr>
          <p:spPr>
            <a:xfrm>
              <a:off x="4654638"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482" name="Google Shape;1482;p46"/>
          <p:cNvGrpSpPr/>
          <p:nvPr/>
        </p:nvGrpSpPr>
        <p:grpSpPr>
          <a:xfrm>
            <a:off x="157958" y="4512441"/>
            <a:ext cx="3662776" cy="1046983"/>
            <a:chOff x="2610994" y="2392679"/>
            <a:chExt cx="2522319" cy="1046983"/>
          </a:xfrm>
        </p:grpSpPr>
        <p:sp>
          <p:nvSpPr>
            <p:cNvPr id="1483" name="Google Shape;1483;p46"/>
            <p:cNvSpPr txBox="1"/>
            <p:nvPr/>
          </p:nvSpPr>
          <p:spPr>
            <a:xfrm>
              <a:off x="3194447" y="239267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484" name="Google Shape;1484;p46"/>
            <p:cNvSpPr/>
            <p:nvPr/>
          </p:nvSpPr>
          <p:spPr>
            <a:xfrm>
              <a:off x="2610994" y="2805913"/>
              <a:ext cx="2522319" cy="6337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non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grpSp>
      <p:grpSp>
        <p:nvGrpSpPr>
          <p:cNvPr id="1485" name="Google Shape;1485;p46"/>
          <p:cNvGrpSpPr/>
          <p:nvPr/>
        </p:nvGrpSpPr>
        <p:grpSpPr>
          <a:xfrm>
            <a:off x="4158581" y="3466648"/>
            <a:ext cx="2286345" cy="1081564"/>
            <a:chOff x="4283297" y="3609085"/>
            <a:chExt cx="2286345" cy="1081564"/>
          </a:xfrm>
        </p:grpSpPr>
        <p:sp>
          <p:nvSpPr>
            <p:cNvPr id="1486" name="Google Shape;1486;p46"/>
            <p:cNvSpPr txBox="1"/>
            <p:nvPr/>
          </p:nvSpPr>
          <p:spPr>
            <a:xfrm>
              <a:off x="4743715" y="360908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87" name="Google Shape;1487;p46"/>
            <p:cNvSpPr/>
            <p:nvPr/>
          </p:nvSpPr>
          <p:spPr>
            <a:xfrm>
              <a:off x="4283297" y="4016745"/>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en dialyse et en salle.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sz="1100">
                <a:solidFill>
                  <a:schemeClr val="dk1"/>
                </a:solidFill>
                <a:latin typeface="Calibri"/>
                <a:ea typeface="Calibri"/>
                <a:cs typeface="Calibri"/>
                <a:sym typeface="Calibri"/>
              </a:endParaRPr>
            </a:p>
          </p:txBody>
        </p:sp>
      </p:grpSp>
      <p:grpSp>
        <p:nvGrpSpPr>
          <p:cNvPr id="1488" name="Google Shape;1488;p46"/>
          <p:cNvGrpSpPr/>
          <p:nvPr/>
        </p:nvGrpSpPr>
        <p:grpSpPr>
          <a:xfrm>
            <a:off x="4005837" y="4699649"/>
            <a:ext cx="2584588" cy="1985897"/>
            <a:chOff x="6561462" y="2888982"/>
            <a:chExt cx="2584588" cy="1859286"/>
          </a:xfrm>
        </p:grpSpPr>
        <p:sp>
          <p:nvSpPr>
            <p:cNvPr id="1489" name="Google Shape;1489;p46"/>
            <p:cNvSpPr txBox="1"/>
            <p:nvPr/>
          </p:nvSpPr>
          <p:spPr>
            <a:xfrm>
              <a:off x="7209202" y="288898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490" name="Google Shape;1490;p46"/>
            <p:cNvSpPr/>
            <p:nvPr/>
          </p:nvSpPr>
          <p:spPr>
            <a:xfrm>
              <a:off x="6561462" y="3249866"/>
              <a:ext cx="2584588" cy="149840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alibri"/>
                <a:buNone/>
              </a:pPr>
              <a:r>
                <a:rPr lang="fr-FR" sz="1000" b="1">
                  <a:solidFill>
                    <a:schemeClr val="dk1"/>
                  </a:solidFill>
                  <a:latin typeface="Calibri"/>
                  <a:ea typeface="Calibri"/>
                  <a:cs typeface="Calibri"/>
                  <a:sym typeface="Calibri"/>
                </a:rPr>
                <a:t>Consultations d’internes </a:t>
              </a:r>
              <a:r>
                <a:rPr lang="fr-FR" sz="1000">
                  <a:solidFill>
                    <a:schemeClr val="dk1"/>
                  </a:solidFill>
                  <a:latin typeface="Calibri"/>
                  <a:ea typeface="Calibri"/>
                  <a:cs typeface="Calibri"/>
                  <a:sym typeface="Calibri"/>
                </a:rPr>
                <a:t>: cs néphro froide et transplantation selon l’ancienneté et l’envie, non systématique</a:t>
              </a:r>
              <a:endParaRPr/>
            </a:p>
            <a:p>
              <a:pPr marL="0" marR="0" lvl="0" indent="0" algn="l" rtl="0">
                <a:lnSpc>
                  <a:spcPct val="107000"/>
                </a:lnSpc>
                <a:spcBef>
                  <a:spcPts val="0"/>
                </a:spcBef>
                <a:spcAft>
                  <a:spcPts val="0"/>
                </a:spcAft>
                <a:buClr>
                  <a:schemeClr val="dk1"/>
                </a:buClr>
                <a:buSzPts val="1000"/>
                <a:buFont typeface="Calibri"/>
                <a:buNone/>
              </a:pPr>
              <a:r>
                <a:rPr lang="fr-FR" sz="1000" b="1">
                  <a:solidFill>
                    <a:schemeClr val="dk1"/>
                  </a:solidFill>
                  <a:latin typeface="Calibri"/>
                  <a:ea typeface="Calibri"/>
                  <a:cs typeface="Calibri"/>
                  <a:sym typeface="Calibri"/>
                </a:rPr>
                <a:t>Staff</a:t>
              </a:r>
              <a:r>
                <a:rPr lang="fr-FR" sz="1000">
                  <a:solidFill>
                    <a:schemeClr val="dk1"/>
                  </a:solidFill>
                  <a:latin typeface="Calibri"/>
                  <a:ea typeface="Calibri"/>
                  <a:cs typeface="Calibri"/>
                  <a:sym typeface="Calibri"/>
                </a:rPr>
                <a:t> :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00">
                  <a:solidFill>
                    <a:schemeClr val="dk1"/>
                  </a:solidFill>
                  <a:latin typeface="Calibri"/>
                  <a:ea typeface="Calibri"/>
                  <a:cs typeface="Calibri"/>
                  <a:sym typeface="Calibri"/>
                </a:rPr>
                <a:t>Bibliographie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000">
                  <a:solidFill>
                    <a:schemeClr val="dk1"/>
                  </a:solidFill>
                  <a:latin typeface="Calibri"/>
                  <a:ea typeface="Calibri"/>
                  <a:cs typeface="Calibri"/>
                  <a:sym typeface="Calibri"/>
                </a:rPr>
                <a:t>Anapath / Génétique : 1 / 2 semaines</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00">
                  <a:solidFill>
                    <a:schemeClr val="dk1"/>
                  </a:solidFill>
                  <a:latin typeface="Calibri"/>
                  <a:ea typeface="Calibri"/>
                  <a:cs typeface="Calibri"/>
                  <a:sym typeface="Calibri"/>
                </a:rPr>
                <a:t>Transplantation : 1/semaine (Nord)</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000">
                  <a:solidFill>
                    <a:schemeClr val="dk1"/>
                  </a:solidFill>
                  <a:latin typeface="Calibri"/>
                  <a:ea typeface="Calibri"/>
                  <a:cs typeface="Calibri"/>
                  <a:sym typeface="Calibri"/>
                </a:rPr>
                <a:t>Présentation dossiers : régulier</a:t>
              </a:r>
              <a:endParaRPr sz="1100">
                <a:solidFill>
                  <a:schemeClr val="dk1"/>
                </a:solidFill>
                <a:latin typeface="Calibri"/>
                <a:ea typeface="Calibri"/>
                <a:cs typeface="Calibri"/>
                <a:sym typeface="Calibri"/>
              </a:endParaRPr>
            </a:p>
          </p:txBody>
        </p:sp>
      </p:grpSp>
      <p:grpSp>
        <p:nvGrpSpPr>
          <p:cNvPr id="1491" name="Google Shape;1491;p46"/>
          <p:cNvGrpSpPr/>
          <p:nvPr/>
        </p:nvGrpSpPr>
        <p:grpSpPr>
          <a:xfrm>
            <a:off x="1412138" y="5792241"/>
            <a:ext cx="1117701" cy="713049"/>
            <a:chOff x="5926636" y="1303858"/>
            <a:chExt cx="1358265" cy="1013159"/>
          </a:xfrm>
        </p:grpSpPr>
        <p:sp>
          <p:nvSpPr>
            <p:cNvPr id="1492" name="Google Shape;1492;p46"/>
            <p:cNvSpPr txBox="1"/>
            <p:nvPr/>
          </p:nvSpPr>
          <p:spPr>
            <a:xfrm>
              <a:off x="5926636" y="1303858"/>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493" name="Google Shape;1493;p46"/>
            <p:cNvSpPr/>
            <p:nvPr/>
          </p:nvSpPr>
          <p:spPr>
            <a:xfrm>
              <a:off x="6064794" y="1888612"/>
              <a:ext cx="1077359" cy="42840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grpSp>
      <p:grpSp>
        <p:nvGrpSpPr>
          <p:cNvPr id="1494" name="Google Shape;1494;p46"/>
          <p:cNvGrpSpPr/>
          <p:nvPr/>
        </p:nvGrpSpPr>
        <p:grpSpPr>
          <a:xfrm>
            <a:off x="6754334" y="2747654"/>
            <a:ext cx="2280252" cy="1800558"/>
            <a:chOff x="6888831" y="2721519"/>
            <a:chExt cx="2280252" cy="2065213"/>
          </a:xfrm>
        </p:grpSpPr>
        <p:sp>
          <p:nvSpPr>
            <p:cNvPr id="1495" name="Google Shape;1495;p46"/>
            <p:cNvSpPr txBox="1"/>
            <p:nvPr/>
          </p:nvSpPr>
          <p:spPr>
            <a:xfrm>
              <a:off x="7357364" y="272151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496" name="Google Shape;1496;p46"/>
            <p:cNvSpPr/>
            <p:nvPr/>
          </p:nvSpPr>
          <p:spPr>
            <a:xfrm>
              <a:off x="6888831" y="3214365"/>
              <a:ext cx="2280252" cy="157236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Thématiques</a:t>
              </a:r>
              <a:r>
                <a:rPr lang="fr-FR" sz="1100">
                  <a:solidFill>
                    <a:schemeClr val="dk1"/>
                  </a:solidFill>
                  <a:latin typeface="Calibri"/>
                  <a:ea typeface="Calibri"/>
                  <a:cs typeface="Calibri"/>
                  <a:sym typeface="Calibri"/>
                </a:rPr>
                <a:t>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Diabète-athérothrombose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Infectiologie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Physiologie rénale/maladie rénale chronique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grpSp>
      <p:grpSp>
        <p:nvGrpSpPr>
          <p:cNvPr id="1497" name="Google Shape;1497;p46"/>
          <p:cNvGrpSpPr/>
          <p:nvPr/>
        </p:nvGrpSpPr>
        <p:grpSpPr>
          <a:xfrm>
            <a:off x="121245" y="3187970"/>
            <a:ext cx="3699489" cy="1324471"/>
            <a:chOff x="239504" y="2853280"/>
            <a:chExt cx="3699489" cy="952468"/>
          </a:xfrm>
        </p:grpSpPr>
        <p:sp>
          <p:nvSpPr>
            <p:cNvPr id="1498" name="Google Shape;1498;p46"/>
            <p:cNvSpPr txBox="1"/>
            <p:nvPr/>
          </p:nvSpPr>
          <p:spPr>
            <a:xfrm>
              <a:off x="547935" y="2853280"/>
              <a:ext cx="2969572" cy="28770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sp>
          <p:nvSpPr>
            <p:cNvPr id="1499" name="Google Shape;1499;p46"/>
            <p:cNvSpPr/>
            <p:nvPr/>
          </p:nvSpPr>
          <p:spPr>
            <a:xfrm>
              <a:off x="239504" y="3181127"/>
              <a:ext cx="3699489" cy="62462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Pas de stages de Néphrologie en périph. Stages de Cardio / Réa possibles (CHOR et/ou MAYOTTE)</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Possibilité d'interCHU (2 semestres) en Métropole (non obligatoire, mais conseillés).</a:t>
              </a:r>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grpSp>
        <p:nvGrpSpPr>
          <p:cNvPr id="1505" name="Google Shape;1505;p47"/>
          <p:cNvGrpSpPr/>
          <p:nvPr/>
        </p:nvGrpSpPr>
        <p:grpSpPr>
          <a:xfrm>
            <a:off x="2686568" y="5901266"/>
            <a:ext cx="6313863" cy="876204"/>
            <a:chOff x="646494" y="685800"/>
            <a:chExt cx="5217071" cy="876204"/>
          </a:xfrm>
        </p:grpSpPr>
        <p:sp>
          <p:nvSpPr>
            <p:cNvPr id="1506" name="Google Shape;1506;p47"/>
            <p:cNvSpPr/>
            <p:nvPr/>
          </p:nvSpPr>
          <p:spPr>
            <a:xfrm>
              <a:off x="4350181" y="685800"/>
              <a:ext cx="1513384" cy="475698"/>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Océan Indien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internespeoi@hotmail.fr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507" name="Google Shape;1507;p47"/>
            <p:cNvSpPr/>
            <p:nvPr/>
          </p:nvSpPr>
          <p:spPr>
            <a:xfrm>
              <a:off x="646494" y="685800"/>
              <a:ext cx="147494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chemeClr val="dk1"/>
                </a:buClr>
                <a:buSzPts val="1100"/>
                <a:buFont typeface="Calibri"/>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Yuri BONSANTE</a:t>
              </a:r>
              <a:endParaRPr/>
            </a:p>
            <a:p>
              <a:pPr marL="0" marR="0" lvl="0" indent="0" algn="ctr" rtl="0">
                <a:lnSpc>
                  <a:spcPct val="107000"/>
                </a:lnSpc>
                <a:spcBef>
                  <a:spcPts val="0"/>
                </a:spcBef>
                <a:spcAft>
                  <a:spcPts val="0"/>
                </a:spcAft>
                <a:buClr>
                  <a:srgbClr val="0563C1"/>
                </a:buClr>
                <a:buSzPts val="1100"/>
                <a:buFont typeface="Calibri"/>
                <a:buNone/>
              </a:pPr>
              <a:r>
                <a:rPr lang="fr-FR" sz="1100" u="sng">
                  <a:solidFill>
                    <a:srgbClr val="0563C1"/>
                  </a:solidFill>
                  <a:latin typeface="Calibri"/>
                  <a:ea typeface="Calibri"/>
                  <a:cs typeface="Calibri"/>
                  <a:sym typeface="Calibri"/>
                </a:rPr>
                <a:t>yuribonsant@yahoo.it</a:t>
              </a:r>
              <a:endParaRPr sz="1100">
                <a:solidFill>
                  <a:schemeClr val="dk1"/>
                </a:solidFill>
                <a:latin typeface="Calibri"/>
                <a:ea typeface="Calibri"/>
                <a:cs typeface="Calibri"/>
                <a:sym typeface="Calibri"/>
              </a:endParaRPr>
            </a:p>
          </p:txBody>
        </p:sp>
        <p:sp>
          <p:nvSpPr>
            <p:cNvPr id="1508" name="Google Shape;1508;p47"/>
            <p:cNvSpPr/>
            <p:nvPr/>
          </p:nvSpPr>
          <p:spPr>
            <a:xfrm>
              <a:off x="2242488" y="685800"/>
              <a:ext cx="1985671" cy="87620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VACHER-COPONAT</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Henri.vacher-coponat@chu-reunion.fr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509" name="Google Shape;1509;p47"/>
          <p:cNvSpPr txBox="1"/>
          <p:nvPr/>
        </p:nvSpPr>
        <p:spPr>
          <a:xfrm>
            <a:off x="4618090" y="551455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sp>
        <p:nvSpPr>
          <p:cNvPr id="1510" name="Google Shape;1510;p47"/>
          <p:cNvSpPr/>
          <p:nvPr/>
        </p:nvSpPr>
        <p:spPr>
          <a:xfrm>
            <a:off x="2993578" y="3189446"/>
            <a:ext cx="6024130" cy="2246888"/>
          </a:xfrm>
          <a:prstGeom prst="roundRect">
            <a:avLst>
              <a:gd name="adj" fmla="val 10799"/>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La réunion est une île magnifique, classée au patrimoine mondial de l’UNESCO pour ses pitons, cirques et remparts à couper le souffle.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C’est également un petit ilot de tolérance où des cultures extrêmement variées cohabitent avec simplicité (tamouls, malgaches, chinoises…).  Et qui dit nombreuses cultures dit…cuisine qui va avec!</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Les internes aiment autant les (très grosses) soirées que les randonnées sauvages dans les cirques avec levée à l’aube. Enchainer les deux est difficile, ça se fait (une fois).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 ce sujet, la saison des crémaillères déguisées commence en novembre et fini en mars.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Sur place, c’est sport! les mots « trail » ou « canyoning » prennent un sens très concret.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Vacances typiques : Route des vins ou rencontre des big five en Afrique du sud, plage à Maurice, kite surf à rodrigues, trek sauvage à Madagascar, croisière catamaran aux Seychelles…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Petit bonus : Les internes de La Réunion ont un salaire majoré de 40%. Oui.</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réunion lé la (faudra apprendre le créole pour soigner mamie) ! </a:t>
            </a:r>
            <a:endParaRPr/>
          </a:p>
        </p:txBody>
      </p:sp>
      <p:sp>
        <p:nvSpPr>
          <p:cNvPr id="1511" name="Google Shape;1511;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48</a:t>
            </a:fld>
            <a:endParaRPr/>
          </a:p>
        </p:txBody>
      </p:sp>
      <p:grpSp>
        <p:nvGrpSpPr>
          <p:cNvPr id="1512" name="Google Shape;1512;p47"/>
          <p:cNvGrpSpPr/>
          <p:nvPr/>
        </p:nvGrpSpPr>
        <p:grpSpPr>
          <a:xfrm>
            <a:off x="126293" y="3454820"/>
            <a:ext cx="2787028" cy="1567270"/>
            <a:chOff x="5770808" y="4002291"/>
            <a:chExt cx="2877048" cy="1398558"/>
          </a:xfrm>
        </p:grpSpPr>
        <p:sp>
          <p:nvSpPr>
            <p:cNvPr id="1513" name="Google Shape;1513;p47"/>
            <p:cNvSpPr txBox="1"/>
            <p:nvPr/>
          </p:nvSpPr>
          <p:spPr>
            <a:xfrm>
              <a:off x="6100292" y="400229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14" name="Google Shape;1514;p47"/>
            <p:cNvSpPr/>
            <p:nvPr/>
          </p:nvSpPr>
          <p:spPr>
            <a:xfrm>
              <a:off x="5770808" y="4345191"/>
              <a:ext cx="2877048" cy="1055658"/>
            </a:xfrm>
            <a:prstGeom prst="roundRect">
              <a:avLst>
                <a:gd name="adj" fmla="val 1135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PAS D’INTERNAT ! Standard de beaucoup d’internes Océan Indien : Grande colocation avec piscine et/ou vue mer et/ou grand jardin +/- billard/arbres fruitiers…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On peut également vivre en appartement</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 </a:t>
              </a:r>
              <a:r>
                <a:rPr lang="fr-FR" sz="1100">
                  <a:solidFill>
                    <a:schemeClr val="dk1"/>
                  </a:solidFill>
                  <a:latin typeface="Calibri"/>
                  <a:ea typeface="Calibri"/>
                  <a:cs typeface="Calibri"/>
                  <a:sym typeface="Calibri"/>
                </a:rPr>
                <a:t>Selon partie de l’ile. </a:t>
              </a:r>
              <a:r>
                <a:rPr lang="fr-FR" sz="1100" b="1" u="sng">
                  <a:solidFill>
                    <a:schemeClr val="dk1"/>
                  </a:solidFill>
                  <a:latin typeface="Calibri"/>
                  <a:ea typeface="Calibri"/>
                  <a:cs typeface="Calibri"/>
                  <a:sym typeface="Calibri"/>
                </a:rPr>
                <a:t> </a:t>
              </a:r>
              <a:endParaRPr/>
            </a:p>
          </p:txBody>
        </p:sp>
      </p:grpSp>
      <p:grpSp>
        <p:nvGrpSpPr>
          <p:cNvPr id="1515" name="Google Shape;1515;p47"/>
          <p:cNvGrpSpPr/>
          <p:nvPr/>
        </p:nvGrpSpPr>
        <p:grpSpPr>
          <a:xfrm>
            <a:off x="186107" y="5141654"/>
            <a:ext cx="2351450" cy="1563284"/>
            <a:chOff x="186107" y="3976564"/>
            <a:chExt cx="2351450" cy="1563284"/>
          </a:xfrm>
        </p:grpSpPr>
        <p:sp>
          <p:nvSpPr>
            <p:cNvPr id="1516" name="Google Shape;1516;p47"/>
            <p:cNvSpPr txBox="1"/>
            <p:nvPr/>
          </p:nvSpPr>
          <p:spPr>
            <a:xfrm>
              <a:off x="266364" y="397656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17" name="Google Shape;1517;p47"/>
            <p:cNvSpPr/>
            <p:nvPr/>
          </p:nvSpPr>
          <p:spPr>
            <a:xfrm>
              <a:off x="186107" y="4313980"/>
              <a:ext cx="2351450" cy="122586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Ici royaume de la voiture : transports en commun non pratiques. Par avion : Ile maurice 30mn, Madagascar 1h30 Mayotte 2h Seychelles 2h30 Afrique du Sud 3h Inde Asie Australie….</a:t>
              </a:r>
              <a:endParaRPr sz="1100" b="1">
                <a:solidFill>
                  <a:schemeClr val="dk1"/>
                </a:solidFill>
                <a:latin typeface="Calibri"/>
                <a:ea typeface="Calibri"/>
                <a:cs typeface="Calibri"/>
                <a:sym typeface="Calibri"/>
              </a:endParaRPr>
            </a:p>
          </p:txBody>
        </p:sp>
      </p:grpSp>
      <p:pic>
        <p:nvPicPr>
          <p:cNvPr id="1518" name="Google Shape;1518;p47" descr="F:\MEDECINE\sejour-ile-reunion-mafate.jpg"/>
          <p:cNvPicPr preferRelativeResize="0"/>
          <p:nvPr/>
        </p:nvPicPr>
        <p:blipFill rotWithShape="1">
          <a:blip r:embed="rId5">
            <a:alphaModFix/>
          </a:blip>
          <a:srcRect/>
          <a:stretch/>
        </p:blipFill>
        <p:spPr>
          <a:xfrm>
            <a:off x="0" y="0"/>
            <a:ext cx="9144000" cy="1142584"/>
          </a:xfrm>
          <a:prstGeom prst="rect">
            <a:avLst/>
          </a:prstGeom>
          <a:noFill/>
          <a:ln>
            <a:noFill/>
          </a:ln>
        </p:spPr>
      </p:pic>
      <p:pic>
        <p:nvPicPr>
          <p:cNvPr id="1519" name="Google Shape;1519;p47" descr="carte La Réunion.jpg"/>
          <p:cNvPicPr preferRelativeResize="0"/>
          <p:nvPr/>
        </p:nvPicPr>
        <p:blipFill rotWithShape="1">
          <a:blip r:embed="rId6">
            <a:alphaModFix/>
          </a:blip>
          <a:srcRect/>
          <a:stretch/>
        </p:blipFill>
        <p:spPr>
          <a:xfrm>
            <a:off x="372219" y="1362236"/>
            <a:ext cx="2165338" cy="2043538"/>
          </a:xfrm>
          <a:prstGeom prst="rect">
            <a:avLst/>
          </a:prstGeom>
          <a:noFill/>
          <a:ln>
            <a:noFill/>
          </a:ln>
        </p:spPr>
      </p:pic>
      <p:pic>
        <p:nvPicPr>
          <p:cNvPr id="1520" name="Google Shape;1520;p47" descr="La reunion tempet.png"/>
          <p:cNvPicPr preferRelativeResize="0"/>
          <p:nvPr/>
        </p:nvPicPr>
        <p:blipFill rotWithShape="1">
          <a:blip r:embed="rId7">
            <a:alphaModFix/>
          </a:blip>
          <a:srcRect/>
          <a:stretch/>
        </p:blipFill>
        <p:spPr>
          <a:xfrm>
            <a:off x="3456001" y="1259102"/>
            <a:ext cx="4913317" cy="1771071"/>
          </a:xfrm>
          <a:prstGeom prst="rect">
            <a:avLst/>
          </a:prstGeom>
          <a:noFill/>
          <a:ln>
            <a:noFill/>
          </a:ln>
        </p:spPr>
      </p:pic>
      <p:sp>
        <p:nvSpPr>
          <p:cNvPr id="1521" name="Google Shape;1521;p47"/>
          <p:cNvSpPr/>
          <p:nvPr/>
        </p:nvSpPr>
        <p:spPr>
          <a:xfrm>
            <a:off x="3082076" y="403844"/>
            <a:ext cx="3298839"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Océan Indien (La Réunion)</a:t>
            </a:r>
            <a:endParaRPr sz="1100">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48"/>
          <p:cNvSpPr txBox="1"/>
          <p:nvPr/>
        </p:nvSpPr>
        <p:spPr>
          <a:xfrm>
            <a:off x="0" y="-59422"/>
            <a:ext cx="9144000" cy="532903"/>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b="1">
                <a:solidFill>
                  <a:srgbClr val="000000"/>
                </a:solidFill>
                <a:latin typeface="Calibri"/>
                <a:ea typeface="Calibri"/>
                <a:cs typeface="Calibri"/>
                <a:sym typeface="Calibri"/>
              </a:rPr>
              <a:t>Paris / Ile de France</a:t>
            </a:r>
            <a:endParaRPr sz="1400">
              <a:solidFill>
                <a:srgbClr val="000000"/>
              </a:solidFill>
              <a:latin typeface="Calibri"/>
              <a:ea typeface="Calibri"/>
              <a:cs typeface="Calibri"/>
              <a:sym typeface="Calibri"/>
            </a:endParaRPr>
          </a:p>
        </p:txBody>
      </p:sp>
      <p:grpSp>
        <p:nvGrpSpPr>
          <p:cNvPr id="1527" name="Google Shape;1527;p48"/>
          <p:cNvGrpSpPr/>
          <p:nvPr/>
        </p:nvGrpSpPr>
        <p:grpSpPr>
          <a:xfrm>
            <a:off x="189534" y="599914"/>
            <a:ext cx="3686375" cy="2121858"/>
            <a:chOff x="409375" y="599914"/>
            <a:chExt cx="3686375" cy="2121858"/>
          </a:xfrm>
        </p:grpSpPr>
        <p:sp>
          <p:nvSpPr>
            <p:cNvPr id="1528" name="Google Shape;1528;p48"/>
            <p:cNvSpPr/>
            <p:nvPr/>
          </p:nvSpPr>
          <p:spPr>
            <a:xfrm>
              <a:off x="409375" y="1025208"/>
              <a:ext cx="3686375" cy="169656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9 services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8 services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7 services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Soins intensifs néphrologiques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3 services </a:t>
              </a:r>
              <a:endParaRPr/>
            </a:p>
          </p:txBody>
        </p:sp>
        <p:sp>
          <p:nvSpPr>
            <p:cNvPr id="1529" name="Google Shape;1529;p48"/>
            <p:cNvSpPr txBox="1"/>
            <p:nvPr/>
          </p:nvSpPr>
          <p:spPr>
            <a:xfrm>
              <a:off x="536369"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530" name="Google Shape;1530;p48"/>
          <p:cNvGrpSpPr/>
          <p:nvPr/>
        </p:nvGrpSpPr>
        <p:grpSpPr>
          <a:xfrm>
            <a:off x="0" y="2808500"/>
            <a:ext cx="3876000" cy="1829855"/>
            <a:chOff x="0" y="3014429"/>
            <a:chExt cx="3876000" cy="1829855"/>
          </a:xfrm>
        </p:grpSpPr>
        <p:sp>
          <p:nvSpPr>
            <p:cNvPr id="1531" name="Google Shape;1531;p48"/>
            <p:cNvSpPr/>
            <p:nvPr/>
          </p:nvSpPr>
          <p:spPr>
            <a:xfrm>
              <a:off x="189533" y="3417024"/>
              <a:ext cx="3686375" cy="1427260"/>
            </a:xfrm>
            <a:prstGeom prst="roundRect">
              <a:avLst>
                <a:gd name="adj" fmla="val 16667"/>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Activités : néphro froide + dialyse +/- suivi greffés +/- DP</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Suresnes</a:t>
              </a:r>
              <a:r>
                <a:rPr lang="fr-FR" sz="1100">
                  <a:solidFill>
                    <a:schemeClr val="dk1"/>
                  </a:solidFill>
                  <a:latin typeface="Calibri"/>
                  <a:ea typeface="Calibri"/>
                  <a:cs typeface="Calibri"/>
                  <a:sym typeface="Calibri"/>
                </a:rPr>
                <a:t> (10 km) : 18 lits. + greffe en aiguë.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Evry </a:t>
              </a:r>
              <a:r>
                <a:rPr lang="fr-FR" sz="1100">
                  <a:solidFill>
                    <a:schemeClr val="dk1"/>
                  </a:solidFill>
                  <a:latin typeface="Calibri"/>
                  <a:ea typeface="Calibri"/>
                  <a:cs typeface="Calibri"/>
                  <a:sym typeface="Calibri"/>
                </a:rPr>
                <a:t>(37 km) : 20 lits.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Montreuil </a:t>
              </a:r>
              <a:r>
                <a:rPr lang="fr-FR" sz="1100">
                  <a:solidFill>
                    <a:schemeClr val="dk1"/>
                  </a:solidFill>
                  <a:latin typeface="Calibri"/>
                  <a:ea typeface="Calibri"/>
                  <a:cs typeface="Calibri"/>
                  <a:sym typeface="Calibri"/>
                </a:rPr>
                <a:t>(15 km) : 20 lits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Pontoise </a:t>
              </a:r>
              <a:r>
                <a:rPr lang="fr-FR" sz="1100">
                  <a:solidFill>
                    <a:schemeClr val="dk1"/>
                  </a:solidFill>
                  <a:latin typeface="Calibri"/>
                  <a:ea typeface="Calibri"/>
                  <a:cs typeface="Calibri"/>
                  <a:sym typeface="Calibri"/>
                </a:rPr>
                <a:t>(47 km) : 22 lits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Poissy </a:t>
              </a:r>
              <a:r>
                <a:rPr lang="fr-FR" sz="1100">
                  <a:solidFill>
                    <a:schemeClr val="dk1"/>
                  </a:solidFill>
                  <a:latin typeface="Calibri"/>
                  <a:ea typeface="Calibri"/>
                  <a:cs typeface="Calibri"/>
                  <a:sym typeface="Calibri"/>
                </a:rPr>
                <a:t>(30 km) : 25 lits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 Maurice </a:t>
              </a:r>
              <a:r>
                <a:rPr lang="fr-FR" sz="1100">
                  <a:solidFill>
                    <a:schemeClr val="dk1"/>
                  </a:solidFill>
                  <a:latin typeface="Calibri"/>
                  <a:ea typeface="Calibri"/>
                  <a:cs typeface="Calibri"/>
                  <a:sym typeface="Calibri"/>
                </a:rPr>
                <a:t>(8 km) : 18 lits</a:t>
              </a:r>
              <a:endParaRPr sz="1100" b="1">
                <a:solidFill>
                  <a:schemeClr val="dk1"/>
                </a:solidFill>
                <a:latin typeface="Calibri"/>
                <a:ea typeface="Calibri"/>
                <a:cs typeface="Calibri"/>
                <a:sym typeface="Calibri"/>
              </a:endParaRPr>
            </a:p>
          </p:txBody>
        </p:sp>
        <p:sp>
          <p:nvSpPr>
            <p:cNvPr id="1532" name="Google Shape;1532;p48"/>
            <p:cNvSpPr txBox="1"/>
            <p:nvPr/>
          </p:nvSpPr>
          <p:spPr>
            <a:xfrm>
              <a:off x="0" y="3014429"/>
              <a:ext cx="3876000" cy="4026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533" name="Google Shape;1533;p48"/>
          <p:cNvGrpSpPr/>
          <p:nvPr/>
        </p:nvGrpSpPr>
        <p:grpSpPr>
          <a:xfrm>
            <a:off x="4135408" y="2270678"/>
            <a:ext cx="2309337" cy="1281280"/>
            <a:chOff x="6690039" y="544996"/>
            <a:chExt cx="2309337" cy="1672396"/>
          </a:xfrm>
        </p:grpSpPr>
        <p:sp>
          <p:nvSpPr>
            <p:cNvPr id="1534" name="Google Shape;1534;p48"/>
            <p:cNvSpPr/>
            <p:nvPr/>
          </p:nvSpPr>
          <p:spPr>
            <a:xfrm>
              <a:off x="6690039" y="1070537"/>
              <a:ext cx="2309337" cy="114685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Nombreux stages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Nombreux stages</a:t>
              </a:r>
              <a:endParaRPr/>
            </a:p>
          </p:txBody>
        </p:sp>
        <p:sp>
          <p:nvSpPr>
            <p:cNvPr id="1535" name="Google Shape;1535;p48"/>
            <p:cNvSpPr txBox="1"/>
            <p:nvPr/>
          </p:nvSpPr>
          <p:spPr>
            <a:xfrm>
              <a:off x="6838177" y="544996"/>
              <a:ext cx="2160604"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dirty="0">
                  <a:solidFill>
                    <a:schemeClr val="accent5"/>
                  </a:solidFill>
                  <a:latin typeface="Calibri"/>
                  <a:ea typeface="Calibri"/>
                  <a:cs typeface="Calibri"/>
                  <a:sym typeface="Calibri"/>
                </a:rPr>
                <a:t>Stages de réanimation</a:t>
              </a:r>
              <a:endParaRPr sz="1100" b="1" dirty="0">
                <a:solidFill>
                  <a:schemeClr val="accent5"/>
                </a:solidFill>
                <a:latin typeface="Calibri"/>
                <a:ea typeface="Calibri"/>
                <a:cs typeface="Calibri"/>
                <a:sym typeface="Calibri"/>
              </a:endParaRPr>
            </a:p>
          </p:txBody>
        </p:sp>
      </p:grpSp>
      <p:grpSp>
        <p:nvGrpSpPr>
          <p:cNvPr id="1536" name="Google Shape;1536;p48"/>
          <p:cNvGrpSpPr/>
          <p:nvPr/>
        </p:nvGrpSpPr>
        <p:grpSpPr>
          <a:xfrm>
            <a:off x="6608737" y="508790"/>
            <a:ext cx="2420299" cy="1688367"/>
            <a:chOff x="4371154" y="2899236"/>
            <a:chExt cx="2420299" cy="1688367"/>
          </a:xfrm>
        </p:grpSpPr>
        <p:sp>
          <p:nvSpPr>
            <p:cNvPr id="1537" name="Google Shape;1537;p48"/>
            <p:cNvSpPr txBox="1"/>
            <p:nvPr/>
          </p:nvSpPr>
          <p:spPr>
            <a:xfrm>
              <a:off x="4831572" y="2899236"/>
              <a:ext cx="154652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dirty="0">
                  <a:solidFill>
                    <a:schemeClr val="accent5"/>
                  </a:solidFill>
                  <a:latin typeface="Calibri"/>
                  <a:ea typeface="Calibri"/>
                  <a:cs typeface="Calibri"/>
                  <a:sym typeface="Calibri"/>
                </a:rPr>
                <a:t>Enseignement</a:t>
              </a:r>
              <a:endParaRPr sz="1100" b="1" dirty="0">
                <a:solidFill>
                  <a:schemeClr val="accent5"/>
                </a:solidFill>
                <a:latin typeface="Calibri"/>
                <a:ea typeface="Calibri"/>
                <a:cs typeface="Calibri"/>
                <a:sym typeface="Calibri"/>
              </a:endParaRPr>
            </a:p>
          </p:txBody>
        </p:sp>
        <p:sp>
          <p:nvSpPr>
            <p:cNvPr id="1538" name="Google Shape;1538;p48"/>
            <p:cNvSpPr/>
            <p:nvPr/>
          </p:nvSpPr>
          <p:spPr>
            <a:xfrm>
              <a:off x="4371154" y="3364783"/>
              <a:ext cx="2420299" cy="122282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Nombreux cours sur les lieux de stage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1/mois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séminaires locaux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Accès aux congrès nationaux </a:t>
              </a:r>
              <a:endParaRPr sz="1100">
                <a:solidFill>
                  <a:schemeClr val="dk1"/>
                </a:solidFill>
                <a:latin typeface="Calibri"/>
                <a:ea typeface="Calibri"/>
                <a:cs typeface="Calibri"/>
                <a:sym typeface="Calibri"/>
              </a:endParaRPr>
            </a:p>
          </p:txBody>
        </p:sp>
      </p:grpSp>
      <p:grpSp>
        <p:nvGrpSpPr>
          <p:cNvPr id="1539" name="Google Shape;1539;p48"/>
          <p:cNvGrpSpPr/>
          <p:nvPr/>
        </p:nvGrpSpPr>
        <p:grpSpPr>
          <a:xfrm>
            <a:off x="6608737" y="4957346"/>
            <a:ext cx="2414749" cy="1497069"/>
            <a:chOff x="6655088" y="3322730"/>
            <a:chExt cx="2414749" cy="1497069"/>
          </a:xfrm>
        </p:grpSpPr>
        <p:sp>
          <p:nvSpPr>
            <p:cNvPr id="1540" name="Google Shape;1540;p48"/>
            <p:cNvSpPr txBox="1"/>
            <p:nvPr/>
          </p:nvSpPr>
          <p:spPr>
            <a:xfrm>
              <a:off x="6843551" y="3322730"/>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541" name="Google Shape;1541;p48"/>
            <p:cNvSpPr/>
            <p:nvPr/>
          </p:nvSpPr>
          <p:spPr>
            <a:xfrm>
              <a:off x="6655088" y="3781217"/>
              <a:ext cx="2414749" cy="103858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12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72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20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20 </a:t>
              </a:r>
              <a:endParaRPr/>
            </a:p>
          </p:txBody>
        </p:sp>
      </p:grpSp>
      <p:grpSp>
        <p:nvGrpSpPr>
          <p:cNvPr id="1542" name="Google Shape;1542;p48"/>
          <p:cNvGrpSpPr/>
          <p:nvPr/>
        </p:nvGrpSpPr>
        <p:grpSpPr>
          <a:xfrm>
            <a:off x="4125865" y="770310"/>
            <a:ext cx="2482809" cy="1410476"/>
            <a:chOff x="4196326" y="1082288"/>
            <a:chExt cx="2482809" cy="1064485"/>
          </a:xfrm>
        </p:grpSpPr>
        <p:sp>
          <p:nvSpPr>
            <p:cNvPr id="1543" name="Google Shape;1543;p48"/>
            <p:cNvSpPr/>
            <p:nvPr/>
          </p:nvSpPr>
          <p:spPr>
            <a:xfrm>
              <a:off x="4196326" y="1365655"/>
              <a:ext cx="2286345" cy="78111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Nombreux services avec garde en SI néphrologique non séniorisées (Réa + 5</a:t>
              </a:r>
              <a:r>
                <a:rPr lang="fr-FR" sz="1100" baseline="30000">
                  <a:solidFill>
                    <a:schemeClr val="dk1"/>
                  </a:solidFill>
                  <a:latin typeface="Calibri"/>
                  <a:ea typeface="Calibri"/>
                  <a:cs typeface="Calibri"/>
                  <a:sym typeface="Calibri"/>
                </a:rPr>
                <a:t>ème</a:t>
              </a:r>
              <a:r>
                <a:rPr lang="fr-FR" sz="1100">
                  <a:solidFill>
                    <a:schemeClr val="dk1"/>
                  </a:solidFill>
                  <a:latin typeface="Calibri"/>
                  <a:ea typeface="Calibri"/>
                  <a:cs typeface="Calibri"/>
                  <a:sym typeface="Calibri"/>
                </a:rPr>
                <a:t> semestre validés)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SAU ou Réanimation selon hôpitaux</a:t>
              </a:r>
              <a:endParaRPr sz="1100">
                <a:solidFill>
                  <a:schemeClr val="dk1"/>
                </a:solidFill>
                <a:latin typeface="Calibri"/>
                <a:ea typeface="Calibri"/>
                <a:cs typeface="Calibri"/>
                <a:sym typeface="Calibri"/>
              </a:endParaRPr>
            </a:p>
          </p:txBody>
        </p:sp>
        <p:sp>
          <p:nvSpPr>
            <p:cNvPr id="1544" name="Google Shape;1544;p48"/>
            <p:cNvSpPr txBox="1"/>
            <p:nvPr/>
          </p:nvSpPr>
          <p:spPr>
            <a:xfrm>
              <a:off x="4196335" y="1082288"/>
              <a:ext cx="24828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545" name="Google Shape;1545;p48"/>
          <p:cNvGrpSpPr/>
          <p:nvPr/>
        </p:nvGrpSpPr>
        <p:grpSpPr>
          <a:xfrm>
            <a:off x="604182" y="5513162"/>
            <a:ext cx="2878666" cy="1228645"/>
            <a:chOff x="3553878" y="2261863"/>
            <a:chExt cx="2878666" cy="1228645"/>
          </a:xfrm>
        </p:grpSpPr>
        <p:sp>
          <p:nvSpPr>
            <p:cNvPr id="1546" name="Google Shape;1546;p48"/>
            <p:cNvSpPr txBox="1"/>
            <p:nvPr/>
          </p:nvSpPr>
          <p:spPr>
            <a:xfrm>
              <a:off x="4311438" y="2261863"/>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Stages autres </a:t>
              </a:r>
              <a:endParaRPr sz="1100" b="1" dirty="0">
                <a:solidFill>
                  <a:schemeClr val="accent5"/>
                </a:solidFill>
                <a:latin typeface="Calibri"/>
                <a:ea typeface="Calibri"/>
                <a:cs typeface="Calibri"/>
                <a:sym typeface="Calibri"/>
              </a:endParaRPr>
            </a:p>
          </p:txBody>
        </p:sp>
        <p:sp>
          <p:nvSpPr>
            <p:cNvPr id="1547" name="Google Shape;1547;p48"/>
            <p:cNvSpPr/>
            <p:nvPr/>
          </p:nvSpPr>
          <p:spPr>
            <a:xfrm>
              <a:off x="3553878" y="2684482"/>
              <a:ext cx="2878666" cy="80602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p:txBody>
        </p:sp>
      </p:grpSp>
      <p:grpSp>
        <p:nvGrpSpPr>
          <p:cNvPr id="1548" name="Google Shape;1548;p48"/>
          <p:cNvGrpSpPr/>
          <p:nvPr/>
        </p:nvGrpSpPr>
        <p:grpSpPr>
          <a:xfrm>
            <a:off x="4157805" y="3587884"/>
            <a:ext cx="2286345" cy="1048385"/>
            <a:chOff x="4283297" y="3727434"/>
            <a:chExt cx="2286345" cy="1048385"/>
          </a:xfrm>
        </p:grpSpPr>
        <p:sp>
          <p:nvSpPr>
            <p:cNvPr id="1549" name="Google Shape;1549;p48"/>
            <p:cNvSpPr txBox="1"/>
            <p:nvPr/>
          </p:nvSpPr>
          <p:spPr>
            <a:xfrm>
              <a:off x="4743846" y="372743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50" name="Google Shape;1550;p48"/>
            <p:cNvSpPr/>
            <p:nvPr/>
          </p:nvSpPr>
          <p:spPr>
            <a:xfrm>
              <a:off x="4283297" y="4101915"/>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Catheters veineux : non tunnellisés. Plus rarement tunnelisés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sz="1100">
                <a:solidFill>
                  <a:schemeClr val="dk1"/>
                </a:solidFill>
                <a:latin typeface="Calibri"/>
                <a:ea typeface="Calibri"/>
                <a:cs typeface="Calibri"/>
                <a:sym typeface="Calibri"/>
              </a:endParaRPr>
            </a:p>
          </p:txBody>
        </p:sp>
      </p:grpSp>
      <p:grpSp>
        <p:nvGrpSpPr>
          <p:cNvPr id="1551" name="Google Shape;1551;p48"/>
          <p:cNvGrpSpPr/>
          <p:nvPr/>
        </p:nvGrpSpPr>
        <p:grpSpPr>
          <a:xfrm>
            <a:off x="4137649" y="4817645"/>
            <a:ext cx="2286346" cy="1924162"/>
            <a:chOff x="6661487" y="3073187"/>
            <a:chExt cx="2286346" cy="1786354"/>
          </a:xfrm>
        </p:grpSpPr>
        <p:sp>
          <p:nvSpPr>
            <p:cNvPr id="1552" name="Google Shape;1552;p48"/>
            <p:cNvSpPr txBox="1"/>
            <p:nvPr/>
          </p:nvSpPr>
          <p:spPr>
            <a:xfrm>
              <a:off x="7154776" y="3073187"/>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53" name="Google Shape;1553;p48"/>
            <p:cNvSpPr/>
            <p:nvPr/>
          </p:nvSpPr>
          <p:spPr>
            <a:xfrm>
              <a:off x="6661487" y="3362053"/>
              <a:ext cx="2286346" cy="1497488"/>
            </a:xfrm>
            <a:prstGeom prst="roundRect">
              <a:avLst>
                <a:gd name="adj" fmla="val 9503"/>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rares</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variable selon les services mais très fréquents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Bibliographie, anapath, dialyse, transplantation, vasculaire, génétique, HTA, physiologie rénale, radiologie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grpSp>
        <p:nvGrpSpPr>
          <p:cNvPr id="1554" name="Google Shape;1554;p48"/>
          <p:cNvGrpSpPr/>
          <p:nvPr/>
        </p:nvGrpSpPr>
        <p:grpSpPr>
          <a:xfrm>
            <a:off x="604181" y="4702679"/>
            <a:ext cx="2878667" cy="747047"/>
            <a:chOff x="3719515" y="1950601"/>
            <a:chExt cx="3498247" cy="747047"/>
          </a:xfrm>
        </p:grpSpPr>
        <p:sp>
          <p:nvSpPr>
            <p:cNvPr id="1555" name="Google Shape;1555;p48"/>
            <p:cNvSpPr txBox="1"/>
            <p:nvPr/>
          </p:nvSpPr>
          <p:spPr>
            <a:xfrm>
              <a:off x="4392825" y="1950601"/>
              <a:ext cx="2041493"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Libéral/associatif</a:t>
              </a:r>
              <a:endParaRPr sz="1100" b="1" dirty="0">
                <a:solidFill>
                  <a:schemeClr val="accent5"/>
                </a:solidFill>
                <a:latin typeface="Calibri"/>
                <a:ea typeface="Calibri"/>
                <a:cs typeface="Calibri"/>
                <a:sym typeface="Calibri"/>
              </a:endParaRPr>
            </a:p>
          </p:txBody>
        </p:sp>
        <p:sp>
          <p:nvSpPr>
            <p:cNvPr id="1556" name="Google Shape;1556;p48"/>
            <p:cNvSpPr/>
            <p:nvPr/>
          </p:nvSpPr>
          <p:spPr>
            <a:xfrm>
              <a:off x="3719515" y="2404954"/>
              <a:ext cx="3498247" cy="29269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AURA (Paris) : centré dialyse + 22 lits hospit</a:t>
              </a:r>
              <a:endParaRPr sz="1100">
                <a:solidFill>
                  <a:schemeClr val="dk1"/>
                </a:solidFill>
                <a:latin typeface="Calibri"/>
                <a:ea typeface="Calibri"/>
                <a:cs typeface="Calibri"/>
                <a:sym typeface="Calibri"/>
              </a:endParaRPr>
            </a:p>
          </p:txBody>
        </p:sp>
      </p:grpSp>
      <p:grpSp>
        <p:nvGrpSpPr>
          <p:cNvPr id="1557" name="Google Shape;1557;p48"/>
          <p:cNvGrpSpPr/>
          <p:nvPr/>
        </p:nvGrpSpPr>
        <p:grpSpPr>
          <a:xfrm>
            <a:off x="6608737" y="2582057"/>
            <a:ext cx="2420299" cy="1971454"/>
            <a:chOff x="6748784" y="2782214"/>
            <a:chExt cx="2420299" cy="1971454"/>
          </a:xfrm>
        </p:grpSpPr>
        <p:sp>
          <p:nvSpPr>
            <p:cNvPr id="1558" name="Google Shape;1558;p48"/>
            <p:cNvSpPr txBox="1"/>
            <p:nvPr/>
          </p:nvSpPr>
          <p:spPr>
            <a:xfrm>
              <a:off x="7272699"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559" name="Google Shape;1559;p48"/>
            <p:cNvSpPr/>
            <p:nvPr/>
          </p:nvSpPr>
          <p:spPr>
            <a:xfrm>
              <a:off x="6748784" y="3084236"/>
              <a:ext cx="2420299" cy="166943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dialyse, transplantation, réanimation, immunologie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Très nombreuses thématiques de recherche.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M2 vivement encouragé.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5"/>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138" name="Google Shape;138;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a:t>
            </a:fld>
            <a:endParaRPr/>
          </a:p>
        </p:txBody>
      </p:sp>
      <p:pic>
        <p:nvPicPr>
          <p:cNvPr id="139" name="Google Shape;139;p5" descr="Infographie Néphrologie V2.pdf"/>
          <p:cNvPicPr preferRelativeResize="0"/>
          <p:nvPr/>
        </p:nvPicPr>
        <p:blipFill rotWithShape="1">
          <a:blip r:embed="rId4">
            <a:alphaModFix/>
          </a:blip>
          <a:srcRect/>
          <a:stretch/>
        </p:blipFill>
        <p:spPr>
          <a:xfrm>
            <a:off x="0" y="85725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64" name="Google Shape;1564;p49"/>
          <p:cNvGrpSpPr/>
          <p:nvPr/>
        </p:nvGrpSpPr>
        <p:grpSpPr>
          <a:xfrm>
            <a:off x="359649" y="1458625"/>
            <a:ext cx="2281657" cy="2108528"/>
            <a:chOff x="225082" y="1343672"/>
            <a:chExt cx="2426226" cy="2330910"/>
          </a:xfrm>
        </p:grpSpPr>
        <p:pic>
          <p:nvPicPr>
            <p:cNvPr id="1565" name="Google Shape;1565;p49"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566" name="Google Shape;1566;p49"/>
            <p:cNvSpPr txBox="1"/>
            <p:nvPr/>
          </p:nvSpPr>
          <p:spPr>
            <a:xfrm>
              <a:off x="1251491" y="1669391"/>
              <a:ext cx="43663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Paris</a:t>
              </a:r>
              <a:endParaRPr/>
            </a:p>
          </p:txBody>
        </p:sp>
        <p:sp>
          <p:nvSpPr>
            <p:cNvPr id="1567" name="Google Shape;1567;p49"/>
            <p:cNvSpPr/>
            <p:nvPr/>
          </p:nvSpPr>
          <p:spPr>
            <a:xfrm>
              <a:off x="1364382" y="1863611"/>
              <a:ext cx="242255" cy="227769"/>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68" name="Google Shape;1568;p49"/>
          <p:cNvGrpSpPr/>
          <p:nvPr/>
        </p:nvGrpSpPr>
        <p:grpSpPr>
          <a:xfrm>
            <a:off x="707523" y="5708595"/>
            <a:ext cx="7728954" cy="820209"/>
            <a:chOff x="534243" y="685799"/>
            <a:chExt cx="5674181" cy="820209"/>
          </a:xfrm>
        </p:grpSpPr>
        <p:sp>
          <p:nvSpPr>
            <p:cNvPr id="1569" name="Google Shape;1569;p49"/>
            <p:cNvSpPr/>
            <p:nvPr/>
          </p:nvSpPr>
          <p:spPr>
            <a:xfrm>
              <a:off x="3974267" y="685799"/>
              <a:ext cx="2234157" cy="82020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Paris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Syndicat des internes des hôpitaux de Paris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SIHP</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www.sihp.fr</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570" name="Google Shape;1570;p49"/>
            <p:cNvSpPr/>
            <p:nvPr/>
          </p:nvSpPr>
          <p:spPr>
            <a:xfrm>
              <a:off x="534243" y="685800"/>
              <a:ext cx="155294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Référent néphrologie</a:t>
              </a:r>
              <a:r>
                <a:rPr lang="fr-FR" sz="1100" dirty="0">
                  <a:solidFill>
                    <a:schemeClr val="dk1"/>
                  </a:solidFill>
                  <a:latin typeface="Calibri"/>
                  <a:ea typeface="Calibri"/>
                  <a:cs typeface="Calibri"/>
                  <a:sym typeface="Calibri"/>
                </a:rPr>
                <a:t>:</a:t>
              </a:r>
              <a:endParaRPr dirty="0"/>
            </a:p>
            <a:p>
              <a:pPr marL="0" marR="0" lvl="0" indent="0" algn="ctr" rtl="0">
                <a:lnSpc>
                  <a:spcPct val="107000"/>
                </a:lnSpc>
                <a:spcBef>
                  <a:spcPts val="0"/>
                </a:spcBef>
                <a:spcAft>
                  <a:spcPts val="0"/>
                </a:spcAft>
                <a:buNone/>
              </a:pPr>
              <a:r>
                <a:rPr lang="fi-FI" sz="1100" dirty="0">
                  <a:solidFill>
                    <a:schemeClr val="dk1"/>
                  </a:solidFill>
                  <a:latin typeface="Calibri"/>
                  <a:ea typeface="Calibri"/>
                  <a:cs typeface="Calibri"/>
                  <a:sym typeface="Calibri"/>
                </a:rPr>
                <a:t>Elise DUCROCQ</a:t>
              </a:r>
            </a:p>
            <a:p>
              <a:pPr marL="0" marR="0" lvl="0" indent="0" algn="ctr" rtl="0">
                <a:lnSpc>
                  <a:spcPct val="107000"/>
                </a:lnSpc>
                <a:spcBef>
                  <a:spcPts val="0"/>
                </a:spcBef>
                <a:spcAft>
                  <a:spcPts val="0"/>
                </a:spcAft>
                <a:buNone/>
              </a:pPr>
              <a:r>
                <a:rPr lang="fi-FI" sz="1100" dirty="0">
                  <a:solidFill>
                    <a:schemeClr val="dk1"/>
                  </a:solidFill>
                  <a:latin typeface="Calibri"/>
                  <a:ea typeface="Calibri"/>
                  <a:cs typeface="Calibri"/>
                  <a:sym typeface="Calibri"/>
                </a:rPr>
                <a:t>elise.ducrocq91@gmail.com</a:t>
              </a:r>
              <a:endParaRPr sz="1100" dirty="0">
                <a:solidFill>
                  <a:schemeClr val="dk1"/>
                </a:solidFill>
                <a:latin typeface="Calibri"/>
                <a:ea typeface="Calibri"/>
                <a:cs typeface="Calibri"/>
                <a:sym typeface="Calibri"/>
              </a:endParaRPr>
            </a:p>
          </p:txBody>
        </p:sp>
        <p:sp>
          <p:nvSpPr>
            <p:cNvPr id="1571" name="Google Shape;1571;p49"/>
            <p:cNvSpPr/>
            <p:nvPr/>
          </p:nvSpPr>
          <p:spPr>
            <a:xfrm>
              <a:off x="2279130" y="685800"/>
              <a:ext cx="1492769"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Alexandre KARRAS</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Alexandre.karras@aphp.fr</a:t>
              </a:r>
              <a:endParaRPr sz="1100">
                <a:solidFill>
                  <a:schemeClr val="dk1"/>
                </a:solidFill>
                <a:latin typeface="Calibri"/>
                <a:ea typeface="Calibri"/>
                <a:cs typeface="Calibri"/>
                <a:sym typeface="Calibri"/>
              </a:endParaRPr>
            </a:p>
          </p:txBody>
        </p:sp>
      </p:grpSp>
      <p:sp>
        <p:nvSpPr>
          <p:cNvPr id="1572" name="Google Shape;1572;p49"/>
          <p:cNvSpPr txBox="1"/>
          <p:nvPr/>
        </p:nvSpPr>
        <p:spPr>
          <a:xfrm>
            <a:off x="3557588" y="533743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573" name="Google Shape;1573;p49"/>
          <p:cNvGrpSpPr/>
          <p:nvPr/>
        </p:nvGrpSpPr>
        <p:grpSpPr>
          <a:xfrm>
            <a:off x="309143" y="3581049"/>
            <a:ext cx="2281657" cy="1535402"/>
            <a:chOff x="309143" y="3570934"/>
            <a:chExt cx="2281657" cy="1535402"/>
          </a:xfrm>
        </p:grpSpPr>
        <p:sp>
          <p:nvSpPr>
            <p:cNvPr id="1574" name="Google Shape;1574;p49"/>
            <p:cNvSpPr txBox="1"/>
            <p:nvPr/>
          </p:nvSpPr>
          <p:spPr>
            <a:xfrm>
              <a:off x="430980" y="357093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75" name="Google Shape;1575;p49"/>
            <p:cNvSpPr/>
            <p:nvPr/>
          </p:nvSpPr>
          <p:spPr>
            <a:xfrm>
              <a:off x="309143" y="3880468"/>
              <a:ext cx="2281657" cy="122586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2 aéroports internationaux</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4 gares desservant de nb villes en France (toutes?)</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difficile en voiture mais super réseau de bus/tram/metro</a:t>
              </a:r>
              <a:endParaRPr sz="1100">
                <a:solidFill>
                  <a:schemeClr val="dk1"/>
                </a:solidFill>
                <a:latin typeface="Calibri"/>
                <a:ea typeface="Calibri"/>
                <a:cs typeface="Calibri"/>
                <a:sym typeface="Calibri"/>
              </a:endParaRPr>
            </a:p>
          </p:txBody>
        </p:sp>
      </p:grpSp>
      <p:grpSp>
        <p:nvGrpSpPr>
          <p:cNvPr id="1576" name="Google Shape;1576;p49"/>
          <p:cNvGrpSpPr/>
          <p:nvPr/>
        </p:nvGrpSpPr>
        <p:grpSpPr>
          <a:xfrm>
            <a:off x="2874256" y="3144542"/>
            <a:ext cx="3628440" cy="1971596"/>
            <a:chOff x="2820899" y="2734526"/>
            <a:chExt cx="3628440" cy="1971596"/>
          </a:xfrm>
        </p:grpSpPr>
        <p:sp>
          <p:nvSpPr>
            <p:cNvPr id="1577" name="Google Shape;1577;p49"/>
            <p:cNvSpPr txBox="1"/>
            <p:nvPr/>
          </p:nvSpPr>
          <p:spPr>
            <a:xfrm>
              <a:off x="4047593" y="2734526"/>
              <a:ext cx="9525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sp>
          <p:nvSpPr>
            <p:cNvPr id="1578" name="Google Shape;1578;p49"/>
            <p:cNvSpPr/>
            <p:nvPr/>
          </p:nvSpPr>
          <p:spPr>
            <a:xfrm>
              <a:off x="2820899" y="3105684"/>
              <a:ext cx="3628440" cy="160043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Qui ne connaît pas Paris?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Ses musées, ses bâtiments historiques, sa culture, ses bars, ses restaurants, ses soirées jusqu’au bout de la nuit!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Certes vous paierez votre loyer plus cher et ferez peut-être plus de transport mais autant la formation que le dynamisme de la ville en vaut la peine!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Très grande diversité de stage permettant de se faire plaisir en termes de pathologies néphrologiques et autres </a:t>
              </a:r>
              <a:endParaRPr/>
            </a:p>
          </p:txBody>
        </p:sp>
      </p:grpSp>
      <p:pic>
        <p:nvPicPr>
          <p:cNvPr id="1579" name="Google Shape;1579;p49" descr="Paris.png"/>
          <p:cNvPicPr preferRelativeResize="0"/>
          <p:nvPr/>
        </p:nvPicPr>
        <p:blipFill rotWithShape="1">
          <a:blip r:embed="rId5">
            <a:alphaModFix/>
          </a:blip>
          <a:srcRect/>
          <a:stretch/>
        </p:blipFill>
        <p:spPr>
          <a:xfrm>
            <a:off x="3250183" y="1524727"/>
            <a:ext cx="5332900" cy="1540616"/>
          </a:xfrm>
          <a:prstGeom prst="rect">
            <a:avLst/>
          </a:prstGeom>
          <a:noFill/>
          <a:ln>
            <a:noFill/>
          </a:ln>
        </p:spPr>
      </p:pic>
      <p:sp>
        <p:nvSpPr>
          <p:cNvPr id="1580" name="Google Shape;1580;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50</a:t>
            </a:fld>
            <a:endParaRPr/>
          </a:p>
        </p:txBody>
      </p:sp>
      <p:pic>
        <p:nvPicPr>
          <p:cNvPr id="1581" name="Google Shape;1581;p49" descr="Paris2.jpg"/>
          <p:cNvPicPr preferRelativeResize="0"/>
          <p:nvPr/>
        </p:nvPicPr>
        <p:blipFill rotWithShape="1">
          <a:blip r:embed="rId6">
            <a:alphaModFix/>
          </a:blip>
          <a:srcRect/>
          <a:stretch/>
        </p:blipFill>
        <p:spPr>
          <a:xfrm>
            <a:off x="0" y="0"/>
            <a:ext cx="9144000" cy="1373379"/>
          </a:xfrm>
          <a:prstGeom prst="rect">
            <a:avLst/>
          </a:prstGeom>
          <a:noFill/>
          <a:ln>
            <a:noFill/>
          </a:ln>
        </p:spPr>
      </p:pic>
      <p:sp>
        <p:nvSpPr>
          <p:cNvPr id="1582" name="Google Shape;1582;p49"/>
          <p:cNvSpPr txBox="1"/>
          <p:nvPr/>
        </p:nvSpPr>
        <p:spPr>
          <a:xfrm>
            <a:off x="7568744" y="3083827"/>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583" name="Google Shape;1583;p49"/>
          <p:cNvGrpSpPr/>
          <p:nvPr/>
        </p:nvGrpSpPr>
        <p:grpSpPr>
          <a:xfrm>
            <a:off x="6684195" y="3354258"/>
            <a:ext cx="2281657" cy="1756053"/>
            <a:chOff x="500646" y="3455720"/>
            <a:chExt cx="2281657" cy="1756053"/>
          </a:xfrm>
        </p:grpSpPr>
        <p:sp>
          <p:nvSpPr>
            <p:cNvPr id="1584" name="Google Shape;1584;p49"/>
            <p:cNvSpPr txBox="1"/>
            <p:nvPr/>
          </p:nvSpPr>
          <p:spPr>
            <a:xfrm>
              <a:off x="627061" y="3455720"/>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585" name="Google Shape;1585;p49"/>
            <p:cNvSpPr/>
            <p:nvPr/>
          </p:nvSpPr>
          <p:spPr>
            <a:xfrm>
              <a:off x="500646" y="3798620"/>
              <a:ext cx="2281657" cy="141315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Pas d’internat dans paris intra-muros</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Pas d’internat</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900 euros</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586" name="Google Shape;1586;p49"/>
          <p:cNvSpPr/>
          <p:nvPr/>
        </p:nvSpPr>
        <p:spPr>
          <a:xfrm>
            <a:off x="3470518" y="403844"/>
            <a:ext cx="2521956"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Paris / Ile de France</a:t>
            </a:r>
            <a:endParaRPr sz="1100">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50"/>
          <p:cNvSpPr txBox="1"/>
          <p:nvPr/>
        </p:nvSpPr>
        <p:spPr>
          <a:xfrm>
            <a:off x="0" y="-26670"/>
            <a:ext cx="9164298" cy="47000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Poitiers</a:t>
            </a:r>
            <a:endParaRPr sz="1050">
              <a:solidFill>
                <a:srgbClr val="000000"/>
              </a:solidFill>
              <a:latin typeface="Calibri"/>
              <a:ea typeface="Calibri"/>
              <a:cs typeface="Calibri"/>
              <a:sym typeface="Calibri"/>
            </a:endParaRPr>
          </a:p>
        </p:txBody>
      </p:sp>
      <p:grpSp>
        <p:nvGrpSpPr>
          <p:cNvPr id="1592" name="Google Shape;1592;p50"/>
          <p:cNvGrpSpPr/>
          <p:nvPr/>
        </p:nvGrpSpPr>
        <p:grpSpPr>
          <a:xfrm>
            <a:off x="189533" y="414077"/>
            <a:ext cx="3686375" cy="2604373"/>
            <a:chOff x="409375" y="416476"/>
            <a:chExt cx="3686375" cy="2604373"/>
          </a:xfrm>
        </p:grpSpPr>
        <p:sp>
          <p:nvSpPr>
            <p:cNvPr id="1593" name="Google Shape;1593;p50"/>
            <p:cNvSpPr/>
            <p:nvPr/>
          </p:nvSpPr>
          <p:spPr>
            <a:xfrm>
              <a:off x="409375" y="723057"/>
              <a:ext cx="3686375" cy="229779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divisé en 3 parties.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Hospitalisation conventionnelle, HDJ, suivi en transplantation/consultation.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100 greffes/an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4 lits des soins intensifs, consultation de suivi de greffés.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Service de soins intensifs néphrologique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Oui, 4 lits </a:t>
              </a:r>
              <a:endParaRPr/>
            </a:p>
          </p:txBody>
        </p:sp>
        <p:sp>
          <p:nvSpPr>
            <p:cNvPr id="1594" name="Google Shape;1594;p50"/>
            <p:cNvSpPr txBox="1"/>
            <p:nvPr/>
          </p:nvSpPr>
          <p:spPr>
            <a:xfrm>
              <a:off x="536369" y="416476"/>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595" name="Google Shape;1595;p50"/>
          <p:cNvGrpSpPr/>
          <p:nvPr/>
        </p:nvGrpSpPr>
        <p:grpSpPr>
          <a:xfrm>
            <a:off x="189533" y="3067724"/>
            <a:ext cx="3686375" cy="1701127"/>
            <a:chOff x="189533" y="4019332"/>
            <a:chExt cx="3686375" cy="1701127"/>
          </a:xfrm>
        </p:grpSpPr>
        <p:sp>
          <p:nvSpPr>
            <p:cNvPr id="1596" name="Google Shape;1596;p50"/>
            <p:cNvSpPr/>
            <p:nvPr/>
          </p:nvSpPr>
          <p:spPr>
            <a:xfrm>
              <a:off x="189533" y="4343432"/>
              <a:ext cx="3686375" cy="137702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La Rochelle </a:t>
              </a:r>
              <a:r>
                <a:rPr lang="fr-FR" sz="1100" dirty="0">
                  <a:solidFill>
                    <a:schemeClr val="dk1"/>
                  </a:solidFill>
                  <a:latin typeface="Calibri"/>
                  <a:ea typeface="Calibri"/>
                  <a:cs typeface="Calibri"/>
                  <a:sym typeface="Calibri"/>
                </a:rPr>
                <a:t>(1h20)</a:t>
              </a:r>
              <a:r>
                <a:rPr lang="fr-FR" sz="1100" b="1" dirty="0">
                  <a:solidFill>
                    <a:schemeClr val="dk1"/>
                  </a:solidFill>
                  <a:latin typeface="Calibri"/>
                  <a:ea typeface="Calibri"/>
                  <a:cs typeface="Calibri"/>
                  <a:sym typeface="Calibri"/>
                </a:rPr>
                <a:t> </a:t>
              </a:r>
              <a:r>
                <a:rPr lang="fr-FR" sz="1100" dirty="0">
                  <a:solidFill>
                    <a:schemeClr val="dk1"/>
                  </a:solidFill>
                  <a:latin typeface="Calibri"/>
                  <a:ea typeface="Calibri"/>
                  <a:cs typeface="Calibri"/>
                  <a:sym typeface="Calibri"/>
                </a:rPr>
                <a:t>: 8 lits d’hospitalisation + dialyse + biopsies rénales + pose de cathéters.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Niort</a:t>
              </a:r>
              <a:r>
                <a:rPr lang="fr-FR" sz="1100" dirty="0">
                  <a:solidFill>
                    <a:schemeClr val="dk1"/>
                  </a:solidFill>
                  <a:latin typeface="Calibri"/>
                  <a:ea typeface="Calibri"/>
                  <a:cs typeface="Calibri"/>
                  <a:sym typeface="Calibri"/>
                </a:rPr>
                <a:t> (40 min) : 12 lits d’hospitalisation + dialyse + gestes + HDJ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Angoulême</a:t>
              </a:r>
              <a:r>
                <a:rPr lang="fr-FR" sz="1100" dirty="0">
                  <a:solidFill>
                    <a:schemeClr val="dk1"/>
                  </a:solidFill>
                  <a:latin typeface="Calibri"/>
                  <a:ea typeface="Calibri"/>
                  <a:cs typeface="Calibri"/>
                  <a:sym typeface="Calibri"/>
                </a:rPr>
                <a:t> (1h) : lits communs avec le service d’hépato-gastro-entérologie </a:t>
              </a:r>
              <a:endParaRPr dirty="0"/>
            </a:p>
            <a:p>
              <a:pPr marL="171450" marR="0" lvl="0" indent="-171450" algn="l" rtl="0">
                <a:lnSpc>
                  <a:spcPct val="107000"/>
                </a:lnSpc>
                <a:spcBef>
                  <a:spcPts val="0"/>
                </a:spcBef>
                <a:spcAft>
                  <a:spcPts val="0"/>
                </a:spcAft>
                <a:buClr>
                  <a:schemeClr val="dk1"/>
                </a:buClr>
                <a:buSzPts val="1100"/>
                <a:buFont typeface="Arial"/>
                <a:buChar char="•"/>
              </a:pPr>
              <a:r>
                <a:rPr lang="fr-FR" sz="1100" b="1" dirty="0">
                  <a:solidFill>
                    <a:schemeClr val="dk1"/>
                  </a:solidFill>
                  <a:latin typeface="Calibri"/>
                  <a:ea typeface="Calibri"/>
                  <a:cs typeface="Calibri"/>
                  <a:sym typeface="Calibri"/>
                </a:rPr>
                <a:t>Saintes</a:t>
              </a:r>
              <a:r>
                <a:rPr lang="fr-FR" sz="1100" dirty="0">
                  <a:solidFill>
                    <a:schemeClr val="dk1"/>
                  </a:solidFill>
                  <a:latin typeface="Calibri"/>
                  <a:ea typeface="Calibri"/>
                  <a:cs typeface="Calibri"/>
                  <a:sym typeface="Calibri"/>
                </a:rPr>
                <a:t> (1h30) </a:t>
              </a:r>
              <a:endParaRPr dirty="0"/>
            </a:p>
            <a:p>
              <a:pPr marL="0" marR="0" lvl="0" indent="0" algn="l" rtl="0">
                <a:lnSpc>
                  <a:spcPct val="107000"/>
                </a:lnSpc>
                <a:spcBef>
                  <a:spcPts val="0"/>
                </a:spcBef>
                <a:spcAft>
                  <a:spcPts val="0"/>
                </a:spcAft>
                <a:buNone/>
              </a:pPr>
              <a:endParaRPr sz="1100" b="1"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a:p>
              <a:pPr marL="0" marR="0" lvl="0" indent="0" algn="l" rtl="0">
                <a:lnSpc>
                  <a:spcPct val="107000"/>
                </a:lnSpc>
                <a:spcBef>
                  <a:spcPts val="0"/>
                </a:spcBef>
                <a:spcAft>
                  <a:spcPts val="0"/>
                </a:spcAft>
                <a:buNone/>
              </a:pPr>
              <a:r>
                <a:rPr lang="fr-FR" sz="1100" dirty="0">
                  <a:solidFill>
                    <a:schemeClr val="dk1"/>
                  </a:solidFill>
                  <a:latin typeface="Calibri"/>
                  <a:ea typeface="Calibri"/>
                  <a:cs typeface="Calibri"/>
                  <a:sym typeface="Calibri"/>
                </a:rPr>
                <a:t> </a:t>
              </a:r>
              <a:endParaRPr dirty="0"/>
            </a:p>
          </p:txBody>
        </p:sp>
        <p:sp>
          <p:nvSpPr>
            <p:cNvPr id="1597" name="Google Shape;1597;p50"/>
            <p:cNvSpPr txBox="1"/>
            <p:nvPr/>
          </p:nvSpPr>
          <p:spPr>
            <a:xfrm>
              <a:off x="245536" y="4019332"/>
              <a:ext cx="3587405"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5"/>
                  </a:solidFill>
                  <a:latin typeface="Calibri"/>
                  <a:ea typeface="Calibri"/>
                  <a:cs typeface="Calibri"/>
                  <a:sym typeface="Calibri"/>
                </a:rPr>
                <a:t>Services de néphrologie en périphérie</a:t>
              </a:r>
              <a:endParaRPr sz="1100" b="1" dirty="0">
                <a:solidFill>
                  <a:schemeClr val="accent5"/>
                </a:solidFill>
                <a:latin typeface="Calibri"/>
                <a:ea typeface="Calibri"/>
                <a:cs typeface="Calibri"/>
                <a:sym typeface="Calibri"/>
              </a:endParaRPr>
            </a:p>
          </p:txBody>
        </p:sp>
      </p:grpSp>
      <p:grpSp>
        <p:nvGrpSpPr>
          <p:cNvPr id="1598" name="Google Shape;1598;p50"/>
          <p:cNvGrpSpPr/>
          <p:nvPr/>
        </p:nvGrpSpPr>
        <p:grpSpPr>
          <a:xfrm>
            <a:off x="4125865" y="2091335"/>
            <a:ext cx="2309337" cy="1389300"/>
            <a:chOff x="6690039" y="453080"/>
            <a:chExt cx="2309337" cy="1813390"/>
          </a:xfrm>
        </p:grpSpPr>
        <p:sp>
          <p:nvSpPr>
            <p:cNvPr id="1599" name="Google Shape;1599;p50"/>
            <p:cNvSpPr/>
            <p:nvPr/>
          </p:nvSpPr>
          <p:spPr>
            <a:xfrm>
              <a:off x="6690039" y="976560"/>
              <a:ext cx="2309337" cy="128991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CHU Poitiers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La Rochelle, Niort , Angoulême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Saintes</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600" name="Google Shape;1600;p50"/>
            <p:cNvSpPr txBox="1"/>
            <p:nvPr/>
          </p:nvSpPr>
          <p:spPr>
            <a:xfrm>
              <a:off x="6837336" y="453080"/>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601" name="Google Shape;1601;p50"/>
          <p:cNvGrpSpPr/>
          <p:nvPr/>
        </p:nvGrpSpPr>
        <p:grpSpPr>
          <a:xfrm>
            <a:off x="6748784" y="660222"/>
            <a:ext cx="2280252" cy="1431113"/>
            <a:chOff x="4511201" y="3012645"/>
            <a:chExt cx="2280252" cy="1431113"/>
          </a:xfrm>
        </p:grpSpPr>
        <p:sp>
          <p:nvSpPr>
            <p:cNvPr id="1602" name="Google Shape;1602;p50"/>
            <p:cNvSpPr txBox="1"/>
            <p:nvPr/>
          </p:nvSpPr>
          <p:spPr>
            <a:xfrm>
              <a:off x="4969156" y="3012645"/>
              <a:ext cx="1620734"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dirty="0">
                <a:solidFill>
                  <a:schemeClr val="accent5"/>
                </a:solidFill>
                <a:latin typeface="Calibri"/>
                <a:ea typeface="Calibri"/>
                <a:cs typeface="Calibri"/>
                <a:sym typeface="Calibri"/>
              </a:endParaRPr>
            </a:p>
          </p:txBody>
        </p:sp>
        <p:sp>
          <p:nvSpPr>
            <p:cNvPr id="1603" name="Google Shape;1603;p50"/>
            <p:cNvSpPr/>
            <p:nvPr/>
          </p:nvSpPr>
          <p:spPr>
            <a:xfrm>
              <a:off x="4511201" y="3382238"/>
              <a:ext cx="2280252" cy="106152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2/an (inter-région grand Ouest)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 </a:t>
              </a:r>
              <a:endParaRPr/>
            </a:p>
          </p:txBody>
        </p:sp>
      </p:grpSp>
      <p:grpSp>
        <p:nvGrpSpPr>
          <p:cNvPr id="1604" name="Google Shape;1604;p50"/>
          <p:cNvGrpSpPr/>
          <p:nvPr/>
        </p:nvGrpSpPr>
        <p:grpSpPr>
          <a:xfrm>
            <a:off x="6748784" y="4760922"/>
            <a:ext cx="2274702" cy="1696402"/>
            <a:chOff x="6795135" y="3310683"/>
            <a:chExt cx="2274702" cy="1696402"/>
          </a:xfrm>
        </p:grpSpPr>
        <p:sp>
          <p:nvSpPr>
            <p:cNvPr id="1605" name="Google Shape;1605;p50"/>
            <p:cNvSpPr txBox="1"/>
            <p:nvPr/>
          </p:nvSpPr>
          <p:spPr>
            <a:xfrm>
              <a:off x="6926759" y="3310683"/>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606" name="Google Shape;1606;p50"/>
            <p:cNvSpPr/>
            <p:nvPr/>
          </p:nvSpPr>
          <p:spPr>
            <a:xfrm>
              <a:off x="6795135" y="3781217"/>
              <a:ext cx="2274702" cy="122586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2021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8</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3 (Niort , Angoulême, Saintes)  </a:t>
              </a:r>
              <a:endParaRPr/>
            </a:p>
          </p:txBody>
        </p:sp>
      </p:grpSp>
      <p:grpSp>
        <p:nvGrpSpPr>
          <p:cNvPr id="1607" name="Google Shape;1607;p50"/>
          <p:cNvGrpSpPr/>
          <p:nvPr/>
        </p:nvGrpSpPr>
        <p:grpSpPr>
          <a:xfrm>
            <a:off x="4125865" y="740414"/>
            <a:ext cx="2286345" cy="1217705"/>
            <a:chOff x="4196326" y="1098261"/>
            <a:chExt cx="2286345" cy="919001"/>
          </a:xfrm>
        </p:grpSpPr>
        <p:sp>
          <p:nvSpPr>
            <p:cNvPr id="1608" name="Google Shape;1608;p50"/>
            <p:cNvSpPr/>
            <p:nvPr/>
          </p:nvSpPr>
          <p:spPr>
            <a:xfrm>
              <a:off x="4196326" y="1402477"/>
              <a:ext cx="2286345" cy="61478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Gardes aux urgences adultes ou en réanimation.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service avec des astreintes de week-end séniorisées. </a:t>
              </a:r>
              <a:endParaRPr/>
            </a:p>
          </p:txBody>
        </p:sp>
        <p:sp>
          <p:nvSpPr>
            <p:cNvPr id="1609" name="Google Shape;1609;p50"/>
            <p:cNvSpPr txBox="1"/>
            <p:nvPr/>
          </p:nvSpPr>
          <p:spPr>
            <a:xfrm>
              <a:off x="4662759"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610" name="Google Shape;1610;p50"/>
          <p:cNvGrpSpPr/>
          <p:nvPr/>
        </p:nvGrpSpPr>
        <p:grpSpPr>
          <a:xfrm>
            <a:off x="189533" y="5672579"/>
            <a:ext cx="3686376" cy="1035212"/>
            <a:chOff x="4454182" y="2486974"/>
            <a:chExt cx="1978363" cy="1035212"/>
          </a:xfrm>
        </p:grpSpPr>
        <p:sp>
          <p:nvSpPr>
            <p:cNvPr id="1611" name="Google Shape;1611;p50"/>
            <p:cNvSpPr txBox="1"/>
            <p:nvPr/>
          </p:nvSpPr>
          <p:spPr>
            <a:xfrm>
              <a:off x="4759146" y="248697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612" name="Google Shape;1612;p50"/>
            <p:cNvSpPr/>
            <p:nvPr/>
          </p:nvSpPr>
          <p:spPr>
            <a:xfrm>
              <a:off x="4454182" y="2853967"/>
              <a:ext cx="1978363" cy="66821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non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(mais possibilité M1)  </a:t>
              </a:r>
              <a:endParaRPr/>
            </a:p>
          </p:txBody>
        </p:sp>
      </p:grpSp>
      <p:grpSp>
        <p:nvGrpSpPr>
          <p:cNvPr id="1613" name="Google Shape;1613;p50"/>
          <p:cNvGrpSpPr/>
          <p:nvPr/>
        </p:nvGrpSpPr>
        <p:grpSpPr>
          <a:xfrm>
            <a:off x="4157805" y="3614281"/>
            <a:ext cx="2286345" cy="1066103"/>
            <a:chOff x="4283297" y="3603366"/>
            <a:chExt cx="2286345" cy="1066103"/>
          </a:xfrm>
        </p:grpSpPr>
        <p:sp>
          <p:nvSpPr>
            <p:cNvPr id="1614" name="Google Shape;1614;p50"/>
            <p:cNvSpPr txBox="1"/>
            <p:nvPr/>
          </p:nvSpPr>
          <p:spPr>
            <a:xfrm>
              <a:off x="4754477" y="360336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615" name="Google Shape;1615;p50"/>
            <p:cNvSpPr/>
            <p:nvPr/>
          </p:nvSpPr>
          <p:spPr>
            <a:xfrm>
              <a:off x="4283297" y="3995565"/>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souvent.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greffons et reins natifs. </a:t>
              </a:r>
              <a:endParaRPr sz="1100">
                <a:solidFill>
                  <a:schemeClr val="dk1"/>
                </a:solidFill>
                <a:latin typeface="Calibri"/>
                <a:ea typeface="Calibri"/>
                <a:cs typeface="Calibri"/>
                <a:sym typeface="Calibri"/>
              </a:endParaRPr>
            </a:p>
          </p:txBody>
        </p:sp>
      </p:grpSp>
      <p:grpSp>
        <p:nvGrpSpPr>
          <p:cNvPr id="1616" name="Google Shape;1616;p50"/>
          <p:cNvGrpSpPr/>
          <p:nvPr/>
        </p:nvGrpSpPr>
        <p:grpSpPr>
          <a:xfrm>
            <a:off x="4029741" y="4795837"/>
            <a:ext cx="2541448" cy="1743186"/>
            <a:chOff x="6609958" y="2833402"/>
            <a:chExt cx="2541448" cy="1743186"/>
          </a:xfrm>
        </p:grpSpPr>
        <p:sp>
          <p:nvSpPr>
            <p:cNvPr id="1617" name="Google Shape;1617;p50"/>
            <p:cNvSpPr txBox="1"/>
            <p:nvPr/>
          </p:nvSpPr>
          <p:spPr>
            <a:xfrm>
              <a:off x="7209202" y="283340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618" name="Google Shape;1618;p50"/>
            <p:cNvSpPr/>
            <p:nvPr/>
          </p:nvSpPr>
          <p:spPr>
            <a:xfrm>
              <a:off x="6609958" y="3141388"/>
              <a:ext cx="2541448" cy="143520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Tout au long internat, greffés et néphro froide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rarement</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p:txBody>
        </p:sp>
      </p:grpSp>
      <p:grpSp>
        <p:nvGrpSpPr>
          <p:cNvPr id="1619" name="Google Shape;1619;p50"/>
          <p:cNvGrpSpPr/>
          <p:nvPr/>
        </p:nvGrpSpPr>
        <p:grpSpPr>
          <a:xfrm>
            <a:off x="1199355" y="4860023"/>
            <a:ext cx="1647781" cy="695400"/>
            <a:chOff x="4759828" y="1771471"/>
            <a:chExt cx="1358265" cy="695400"/>
          </a:xfrm>
        </p:grpSpPr>
        <p:sp>
          <p:nvSpPr>
            <p:cNvPr id="1620" name="Google Shape;1620;p50"/>
            <p:cNvSpPr txBox="1"/>
            <p:nvPr/>
          </p:nvSpPr>
          <p:spPr>
            <a:xfrm>
              <a:off x="4759828" y="1771471"/>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621" name="Google Shape;1621;p50"/>
            <p:cNvSpPr/>
            <p:nvPr/>
          </p:nvSpPr>
          <p:spPr>
            <a:xfrm>
              <a:off x="5171584" y="2142904"/>
              <a:ext cx="518032" cy="32396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grpSp>
        <p:nvGrpSpPr>
          <p:cNvPr id="1622" name="Google Shape;1622;p50"/>
          <p:cNvGrpSpPr/>
          <p:nvPr/>
        </p:nvGrpSpPr>
        <p:grpSpPr>
          <a:xfrm>
            <a:off x="6743234" y="2275997"/>
            <a:ext cx="2280252" cy="2360591"/>
            <a:chOff x="6888831" y="2782214"/>
            <a:chExt cx="2280252" cy="2360591"/>
          </a:xfrm>
        </p:grpSpPr>
        <p:sp>
          <p:nvSpPr>
            <p:cNvPr id="1623" name="Google Shape;1623;p50"/>
            <p:cNvSpPr txBox="1"/>
            <p:nvPr/>
          </p:nvSpPr>
          <p:spPr>
            <a:xfrm>
              <a:off x="7346786"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624" name="Google Shape;1624;p50"/>
            <p:cNvSpPr/>
            <p:nvPr/>
          </p:nvSpPr>
          <p:spPr>
            <a:xfrm>
              <a:off x="6888831" y="3091573"/>
              <a:ext cx="2280252" cy="205123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Gammapathies monoclonales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Amyloses et maladie de dépôt des Ig monoclonales.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Facilité accès INSERM Poitiers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Immunologie (transplantation)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Facilité accès CNRS Limoges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Gammapathies monoclonales </a:t>
              </a:r>
              <a:endParaRPr sz="1100">
                <a:solidFill>
                  <a:schemeClr val="dk1"/>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grpSp>
        <p:nvGrpSpPr>
          <p:cNvPr id="1629" name="Google Shape;1629;p51"/>
          <p:cNvGrpSpPr/>
          <p:nvPr/>
        </p:nvGrpSpPr>
        <p:grpSpPr>
          <a:xfrm>
            <a:off x="359649" y="1458625"/>
            <a:ext cx="2281657" cy="2108528"/>
            <a:chOff x="225082" y="1343672"/>
            <a:chExt cx="2426226" cy="2330910"/>
          </a:xfrm>
        </p:grpSpPr>
        <p:pic>
          <p:nvPicPr>
            <p:cNvPr id="1630" name="Google Shape;1630;p5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631" name="Google Shape;1631;p51"/>
            <p:cNvSpPr txBox="1"/>
            <p:nvPr/>
          </p:nvSpPr>
          <p:spPr>
            <a:xfrm>
              <a:off x="1053248" y="1985408"/>
              <a:ext cx="698566" cy="2721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Poitiers</a:t>
              </a:r>
              <a:endParaRPr/>
            </a:p>
          </p:txBody>
        </p:sp>
        <p:sp>
          <p:nvSpPr>
            <p:cNvPr id="1632" name="Google Shape;1632;p51"/>
            <p:cNvSpPr/>
            <p:nvPr/>
          </p:nvSpPr>
          <p:spPr>
            <a:xfrm>
              <a:off x="1050057" y="2214620"/>
              <a:ext cx="201182" cy="227761"/>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633" name="Google Shape;1633;p51"/>
          <p:cNvGrpSpPr/>
          <p:nvPr/>
        </p:nvGrpSpPr>
        <p:grpSpPr>
          <a:xfrm>
            <a:off x="167774" y="5537213"/>
            <a:ext cx="8817596" cy="1028700"/>
            <a:chOff x="1755667" y="5415294"/>
            <a:chExt cx="5500426" cy="1028700"/>
          </a:xfrm>
        </p:grpSpPr>
        <p:grpSp>
          <p:nvGrpSpPr>
            <p:cNvPr id="1634" name="Google Shape;1634;p51"/>
            <p:cNvGrpSpPr/>
            <p:nvPr/>
          </p:nvGrpSpPr>
          <p:grpSpPr>
            <a:xfrm>
              <a:off x="1755667" y="5756982"/>
              <a:ext cx="5500426" cy="687012"/>
              <a:chOff x="527445" y="541516"/>
              <a:chExt cx="4544946" cy="687012"/>
            </a:xfrm>
          </p:grpSpPr>
          <p:sp>
            <p:nvSpPr>
              <p:cNvPr id="1635" name="Google Shape;1635;p51"/>
              <p:cNvSpPr/>
              <p:nvPr/>
            </p:nvSpPr>
            <p:spPr>
              <a:xfrm>
                <a:off x="3871798" y="601824"/>
                <a:ext cx="1200593" cy="480182"/>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Poitiers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sylvieroy@siaimp.fr</a:t>
                </a:r>
                <a:r>
                  <a:rPr lang="fr-FR" sz="1100">
                    <a:solidFill>
                      <a:schemeClr val="dk1"/>
                    </a:solidFill>
                    <a:latin typeface="Calibri"/>
                    <a:ea typeface="Calibri"/>
                    <a:cs typeface="Calibri"/>
                    <a:sym typeface="Calibri"/>
                  </a:rPr>
                  <a:t> -www.siaimp.fr</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636" name="Google Shape;1636;p51"/>
              <p:cNvSpPr/>
              <p:nvPr/>
            </p:nvSpPr>
            <p:spPr>
              <a:xfrm>
                <a:off x="527445" y="542728"/>
                <a:ext cx="1637377"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Référent néphrologie</a:t>
                </a:r>
                <a:r>
                  <a:rPr lang="fr-FR" sz="1100" dirty="0">
                    <a:solidFill>
                      <a:schemeClr val="dk1"/>
                    </a:solidFill>
                    <a:latin typeface="Calibri"/>
                    <a:ea typeface="Calibri"/>
                    <a:cs typeface="Calibri"/>
                    <a:sym typeface="Calibri"/>
                  </a:rPr>
                  <a:t>:</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Aurélie DAY</a:t>
                </a:r>
              </a:p>
              <a:p>
                <a:pPr marL="0" marR="0" lvl="0" indent="0" algn="ctr" rtl="0">
                  <a:lnSpc>
                    <a:spcPct val="107000"/>
                  </a:lnSpc>
                  <a:spcBef>
                    <a:spcPts val="0"/>
                  </a:spcBef>
                  <a:spcAft>
                    <a:spcPts val="0"/>
                  </a:spcAft>
                  <a:buNone/>
                </a:pPr>
                <a:r>
                  <a:rPr lang="fr-FR" sz="1100" u="sng" dirty="0">
                    <a:solidFill>
                      <a:schemeClr val="dk1"/>
                    </a:solidFill>
                    <a:latin typeface="Calibri"/>
                    <a:ea typeface="Calibri"/>
                    <a:cs typeface="Calibri"/>
                    <a:sym typeface="Calibri"/>
                  </a:rPr>
                  <a:t>aurelie.day@laposte.net</a:t>
                </a:r>
                <a:endParaRPr sz="1100" u="sng"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dirty="0">
                  <a:solidFill>
                    <a:schemeClr val="dk1"/>
                  </a:solidFill>
                  <a:latin typeface="Calibri"/>
                  <a:ea typeface="Calibri"/>
                  <a:cs typeface="Calibri"/>
                  <a:sym typeface="Calibri"/>
                </a:endParaRPr>
              </a:p>
            </p:txBody>
          </p:sp>
          <p:sp>
            <p:nvSpPr>
              <p:cNvPr id="1637" name="Google Shape;1637;p51"/>
              <p:cNvSpPr/>
              <p:nvPr/>
            </p:nvSpPr>
            <p:spPr>
              <a:xfrm>
                <a:off x="2279130" y="541516"/>
                <a:ext cx="1492769"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dirty="0">
                    <a:solidFill>
                      <a:schemeClr val="dk1"/>
                    </a:solidFill>
                    <a:latin typeface="Calibri"/>
                    <a:ea typeface="Calibri"/>
                    <a:cs typeface="Calibri"/>
                    <a:sym typeface="Calibri"/>
                  </a:rPr>
                  <a:t>Coordonnateur du DES</a:t>
                </a:r>
                <a:r>
                  <a:rPr lang="fr-FR" sz="1100" dirty="0">
                    <a:solidFill>
                      <a:schemeClr val="dk1"/>
                    </a:solidFill>
                    <a:latin typeface="Calibri"/>
                    <a:ea typeface="Calibri"/>
                    <a:cs typeface="Calibri"/>
                    <a:sym typeface="Calibri"/>
                  </a:rPr>
                  <a:t> :</a:t>
                </a:r>
                <a:endParaRPr dirty="0"/>
              </a:p>
              <a:p>
                <a:pPr marL="0" marR="0" lvl="0" indent="0" algn="ctr" rtl="0">
                  <a:lnSpc>
                    <a:spcPct val="107000"/>
                  </a:lnSpc>
                  <a:spcBef>
                    <a:spcPts val="0"/>
                  </a:spcBef>
                  <a:spcAft>
                    <a:spcPts val="0"/>
                  </a:spcAft>
                  <a:buNone/>
                </a:pPr>
                <a:r>
                  <a:rPr lang="fr-FR" sz="1100" dirty="0">
                    <a:solidFill>
                      <a:schemeClr val="dk1"/>
                    </a:solidFill>
                    <a:latin typeface="Calibri"/>
                    <a:ea typeface="Calibri"/>
                    <a:cs typeface="Calibri"/>
                    <a:sym typeface="Calibri"/>
                  </a:rPr>
                  <a:t>Pr Franck BRIDOUX - 05.49.44.42.37</a:t>
                </a:r>
                <a:endParaRPr dirty="0"/>
              </a:p>
              <a:p>
                <a:pPr marL="0" marR="0" lvl="0" indent="0" algn="ctr" rtl="0">
                  <a:lnSpc>
                    <a:spcPct val="107000"/>
                  </a:lnSpc>
                  <a:spcBef>
                    <a:spcPts val="0"/>
                  </a:spcBef>
                  <a:spcAft>
                    <a:spcPts val="0"/>
                  </a:spcAft>
                  <a:buNone/>
                </a:pPr>
                <a:r>
                  <a:rPr lang="fr-FR" sz="11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f.bridoux@chu-poitiers.fr</a:t>
                </a:r>
                <a:endParaRPr sz="1100" dirty="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dirty="0">
                  <a:solidFill>
                    <a:schemeClr val="dk1"/>
                  </a:solidFill>
                  <a:latin typeface="Calibri"/>
                  <a:ea typeface="Calibri"/>
                  <a:cs typeface="Calibri"/>
                  <a:sym typeface="Calibri"/>
                </a:endParaRPr>
              </a:p>
            </p:txBody>
          </p:sp>
        </p:grpSp>
        <p:sp>
          <p:nvSpPr>
            <p:cNvPr id="1638" name="Google Shape;1638;p51"/>
            <p:cNvSpPr txBox="1"/>
            <p:nvPr/>
          </p:nvSpPr>
          <p:spPr>
            <a:xfrm>
              <a:off x="3764490" y="541529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grpSp>
        <p:nvGrpSpPr>
          <p:cNvPr id="1639" name="Google Shape;1639;p51"/>
          <p:cNvGrpSpPr/>
          <p:nvPr/>
        </p:nvGrpSpPr>
        <p:grpSpPr>
          <a:xfrm>
            <a:off x="6329208" y="3531284"/>
            <a:ext cx="2656162" cy="1321342"/>
            <a:chOff x="292686" y="3559042"/>
            <a:chExt cx="2656162" cy="1209729"/>
          </a:xfrm>
        </p:grpSpPr>
        <p:sp>
          <p:nvSpPr>
            <p:cNvPr id="1640" name="Google Shape;1640;p51"/>
            <p:cNvSpPr/>
            <p:nvPr/>
          </p:nvSpPr>
          <p:spPr>
            <a:xfrm>
              <a:off x="292686" y="3559042"/>
              <a:ext cx="2656162" cy="1209729"/>
            </a:xfrm>
            <a:prstGeom prst="roundRect">
              <a:avLst>
                <a:gd name="adj" fmla="val 933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indent="-90170" algn="ctr"/>
              <a:endParaRPr lang="fr-FR" sz="1100" b="1" u="sng" dirty="0">
                <a:solidFill>
                  <a:srgbClr val="000000"/>
                </a:solidFill>
                <a:latin typeface="Calibri"/>
                <a:ea typeface="Calibri"/>
                <a:cs typeface="Calibri"/>
                <a:sym typeface="Calibri"/>
              </a:endParaRPr>
            </a:p>
            <a:p>
              <a:pPr marL="450215" indent="-90170"/>
              <a:endParaRPr lang="fr-FR" sz="1100" b="1" u="sng" dirty="0">
                <a:latin typeface="Calibri"/>
                <a:ea typeface="Calibri"/>
                <a:cs typeface="Calibri"/>
                <a:sym typeface="Calibri"/>
              </a:endParaRPr>
            </a:p>
            <a:p>
              <a:pPr marL="450215" indent="-90170"/>
              <a:r>
                <a:rPr lang="fr-FR" sz="1100" b="1" u="sng" dirty="0">
                  <a:solidFill>
                    <a:srgbClr val="000000"/>
                  </a:solidFill>
                  <a:latin typeface="Calibri"/>
                  <a:ea typeface="Calibri"/>
                  <a:cs typeface="Calibri"/>
                  <a:sym typeface="Calibri"/>
                </a:rPr>
                <a:t>CHU :</a:t>
              </a:r>
              <a:r>
                <a:rPr lang="fr-FR" sz="1100" dirty="0">
                  <a:solidFill>
                    <a:schemeClr val="dk1"/>
                  </a:solidFill>
                  <a:latin typeface="Calibri"/>
                  <a:ea typeface="Calibri"/>
                  <a:cs typeface="Calibri"/>
                  <a:sym typeface="Calibri"/>
                </a:rPr>
                <a:t> </a:t>
              </a:r>
              <a:r>
                <a:rPr lang="fr-FR" sz="1100" dirty="0">
                  <a:solidFill>
                    <a:srgbClr val="000000"/>
                  </a:solidFill>
                  <a:latin typeface="Calibri"/>
                  <a:ea typeface="Calibri"/>
                  <a:cs typeface="Calibri"/>
                  <a:sym typeface="Calibri"/>
                </a:rPr>
                <a:t>  Peu de places </a:t>
              </a:r>
              <a:endParaRPr dirty="0"/>
            </a:p>
            <a:p>
              <a:pPr marL="450215" indent="-90170"/>
              <a:r>
                <a:rPr lang="fr-FR" sz="1100" dirty="0">
                  <a:solidFill>
                    <a:srgbClr val="000000"/>
                  </a:solidFill>
                  <a:latin typeface="Calibri"/>
                  <a:ea typeface="Calibri"/>
                  <a:cs typeface="Calibri"/>
                  <a:sym typeface="Calibri"/>
                </a:rPr>
                <a:t>Réservé aux jeunes semestres</a:t>
              </a:r>
              <a:endParaRPr sz="1100" dirty="0">
                <a:solidFill>
                  <a:srgbClr val="000000"/>
                </a:solidFill>
                <a:latin typeface="Calibri"/>
                <a:ea typeface="Calibri"/>
                <a:cs typeface="Calibri"/>
                <a:sym typeface="Calibri"/>
              </a:endParaRPr>
            </a:p>
            <a:p>
              <a:pPr marL="450215" indent="-90170"/>
              <a:r>
                <a:rPr lang="fr-FR" sz="1100" b="1" u="sng" dirty="0">
                  <a:solidFill>
                    <a:srgbClr val="000000"/>
                  </a:solidFill>
                  <a:latin typeface="Calibri"/>
                  <a:ea typeface="Calibri"/>
                  <a:cs typeface="Calibri"/>
                  <a:sym typeface="Calibri"/>
                </a:rPr>
                <a:t>CHR </a:t>
              </a:r>
              <a:r>
                <a:rPr lang="fr-FR" sz="1100" u="sng" dirty="0">
                  <a:solidFill>
                    <a:srgbClr val="000000"/>
                  </a:solidFill>
                  <a:latin typeface="Calibri"/>
                  <a:ea typeface="Calibri"/>
                  <a:cs typeface="Calibri"/>
                  <a:sym typeface="Calibri"/>
                </a:rPr>
                <a:t>: </a:t>
              </a:r>
              <a:r>
                <a:rPr lang="fr-FR" sz="1100" dirty="0">
                  <a:solidFill>
                    <a:schemeClr val="dk1"/>
                  </a:solidFill>
                  <a:latin typeface="Calibri"/>
                  <a:ea typeface="Calibri"/>
                  <a:cs typeface="Calibri"/>
                  <a:sym typeface="Calibri"/>
                </a:rPr>
                <a:t>Dans toutes les </a:t>
              </a:r>
              <a:r>
                <a:rPr lang="fr-FR" sz="1100" dirty="0" err="1">
                  <a:solidFill>
                    <a:schemeClr val="dk1"/>
                  </a:solidFill>
                  <a:latin typeface="Calibri"/>
                  <a:ea typeface="Calibri"/>
                  <a:cs typeface="Calibri"/>
                  <a:sym typeface="Calibri"/>
                </a:rPr>
                <a:t>periph</a:t>
              </a:r>
              <a:r>
                <a:rPr lang="fr-FR" sz="1100" dirty="0">
                  <a:solidFill>
                    <a:schemeClr val="dk1"/>
                  </a:solidFill>
                  <a:latin typeface="Calibri"/>
                  <a:ea typeface="Calibri"/>
                  <a:cs typeface="Calibri"/>
                  <a:sym typeface="Calibri"/>
                </a:rPr>
                <a:t>. </a:t>
              </a:r>
              <a:endParaRPr sz="1100" dirty="0">
                <a:solidFill>
                  <a:schemeClr val="dk1"/>
                </a:solidFill>
                <a:latin typeface="Calibri"/>
                <a:ea typeface="Calibri"/>
                <a:cs typeface="Calibri"/>
                <a:sym typeface="Calibri"/>
              </a:endParaRPr>
            </a:p>
            <a:p>
              <a:pPr marL="450215" indent="-90170"/>
              <a:r>
                <a:rPr lang="fr-FR" sz="1100" b="1" u="sng" dirty="0">
                  <a:solidFill>
                    <a:srgbClr val="000000"/>
                  </a:solidFill>
                  <a:latin typeface="Calibri"/>
                  <a:ea typeface="Calibri"/>
                  <a:cs typeface="Calibri"/>
                  <a:sym typeface="Calibri"/>
                </a:rPr>
                <a:t>Prix F2 </a:t>
              </a:r>
              <a:r>
                <a:rPr lang="fr-FR" sz="1100" dirty="0">
                  <a:solidFill>
                    <a:srgbClr val="000000"/>
                  </a:solidFill>
                  <a:latin typeface="Calibri"/>
                  <a:ea typeface="Calibri"/>
                  <a:cs typeface="Calibri"/>
                  <a:sym typeface="Calibri"/>
                </a:rPr>
                <a:t>en centre-ville :  500 euros</a:t>
              </a:r>
              <a:endParaRPr sz="1100" dirty="0">
                <a:solidFill>
                  <a:schemeClr val="dk1"/>
                </a:solidFill>
                <a:latin typeface="Calibri"/>
                <a:ea typeface="Calibri"/>
                <a:cs typeface="Calibri"/>
                <a:sym typeface="Calibri"/>
              </a:endParaRPr>
            </a:p>
          </p:txBody>
        </p:sp>
        <p:sp>
          <p:nvSpPr>
            <p:cNvPr id="1641" name="Google Shape;1641;p51"/>
            <p:cNvSpPr txBox="1"/>
            <p:nvPr/>
          </p:nvSpPr>
          <p:spPr>
            <a:xfrm>
              <a:off x="536125" y="358735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dirty="0">
                  <a:solidFill>
                    <a:schemeClr val="accent2"/>
                  </a:solidFill>
                  <a:latin typeface="Calibri"/>
                  <a:ea typeface="Calibri"/>
                  <a:cs typeface="Calibri"/>
                  <a:sym typeface="Calibri"/>
                </a:rPr>
                <a:t>Logement</a:t>
              </a:r>
              <a:endParaRPr sz="1100" b="1" dirty="0">
                <a:solidFill>
                  <a:schemeClr val="accent2"/>
                </a:solidFill>
                <a:latin typeface="Calibri"/>
                <a:ea typeface="Calibri"/>
                <a:cs typeface="Calibri"/>
                <a:sym typeface="Calibri"/>
              </a:endParaRPr>
            </a:p>
          </p:txBody>
        </p:sp>
      </p:grpSp>
      <p:grpSp>
        <p:nvGrpSpPr>
          <p:cNvPr id="1642" name="Google Shape;1642;p51"/>
          <p:cNvGrpSpPr/>
          <p:nvPr/>
        </p:nvGrpSpPr>
        <p:grpSpPr>
          <a:xfrm>
            <a:off x="146305" y="3595006"/>
            <a:ext cx="2505004" cy="1778956"/>
            <a:chOff x="146305" y="3570934"/>
            <a:chExt cx="2505004" cy="1778956"/>
          </a:xfrm>
        </p:grpSpPr>
        <p:sp>
          <p:nvSpPr>
            <p:cNvPr id="1643" name="Google Shape;1643;p51"/>
            <p:cNvSpPr txBox="1"/>
            <p:nvPr/>
          </p:nvSpPr>
          <p:spPr>
            <a:xfrm>
              <a:off x="500646" y="357093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644" name="Google Shape;1644;p51"/>
            <p:cNvSpPr/>
            <p:nvPr/>
          </p:nvSpPr>
          <p:spPr>
            <a:xfrm>
              <a:off x="146305" y="3936737"/>
              <a:ext cx="2505004" cy="141315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a:t>
              </a:r>
              <a:r>
                <a:rPr lang="fr-FR" sz="1100">
                  <a:solidFill>
                    <a:schemeClr val="dk1"/>
                  </a:solidFill>
                  <a:latin typeface="Calibri"/>
                  <a:ea typeface="Calibri"/>
                  <a:cs typeface="Calibri"/>
                  <a:sym typeface="Calibri"/>
                </a:rPr>
                <a:t>nombreuses destinations</a:t>
              </a:r>
              <a:br>
                <a:rPr lang="fr-FR" sz="1100">
                  <a:solidFill>
                    <a:schemeClr val="dk1"/>
                  </a:solidFill>
                  <a:latin typeface="Calibri"/>
                  <a:ea typeface="Calibri"/>
                  <a:cs typeface="Calibri"/>
                  <a:sym typeface="Calibri"/>
                </a:rPr>
              </a:b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TGV desservant notamment le Furturoscope et en direction de nombreuses destinations nationales. Paris 1h20 en LGV. Bordeaux 1h30.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a:t>
              </a:r>
              <a:r>
                <a:rPr lang="fr-FR" sz="1100">
                  <a:solidFill>
                    <a:schemeClr val="dk1"/>
                  </a:solidFill>
                  <a:latin typeface="Calibri"/>
                  <a:ea typeface="Calibri"/>
                  <a:cs typeface="Calibri"/>
                  <a:sym typeface="Calibri"/>
                </a:rPr>
                <a:t>Autoroutes desservant de nombreuses destinations </a:t>
              </a:r>
              <a:endParaRPr sz="1100">
                <a:solidFill>
                  <a:schemeClr val="dk1"/>
                </a:solidFill>
                <a:latin typeface="Calibri"/>
                <a:ea typeface="Calibri"/>
                <a:cs typeface="Calibri"/>
                <a:sym typeface="Calibri"/>
              </a:endParaRPr>
            </a:p>
          </p:txBody>
        </p:sp>
      </p:grpSp>
      <p:grpSp>
        <p:nvGrpSpPr>
          <p:cNvPr id="1645" name="Google Shape;1645;p51"/>
          <p:cNvGrpSpPr/>
          <p:nvPr/>
        </p:nvGrpSpPr>
        <p:grpSpPr>
          <a:xfrm>
            <a:off x="2918661" y="3164603"/>
            <a:ext cx="3195531" cy="2317909"/>
            <a:chOff x="2820899" y="2655327"/>
            <a:chExt cx="3195531" cy="2317909"/>
          </a:xfrm>
        </p:grpSpPr>
        <p:sp>
          <p:nvSpPr>
            <p:cNvPr id="1646" name="Google Shape;1646;p51"/>
            <p:cNvSpPr txBox="1"/>
            <p:nvPr/>
          </p:nvSpPr>
          <p:spPr>
            <a:xfrm>
              <a:off x="3944301" y="2655327"/>
              <a:ext cx="9525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sp>
          <p:nvSpPr>
            <p:cNvPr id="1647" name="Google Shape;1647;p51"/>
            <p:cNvSpPr/>
            <p:nvPr/>
          </p:nvSpPr>
          <p:spPr>
            <a:xfrm>
              <a:off x="2820899" y="2998227"/>
              <a:ext cx="3195531"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Petite ville à taille humaine, agréable à vivre et conviviale! Le centre-ville avec ses vieilles pierres, ses terrasses et ses ruelles a beaucoup de charme. Le CHU est rapidement accessible depuis le centre et il y a beaucoup de possibilités de logement aux alentours. Les périphéries de Poitiers ont l’avantage d’être toutes à moins de 2h du CHU.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 Rochelle, l’ile de Ré et l’ile d’Oléron vous accueilleront lors de vos repos de garde … </a:t>
              </a:r>
              <a:endParaRPr/>
            </a:p>
          </p:txBody>
        </p:sp>
      </p:grpSp>
      <p:sp>
        <p:nvSpPr>
          <p:cNvPr id="1648" name="Google Shape;1648;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52</a:t>
            </a:fld>
            <a:endParaRPr/>
          </a:p>
        </p:txBody>
      </p:sp>
      <p:pic>
        <p:nvPicPr>
          <p:cNvPr id="1649" name="Google Shape;1649;p51" descr="Poitiers meteo.jpg"/>
          <p:cNvPicPr preferRelativeResize="0"/>
          <p:nvPr/>
        </p:nvPicPr>
        <p:blipFill rotWithShape="1">
          <a:blip r:embed="rId6">
            <a:alphaModFix/>
          </a:blip>
          <a:srcRect/>
          <a:stretch/>
        </p:blipFill>
        <p:spPr>
          <a:xfrm>
            <a:off x="3417026" y="1348386"/>
            <a:ext cx="5184446" cy="1534099"/>
          </a:xfrm>
          <a:prstGeom prst="rect">
            <a:avLst/>
          </a:prstGeom>
          <a:noFill/>
          <a:ln>
            <a:noFill/>
          </a:ln>
        </p:spPr>
      </p:pic>
      <p:pic>
        <p:nvPicPr>
          <p:cNvPr id="1650" name="Google Shape;1650;p51" descr="poitiers photo.jpg"/>
          <p:cNvPicPr preferRelativeResize="0"/>
          <p:nvPr/>
        </p:nvPicPr>
        <p:blipFill rotWithShape="1">
          <a:blip r:embed="rId7">
            <a:alphaModFix/>
          </a:blip>
          <a:srcRect/>
          <a:stretch/>
        </p:blipFill>
        <p:spPr>
          <a:xfrm>
            <a:off x="0" y="2446"/>
            <a:ext cx="9144000" cy="1321342"/>
          </a:xfrm>
          <a:prstGeom prst="rect">
            <a:avLst/>
          </a:prstGeom>
          <a:noFill/>
          <a:ln>
            <a:noFill/>
          </a:ln>
        </p:spPr>
      </p:pic>
      <p:sp>
        <p:nvSpPr>
          <p:cNvPr id="1651" name="Google Shape;1651;p51"/>
          <p:cNvSpPr txBox="1"/>
          <p:nvPr/>
        </p:nvSpPr>
        <p:spPr>
          <a:xfrm>
            <a:off x="7708774" y="2863770"/>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1652" name="Google Shape;1652;p51"/>
          <p:cNvSpPr/>
          <p:nvPr/>
        </p:nvSpPr>
        <p:spPr>
          <a:xfrm>
            <a:off x="4171047" y="403844"/>
            <a:ext cx="1120888"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Poitiers</a:t>
            </a:r>
            <a:endParaRPr sz="1100">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52"/>
          <p:cNvSpPr txBox="1"/>
          <p:nvPr/>
        </p:nvSpPr>
        <p:spPr>
          <a:xfrm>
            <a:off x="0" y="-36877"/>
            <a:ext cx="9144000" cy="47000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Reims</a:t>
            </a:r>
            <a:endParaRPr sz="1200">
              <a:solidFill>
                <a:srgbClr val="000000"/>
              </a:solidFill>
              <a:latin typeface="Calibri"/>
              <a:ea typeface="Calibri"/>
              <a:cs typeface="Calibri"/>
              <a:sym typeface="Calibri"/>
            </a:endParaRPr>
          </a:p>
        </p:txBody>
      </p:sp>
      <p:grpSp>
        <p:nvGrpSpPr>
          <p:cNvPr id="1658" name="Google Shape;1658;p52"/>
          <p:cNvGrpSpPr/>
          <p:nvPr/>
        </p:nvGrpSpPr>
        <p:grpSpPr>
          <a:xfrm>
            <a:off x="74630" y="414077"/>
            <a:ext cx="3822079" cy="3267030"/>
            <a:chOff x="294472" y="416476"/>
            <a:chExt cx="3822079" cy="3267030"/>
          </a:xfrm>
        </p:grpSpPr>
        <p:sp>
          <p:nvSpPr>
            <p:cNvPr id="1659" name="Google Shape;1659;p52"/>
            <p:cNvSpPr/>
            <p:nvPr/>
          </p:nvSpPr>
          <p:spPr>
            <a:xfrm>
              <a:off x="294472" y="746633"/>
              <a:ext cx="3822079" cy="2936873"/>
            </a:xfrm>
            <a:prstGeom prst="roundRect">
              <a:avLst>
                <a:gd name="adj" fmla="val 880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a:t>
              </a:r>
              <a:r>
                <a:rPr lang="fr-FR" sz="1100" b="1">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  26 lits. Recrutement de néphrologie interniste et complications aiguës des patients IRC, dialysés et transplantés. 1 PH, 2 CCA, 4 internes, 2 visites/semaine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a:t>
              </a:r>
              <a:r>
                <a:rPr lang="fr-FR" sz="1100" b="1">
                  <a:solidFill>
                    <a:schemeClr val="dk1"/>
                  </a:solidFill>
                  <a:latin typeface="Calibri"/>
                  <a:ea typeface="Calibri"/>
                  <a:cs typeface="Calibri"/>
                  <a:sym typeface="Calibri"/>
                </a:rPr>
                <a:t> :  </a:t>
              </a:r>
              <a:r>
                <a:rPr lang="fr-FR" sz="1100">
                  <a:solidFill>
                    <a:schemeClr val="dk1"/>
                  </a:solidFill>
                  <a:latin typeface="Calibri"/>
                  <a:ea typeface="Calibri"/>
                  <a:cs typeface="Calibri"/>
                  <a:sym typeface="Calibri"/>
                </a:rPr>
                <a:t>Activité de consultation + préparation staff médico-chirurgicaux et anapath + ponction-biopsie greffon</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a:t>
              </a:r>
              <a:r>
                <a:rPr lang="fr-FR" sz="1100">
                  <a:solidFill>
                    <a:schemeClr val="dk1"/>
                  </a:solidFill>
                  <a:latin typeface="Calibri"/>
                  <a:ea typeface="Calibri"/>
                  <a:cs typeface="Calibri"/>
                  <a:sym typeface="Calibri"/>
                </a:rPr>
                <a:t> :  36 postes d’hémodialyse de centre lourd. 3 roulements par jour</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a:t>
              </a:r>
              <a:r>
                <a:rPr lang="fr-FR" sz="1100">
                  <a:solidFill>
                    <a:schemeClr val="dk1"/>
                  </a:solidFill>
                  <a:latin typeface="Calibri"/>
                  <a:ea typeface="Calibri"/>
                  <a:cs typeface="Calibri"/>
                  <a:sym typeface="Calibri"/>
                </a:rPr>
                <a:t> : 6 lits, Recrutement varié (prise en charge de l’IRA, défaillance d’organe chez patients dialysés, transplantés ou IRC, gestion du post-transplantation rénale, échanges plasmatiques), avis téléphonique de néphrologie pour le CHU et les CH de la région</a:t>
              </a:r>
              <a:endParaRPr sz="1100">
                <a:solidFill>
                  <a:schemeClr val="dk1"/>
                </a:solidFill>
                <a:latin typeface="Calibri"/>
                <a:ea typeface="Calibri"/>
                <a:cs typeface="Calibri"/>
                <a:sym typeface="Calibri"/>
              </a:endParaRPr>
            </a:p>
          </p:txBody>
        </p:sp>
        <p:sp>
          <p:nvSpPr>
            <p:cNvPr id="1660" name="Google Shape;1660;p52"/>
            <p:cNvSpPr txBox="1"/>
            <p:nvPr/>
          </p:nvSpPr>
          <p:spPr>
            <a:xfrm>
              <a:off x="527298" y="416476"/>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
        <p:nvSpPr>
          <p:cNvPr id="1661" name="Google Shape;1661;p52"/>
          <p:cNvSpPr/>
          <p:nvPr/>
        </p:nvSpPr>
        <p:spPr>
          <a:xfrm>
            <a:off x="189533" y="4067334"/>
            <a:ext cx="3686375" cy="103213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just"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Troyes </a:t>
            </a:r>
            <a:r>
              <a:rPr lang="fr-FR" sz="1100">
                <a:solidFill>
                  <a:schemeClr val="dk1"/>
                </a:solidFill>
                <a:latin typeface="Calibri"/>
                <a:ea typeface="Calibri"/>
                <a:cs typeface="Calibri"/>
                <a:sym typeface="Calibri"/>
              </a:rPr>
              <a:t>(125 km)</a:t>
            </a:r>
            <a:r>
              <a:rPr lang="fr-FR" sz="1100" b="1">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 15 lits – 20 postes de dialyse + DP. Activité de consultation.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Charleville-Mézières</a:t>
            </a:r>
            <a:r>
              <a:rPr lang="fr-FR" sz="1100">
                <a:solidFill>
                  <a:schemeClr val="dk1"/>
                </a:solidFill>
                <a:latin typeface="Calibri"/>
                <a:ea typeface="Calibri"/>
                <a:cs typeface="Calibri"/>
                <a:sym typeface="Calibri"/>
              </a:rPr>
              <a:t> (87 km) : 15 lits  (dont 1 de SI) - Un centre lourd de dialyse de 22 postes (+ 1 poste d’aigu et 2 postes d’éducation) </a:t>
            </a:r>
            <a:endParaRPr sz="1100">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662" name="Google Shape;1662;p52"/>
          <p:cNvSpPr txBox="1"/>
          <p:nvPr/>
        </p:nvSpPr>
        <p:spPr>
          <a:xfrm>
            <a:off x="547934" y="3751577"/>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nvGrpSpPr>
          <p:cNvPr id="1663" name="Google Shape;1663;p52"/>
          <p:cNvGrpSpPr/>
          <p:nvPr/>
        </p:nvGrpSpPr>
        <p:grpSpPr>
          <a:xfrm>
            <a:off x="4125865" y="2056255"/>
            <a:ext cx="2309337" cy="1550052"/>
            <a:chOff x="6690039" y="523211"/>
            <a:chExt cx="2309337" cy="2023212"/>
          </a:xfrm>
        </p:grpSpPr>
        <p:sp>
          <p:nvSpPr>
            <p:cNvPr id="1664" name="Google Shape;1664;p52"/>
            <p:cNvSpPr/>
            <p:nvPr/>
          </p:nvSpPr>
          <p:spPr>
            <a:xfrm>
              <a:off x="6690039" y="976560"/>
              <a:ext cx="2309337" cy="156986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Reims : réanimation médicale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Chalons en Champagne (50 km)</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Charleville-Mézières (87 km)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Troyes (125 km)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665" name="Google Shape;1665;p52"/>
            <p:cNvSpPr txBox="1"/>
            <p:nvPr/>
          </p:nvSpPr>
          <p:spPr>
            <a:xfrm>
              <a:off x="6830294" y="523211"/>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666" name="Google Shape;1666;p52"/>
          <p:cNvGrpSpPr/>
          <p:nvPr/>
        </p:nvGrpSpPr>
        <p:grpSpPr>
          <a:xfrm>
            <a:off x="6748784" y="572784"/>
            <a:ext cx="2280252" cy="1785009"/>
            <a:chOff x="4511201" y="2898564"/>
            <a:chExt cx="2280252" cy="1785009"/>
          </a:xfrm>
        </p:grpSpPr>
        <p:sp>
          <p:nvSpPr>
            <p:cNvPr id="1667" name="Google Shape;1667;p52"/>
            <p:cNvSpPr txBox="1"/>
            <p:nvPr/>
          </p:nvSpPr>
          <p:spPr>
            <a:xfrm>
              <a:off x="4953071" y="2898564"/>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668" name="Google Shape;1668;p52"/>
            <p:cNvSpPr/>
            <p:nvPr/>
          </p:nvSpPr>
          <p:spPr>
            <a:xfrm>
              <a:off x="4511201" y="3218750"/>
              <a:ext cx="2280252" cy="146482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Local : environ 10 cours / semestre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un par semestre en alternance avec Nancy et Strabourg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séminaires nationaux </a:t>
              </a:r>
              <a:endParaRPr sz="1100">
                <a:solidFill>
                  <a:schemeClr val="dk1"/>
                </a:solidFill>
                <a:latin typeface="Calibri"/>
                <a:ea typeface="Calibri"/>
                <a:cs typeface="Calibri"/>
                <a:sym typeface="Calibri"/>
              </a:endParaRPr>
            </a:p>
          </p:txBody>
        </p:sp>
      </p:grpSp>
      <p:grpSp>
        <p:nvGrpSpPr>
          <p:cNvPr id="1669" name="Google Shape;1669;p52"/>
          <p:cNvGrpSpPr/>
          <p:nvPr/>
        </p:nvGrpSpPr>
        <p:grpSpPr>
          <a:xfrm>
            <a:off x="6740327" y="3868492"/>
            <a:ext cx="2274702" cy="1756085"/>
            <a:chOff x="6795135" y="3310683"/>
            <a:chExt cx="2274702" cy="1756085"/>
          </a:xfrm>
        </p:grpSpPr>
        <p:sp>
          <p:nvSpPr>
            <p:cNvPr id="1670" name="Google Shape;1670;p52"/>
            <p:cNvSpPr txBox="1"/>
            <p:nvPr/>
          </p:nvSpPr>
          <p:spPr>
            <a:xfrm>
              <a:off x="6926759" y="3310683"/>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671" name="Google Shape;1671;p52"/>
            <p:cNvSpPr/>
            <p:nvPr/>
          </p:nvSpPr>
          <p:spPr>
            <a:xfrm>
              <a:off x="6795135" y="3653615"/>
              <a:ext cx="2274702" cy="141315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2022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15</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1 ou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1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 d’Assistant partagé : 1 (Troyes-Charleville)</a:t>
              </a:r>
              <a:endParaRPr/>
            </a:p>
          </p:txBody>
        </p:sp>
      </p:grpSp>
      <p:grpSp>
        <p:nvGrpSpPr>
          <p:cNvPr id="1672" name="Google Shape;1672;p52"/>
          <p:cNvGrpSpPr/>
          <p:nvPr/>
        </p:nvGrpSpPr>
        <p:grpSpPr>
          <a:xfrm>
            <a:off x="4125865" y="753778"/>
            <a:ext cx="2427335" cy="1085348"/>
            <a:chOff x="4196326" y="1108346"/>
            <a:chExt cx="2427335" cy="819111"/>
          </a:xfrm>
        </p:grpSpPr>
        <p:sp>
          <p:nvSpPr>
            <p:cNvPr id="1673" name="Google Shape;1673;p52"/>
            <p:cNvSpPr/>
            <p:nvPr/>
          </p:nvSpPr>
          <p:spPr>
            <a:xfrm>
              <a:off x="4196326" y="1402477"/>
              <a:ext cx="2427335" cy="52498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Garde 1 interne + 1 sénior sur place. </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Le vendredi, samedi et dimanche uniquement. </a:t>
              </a:r>
              <a:endParaRPr/>
            </a:p>
          </p:txBody>
        </p:sp>
        <p:sp>
          <p:nvSpPr>
            <p:cNvPr id="1674" name="Google Shape;1674;p52"/>
            <p:cNvSpPr txBox="1"/>
            <p:nvPr/>
          </p:nvSpPr>
          <p:spPr>
            <a:xfrm>
              <a:off x="4409040" y="1108346"/>
              <a:ext cx="1358265" cy="3429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675" name="Google Shape;1675;p52"/>
          <p:cNvGrpSpPr/>
          <p:nvPr/>
        </p:nvGrpSpPr>
        <p:grpSpPr>
          <a:xfrm>
            <a:off x="539161" y="5819302"/>
            <a:ext cx="2987116" cy="962683"/>
            <a:chOff x="4641817" y="2633697"/>
            <a:chExt cx="1603092" cy="962683"/>
          </a:xfrm>
        </p:grpSpPr>
        <p:sp>
          <p:nvSpPr>
            <p:cNvPr id="1676" name="Google Shape;1676;p52"/>
            <p:cNvSpPr txBox="1"/>
            <p:nvPr/>
          </p:nvSpPr>
          <p:spPr>
            <a:xfrm>
              <a:off x="4739775" y="2633697"/>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677" name="Google Shape;1677;p52"/>
            <p:cNvSpPr/>
            <p:nvPr/>
          </p:nvSpPr>
          <p:spPr>
            <a:xfrm>
              <a:off x="4641817" y="2928161"/>
              <a:ext cx="1603092" cy="66821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grpSp>
      <p:grpSp>
        <p:nvGrpSpPr>
          <p:cNvPr id="1678" name="Google Shape;1678;p52"/>
          <p:cNvGrpSpPr/>
          <p:nvPr/>
        </p:nvGrpSpPr>
        <p:grpSpPr>
          <a:xfrm>
            <a:off x="4157805" y="3614281"/>
            <a:ext cx="2286345" cy="1066103"/>
            <a:chOff x="4283297" y="3603366"/>
            <a:chExt cx="2286345" cy="1066103"/>
          </a:xfrm>
        </p:grpSpPr>
        <p:sp>
          <p:nvSpPr>
            <p:cNvPr id="1679" name="Google Shape;1679;p52"/>
            <p:cNvSpPr txBox="1"/>
            <p:nvPr/>
          </p:nvSpPr>
          <p:spPr>
            <a:xfrm>
              <a:off x="4754477" y="360336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680" name="Google Shape;1680;p52"/>
            <p:cNvSpPr/>
            <p:nvPr/>
          </p:nvSpPr>
          <p:spPr>
            <a:xfrm>
              <a:off x="4283297" y="3995565"/>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VVC :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reins natifs (non pratiquée par les internes) et greffons</a:t>
              </a:r>
              <a:endParaRPr sz="1100">
                <a:solidFill>
                  <a:schemeClr val="dk1"/>
                </a:solidFill>
                <a:latin typeface="Calibri"/>
                <a:ea typeface="Calibri"/>
                <a:cs typeface="Calibri"/>
                <a:sym typeface="Calibri"/>
              </a:endParaRPr>
            </a:p>
          </p:txBody>
        </p:sp>
      </p:grpSp>
      <p:grpSp>
        <p:nvGrpSpPr>
          <p:cNvPr id="1681" name="Google Shape;1681;p52"/>
          <p:cNvGrpSpPr/>
          <p:nvPr/>
        </p:nvGrpSpPr>
        <p:grpSpPr>
          <a:xfrm>
            <a:off x="4087167" y="4710864"/>
            <a:ext cx="2427335" cy="2099543"/>
            <a:chOff x="6667384" y="2748429"/>
            <a:chExt cx="2427335" cy="2099543"/>
          </a:xfrm>
        </p:grpSpPr>
        <p:sp>
          <p:nvSpPr>
            <p:cNvPr id="1682" name="Google Shape;1682;p52"/>
            <p:cNvSpPr/>
            <p:nvPr/>
          </p:nvSpPr>
          <p:spPr>
            <a:xfrm>
              <a:off x="7209202" y="2748429"/>
              <a:ext cx="1358265" cy="342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683" name="Google Shape;1683;p52"/>
            <p:cNvSpPr/>
            <p:nvPr/>
          </p:nvSpPr>
          <p:spPr>
            <a:xfrm>
              <a:off x="6667384" y="3112206"/>
              <a:ext cx="2427335" cy="173576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lors du stage en transplantation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1/semaine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biblio par externes et internes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Génétique : 1/trimestre</a:t>
              </a:r>
              <a:endParaRPr/>
            </a:p>
          </p:txBody>
        </p:sp>
      </p:grpSp>
      <p:grpSp>
        <p:nvGrpSpPr>
          <p:cNvPr id="1684" name="Google Shape;1684;p52"/>
          <p:cNvGrpSpPr/>
          <p:nvPr/>
        </p:nvGrpSpPr>
        <p:grpSpPr>
          <a:xfrm>
            <a:off x="696525" y="5099473"/>
            <a:ext cx="2583300" cy="707463"/>
            <a:chOff x="3837968" y="1983012"/>
            <a:chExt cx="3139306" cy="707463"/>
          </a:xfrm>
        </p:grpSpPr>
        <p:sp>
          <p:nvSpPr>
            <p:cNvPr id="1685" name="Google Shape;1685;p52"/>
            <p:cNvSpPr txBox="1"/>
            <p:nvPr/>
          </p:nvSpPr>
          <p:spPr>
            <a:xfrm>
              <a:off x="4727242" y="1983012"/>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686" name="Google Shape;1686;p52"/>
            <p:cNvSpPr/>
            <p:nvPr/>
          </p:nvSpPr>
          <p:spPr>
            <a:xfrm>
              <a:off x="3837968" y="2366508"/>
              <a:ext cx="3139306" cy="32396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ARPDD</a:t>
              </a:r>
              <a:r>
                <a:rPr lang="fr-FR" sz="1100">
                  <a:solidFill>
                    <a:schemeClr val="dk1"/>
                  </a:solidFill>
                  <a:latin typeface="Calibri"/>
                  <a:ea typeface="Calibri"/>
                  <a:cs typeface="Calibri"/>
                  <a:sym typeface="Calibri"/>
                </a:rPr>
                <a:t> (Reims) : UDM + consultation DP</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grpSp>
        <p:nvGrpSpPr>
          <p:cNvPr id="1687" name="Google Shape;1687;p52"/>
          <p:cNvGrpSpPr/>
          <p:nvPr/>
        </p:nvGrpSpPr>
        <p:grpSpPr>
          <a:xfrm>
            <a:off x="6745745" y="2559563"/>
            <a:ext cx="2280252" cy="1192014"/>
            <a:chOff x="6888831" y="2867069"/>
            <a:chExt cx="2280252" cy="1192014"/>
          </a:xfrm>
        </p:grpSpPr>
        <p:sp>
          <p:nvSpPr>
            <p:cNvPr id="1688" name="Google Shape;1688;p52"/>
            <p:cNvSpPr txBox="1"/>
            <p:nvPr/>
          </p:nvSpPr>
          <p:spPr>
            <a:xfrm>
              <a:off x="7333740" y="286706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689" name="Google Shape;1689;p52"/>
            <p:cNvSpPr/>
            <p:nvPr/>
          </p:nvSpPr>
          <p:spPr>
            <a:xfrm>
              <a:off x="6888831" y="3214366"/>
              <a:ext cx="2280252" cy="84471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Thématique du labo à Reims : ischémie-reperfusion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Possibilité d’accès aux laboratoires sur Paris facilement</a:t>
              </a: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pic>
        <p:nvPicPr>
          <p:cNvPr id="1694" name="Google Shape;1694;p53" descr="DJI_0029-Panorama - Ecribouille.net"/>
          <p:cNvPicPr preferRelativeResize="0"/>
          <p:nvPr/>
        </p:nvPicPr>
        <p:blipFill rotWithShape="1">
          <a:blip r:embed="rId3">
            <a:alphaModFix/>
          </a:blip>
          <a:srcRect t="37283" b="28268"/>
          <a:stretch/>
        </p:blipFill>
        <p:spPr>
          <a:xfrm>
            <a:off x="-1" y="-25659"/>
            <a:ext cx="9144000" cy="1479817"/>
          </a:xfrm>
          <a:prstGeom prst="rect">
            <a:avLst/>
          </a:prstGeom>
          <a:noFill/>
          <a:ln>
            <a:noFill/>
          </a:ln>
        </p:spPr>
      </p:pic>
      <p:grpSp>
        <p:nvGrpSpPr>
          <p:cNvPr id="1695" name="Google Shape;1695;p53"/>
          <p:cNvGrpSpPr/>
          <p:nvPr/>
        </p:nvGrpSpPr>
        <p:grpSpPr>
          <a:xfrm>
            <a:off x="256197" y="1540485"/>
            <a:ext cx="2147717" cy="2129514"/>
            <a:chOff x="225082" y="1343672"/>
            <a:chExt cx="2426226" cy="2330910"/>
          </a:xfrm>
        </p:grpSpPr>
        <p:pic>
          <p:nvPicPr>
            <p:cNvPr id="1696" name="Google Shape;1696;p53" descr="TLS.jpg"/>
            <p:cNvPicPr preferRelativeResize="0"/>
            <p:nvPr/>
          </p:nvPicPr>
          <p:blipFill rotWithShape="1">
            <a:blip r:embed="rId4">
              <a:alphaModFix/>
            </a:blip>
            <a:srcRect/>
            <a:stretch/>
          </p:blipFill>
          <p:spPr>
            <a:xfrm>
              <a:off x="225082" y="1343672"/>
              <a:ext cx="2426226" cy="2330910"/>
            </a:xfrm>
            <a:prstGeom prst="rect">
              <a:avLst/>
            </a:prstGeom>
            <a:noFill/>
            <a:ln>
              <a:noFill/>
            </a:ln>
          </p:spPr>
        </p:pic>
        <p:sp>
          <p:nvSpPr>
            <p:cNvPr id="1697" name="Google Shape;1697;p53"/>
            <p:cNvSpPr txBox="1"/>
            <p:nvPr/>
          </p:nvSpPr>
          <p:spPr>
            <a:xfrm>
              <a:off x="1440751" y="1545068"/>
              <a:ext cx="5001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Reims</a:t>
              </a:r>
              <a:endParaRPr/>
            </a:p>
          </p:txBody>
        </p:sp>
        <p:sp>
          <p:nvSpPr>
            <p:cNvPr id="1698" name="Google Shape;1698;p53"/>
            <p:cNvSpPr/>
            <p:nvPr/>
          </p:nvSpPr>
          <p:spPr>
            <a:xfrm>
              <a:off x="1690817" y="1764110"/>
              <a:ext cx="111243"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699" name="Google Shape;1699;p53"/>
          <p:cNvGrpSpPr/>
          <p:nvPr/>
        </p:nvGrpSpPr>
        <p:grpSpPr>
          <a:xfrm>
            <a:off x="500490" y="5642568"/>
            <a:ext cx="7647831" cy="1078907"/>
            <a:chOff x="812186" y="571500"/>
            <a:chExt cx="5350615" cy="1078907"/>
          </a:xfrm>
        </p:grpSpPr>
        <p:sp>
          <p:nvSpPr>
            <p:cNvPr id="1700" name="Google Shape;1700;p53"/>
            <p:cNvSpPr/>
            <p:nvPr/>
          </p:nvSpPr>
          <p:spPr>
            <a:xfrm>
              <a:off x="3937176" y="571500"/>
              <a:ext cx="2225625" cy="1078907"/>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Reims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CIRC : Comité des Internes de Reims Champagne</a:t>
              </a:r>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secretariat@internat-reims.fr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du CIRC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Site internet : www.internat-reims.fr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701" name="Google Shape;1701;p53"/>
            <p:cNvSpPr/>
            <p:nvPr/>
          </p:nvSpPr>
          <p:spPr>
            <a:xfrm>
              <a:off x="812186" y="685800"/>
              <a:ext cx="1399844"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Lydia HADJ-YOUCEF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Lhadj-youcef@chu-reims.fr</a:t>
              </a:r>
              <a:endParaRPr sz="1100">
                <a:solidFill>
                  <a:schemeClr val="dk1"/>
                </a:solidFill>
                <a:latin typeface="Calibri"/>
                <a:ea typeface="Calibri"/>
                <a:cs typeface="Calibri"/>
                <a:sym typeface="Calibri"/>
              </a:endParaRPr>
            </a:p>
          </p:txBody>
        </p:sp>
        <p:sp>
          <p:nvSpPr>
            <p:cNvPr id="1702" name="Google Shape;1702;p53"/>
            <p:cNvSpPr/>
            <p:nvPr/>
          </p:nvSpPr>
          <p:spPr>
            <a:xfrm>
              <a:off x="2372056" y="685800"/>
              <a:ext cx="1399844"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Philippe RIEU</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prieu@chu-reims.fr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703" name="Google Shape;1703;p53"/>
          <p:cNvSpPr txBox="1"/>
          <p:nvPr/>
        </p:nvSpPr>
        <p:spPr>
          <a:xfrm>
            <a:off x="3557586" y="529966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704" name="Google Shape;1704;p53"/>
          <p:cNvGrpSpPr/>
          <p:nvPr/>
        </p:nvGrpSpPr>
        <p:grpSpPr>
          <a:xfrm>
            <a:off x="90063" y="3583949"/>
            <a:ext cx="2581256" cy="1724409"/>
            <a:chOff x="72856" y="3508358"/>
            <a:chExt cx="2581256" cy="1724409"/>
          </a:xfrm>
        </p:grpSpPr>
        <p:sp>
          <p:nvSpPr>
            <p:cNvPr id="1705" name="Google Shape;1705;p53"/>
            <p:cNvSpPr txBox="1"/>
            <p:nvPr/>
          </p:nvSpPr>
          <p:spPr>
            <a:xfrm>
              <a:off x="297764" y="350835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706" name="Google Shape;1706;p53"/>
            <p:cNvSpPr/>
            <p:nvPr/>
          </p:nvSpPr>
          <p:spPr>
            <a:xfrm>
              <a:off x="72856" y="3819614"/>
              <a:ext cx="2581256" cy="141315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pas d’aéroport à Reims même. Ceux de Paris sont accessibles en voiture (environ 1h30) ou desservis par le TGV (35min)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a:t>
              </a:r>
              <a:r>
                <a:rPr lang="fr-FR" sz="1100">
                  <a:solidFill>
                    <a:schemeClr val="dk1"/>
                  </a:solidFill>
                  <a:latin typeface="Calibri"/>
                  <a:ea typeface="Calibri"/>
                  <a:cs typeface="Calibri"/>
                  <a:sym typeface="Calibri"/>
                </a:rPr>
                <a:t> : centre-ville. Paris 45 min. Nancy 1h. Strasbourg 2H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Bon réseau de bus et de tram. </a:t>
              </a:r>
              <a:endParaRPr sz="1100" b="1">
                <a:solidFill>
                  <a:schemeClr val="dk1"/>
                </a:solidFill>
                <a:latin typeface="Calibri"/>
                <a:ea typeface="Calibri"/>
                <a:cs typeface="Calibri"/>
                <a:sym typeface="Calibri"/>
              </a:endParaRPr>
            </a:p>
          </p:txBody>
        </p:sp>
      </p:grpSp>
      <p:sp>
        <p:nvSpPr>
          <p:cNvPr id="1707" name="Google Shape;1707;p53"/>
          <p:cNvSpPr/>
          <p:nvPr/>
        </p:nvSpPr>
        <p:spPr>
          <a:xfrm>
            <a:off x="2751843" y="3333349"/>
            <a:ext cx="3640309" cy="197500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100">
                <a:solidFill>
                  <a:schemeClr val="dk1"/>
                </a:solidFill>
                <a:latin typeface="Calibri"/>
                <a:ea typeface="Calibri"/>
                <a:cs typeface="Calibri"/>
                <a:sym typeface="Calibri"/>
              </a:rPr>
              <a:t>Reims c’est une ville à taille humaine (200 000 habitants, 12</a:t>
            </a:r>
            <a:r>
              <a:rPr lang="fr-FR" sz="1100" baseline="30000">
                <a:solidFill>
                  <a:schemeClr val="dk1"/>
                </a:solidFill>
                <a:latin typeface="Calibri"/>
                <a:ea typeface="Calibri"/>
                <a:cs typeface="Calibri"/>
                <a:sym typeface="Calibri"/>
              </a:rPr>
              <a:t>ème</a:t>
            </a:r>
            <a:r>
              <a:rPr lang="fr-FR" sz="1100">
                <a:solidFill>
                  <a:schemeClr val="dk1"/>
                </a:solidFill>
                <a:latin typeface="Calibri"/>
                <a:ea typeface="Calibri"/>
                <a:cs typeface="Calibri"/>
                <a:sym typeface="Calibri"/>
              </a:rPr>
              <a:t> commune de France) entourée du vignoble champenois où on se plait à flâner, se poser au parc de Champagne, boire une bière devant la cathédrale,…et qui est intelligemment située à 45min de Paris en TGV. </a:t>
            </a:r>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On circule facilement en voiture ou à vélo et le tramway dessert les points stratégiques de la ville. </a:t>
            </a:r>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Aéroports de Paris rapidement accessibles en voiture (moins d’1h30) et en TGV (35 min). Niveau météo c’est climat tempéré : chaud l’été et froid l’hiver.. !</a:t>
            </a:r>
            <a:endParaRPr/>
          </a:p>
        </p:txBody>
      </p:sp>
      <p:pic>
        <p:nvPicPr>
          <p:cNvPr id="1708" name="Google Shape;1708;p53" descr="Reims.png"/>
          <p:cNvPicPr preferRelativeResize="0"/>
          <p:nvPr/>
        </p:nvPicPr>
        <p:blipFill rotWithShape="1">
          <a:blip r:embed="rId7">
            <a:alphaModFix/>
          </a:blip>
          <a:srcRect/>
          <a:stretch/>
        </p:blipFill>
        <p:spPr>
          <a:xfrm>
            <a:off x="3702153" y="1515570"/>
            <a:ext cx="4716832" cy="1633030"/>
          </a:xfrm>
          <a:prstGeom prst="rect">
            <a:avLst/>
          </a:prstGeom>
          <a:noFill/>
          <a:ln>
            <a:noFill/>
          </a:ln>
        </p:spPr>
      </p:pic>
      <p:sp>
        <p:nvSpPr>
          <p:cNvPr id="1709" name="Google Shape;1709;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54</a:t>
            </a:fld>
            <a:endParaRPr/>
          </a:p>
        </p:txBody>
      </p:sp>
      <p:sp>
        <p:nvSpPr>
          <p:cNvPr id="1710" name="Google Shape;1710;p53"/>
          <p:cNvSpPr txBox="1"/>
          <p:nvPr/>
        </p:nvSpPr>
        <p:spPr>
          <a:xfrm>
            <a:off x="7428154" y="3096088"/>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711" name="Google Shape;1711;p53"/>
          <p:cNvGrpSpPr/>
          <p:nvPr/>
        </p:nvGrpSpPr>
        <p:grpSpPr>
          <a:xfrm>
            <a:off x="6553200" y="3272812"/>
            <a:ext cx="2407291" cy="1997625"/>
            <a:chOff x="110662" y="3535493"/>
            <a:chExt cx="2407291" cy="1997625"/>
          </a:xfrm>
        </p:grpSpPr>
        <p:sp>
          <p:nvSpPr>
            <p:cNvPr id="1712" name="Google Shape;1712;p53"/>
            <p:cNvSpPr txBox="1"/>
            <p:nvPr/>
          </p:nvSpPr>
          <p:spPr>
            <a:xfrm>
              <a:off x="297550" y="3535493"/>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713" name="Google Shape;1713;p53"/>
            <p:cNvSpPr/>
            <p:nvPr/>
          </p:nvSpPr>
          <p:spPr>
            <a:xfrm>
              <a:off x="110662" y="3932680"/>
              <a:ext cx="2407291" cy="160043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1 internat</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Au cœur de l’hôpital au-dessus du réfectoire.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Chambres propres mais vétustes.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Nombres de places limitées, 100 euros/m</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Dans tous les periph</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a:t>
              </a:r>
              <a:r>
                <a:rPr lang="fr-FR" sz="1100">
                  <a:solidFill>
                    <a:schemeClr val="dk1"/>
                  </a:solidFill>
                  <a:latin typeface="Calibri"/>
                  <a:ea typeface="Calibri"/>
                  <a:cs typeface="Calibri"/>
                  <a:sym typeface="Calibri"/>
                </a:rPr>
                <a:t>en centre-ville :  500 euros</a:t>
              </a:r>
              <a:endParaRPr/>
            </a:p>
          </p:txBody>
        </p:sp>
      </p:grpSp>
      <p:sp>
        <p:nvSpPr>
          <p:cNvPr id="1714" name="Google Shape;1714;p53"/>
          <p:cNvSpPr/>
          <p:nvPr/>
        </p:nvSpPr>
        <p:spPr>
          <a:xfrm>
            <a:off x="4261617" y="403844"/>
            <a:ext cx="939746"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Reims</a:t>
            </a:r>
            <a:endParaRPr sz="110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54"/>
          <p:cNvSpPr txBox="1"/>
          <p:nvPr/>
        </p:nvSpPr>
        <p:spPr>
          <a:xfrm>
            <a:off x="0" y="0"/>
            <a:ext cx="9143999" cy="47000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Rennes</a:t>
            </a:r>
            <a:endParaRPr sz="1200">
              <a:solidFill>
                <a:srgbClr val="000000"/>
              </a:solidFill>
              <a:latin typeface="Calibri"/>
              <a:ea typeface="Calibri"/>
              <a:cs typeface="Calibri"/>
              <a:sym typeface="Calibri"/>
            </a:endParaRPr>
          </a:p>
        </p:txBody>
      </p:sp>
      <p:grpSp>
        <p:nvGrpSpPr>
          <p:cNvPr id="1721" name="Google Shape;1721;p54"/>
          <p:cNvGrpSpPr/>
          <p:nvPr/>
        </p:nvGrpSpPr>
        <p:grpSpPr>
          <a:xfrm>
            <a:off x="144224" y="737097"/>
            <a:ext cx="3686375" cy="2084259"/>
            <a:chOff x="384666" y="384597"/>
            <a:chExt cx="3686375" cy="2084259"/>
          </a:xfrm>
        </p:grpSpPr>
        <p:sp>
          <p:nvSpPr>
            <p:cNvPr id="1722" name="Google Shape;1722;p54"/>
            <p:cNvSpPr/>
            <p:nvPr/>
          </p:nvSpPr>
          <p:spPr>
            <a:xfrm>
              <a:off x="384666" y="384597"/>
              <a:ext cx="3686375" cy="208425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1 unité dans le service de néphrologie (1 interne)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1 unité dans le service de néphrologie (1 interne)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Dialyse au centre du CHU (1 interne)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soins intensifs néphrologique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chemeClr val="dk1"/>
                </a:buClr>
                <a:buSzPts val="1100"/>
                <a:buFont typeface="Calibri"/>
                <a:buNone/>
              </a:pPr>
              <a:r>
                <a:rPr lang="fr-FR" sz="1100">
                  <a:solidFill>
                    <a:schemeClr val="dk1"/>
                  </a:solidFill>
                  <a:latin typeface="Calibri"/>
                  <a:ea typeface="Calibri"/>
                  <a:cs typeface="Calibri"/>
                  <a:sym typeface="Calibri"/>
                </a:rPr>
                <a:t>1 unité de 6 lits (1 interne)</a:t>
              </a:r>
              <a:endParaRPr sz="1100">
                <a:solidFill>
                  <a:schemeClr val="dk1"/>
                </a:solidFill>
                <a:latin typeface="Calibri"/>
                <a:ea typeface="Calibri"/>
                <a:cs typeface="Calibri"/>
                <a:sym typeface="Calibri"/>
              </a:endParaRPr>
            </a:p>
          </p:txBody>
        </p:sp>
        <p:sp>
          <p:nvSpPr>
            <p:cNvPr id="1723" name="Google Shape;1723;p54"/>
            <p:cNvSpPr txBox="1"/>
            <p:nvPr/>
          </p:nvSpPr>
          <p:spPr>
            <a:xfrm>
              <a:off x="536369" y="416476"/>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724" name="Google Shape;1724;p54"/>
          <p:cNvGrpSpPr/>
          <p:nvPr/>
        </p:nvGrpSpPr>
        <p:grpSpPr>
          <a:xfrm>
            <a:off x="131370" y="2937538"/>
            <a:ext cx="3686375" cy="1131460"/>
            <a:chOff x="189533" y="3506746"/>
            <a:chExt cx="3686375" cy="1131460"/>
          </a:xfrm>
        </p:grpSpPr>
        <p:sp>
          <p:nvSpPr>
            <p:cNvPr id="1725" name="Google Shape;1725;p54"/>
            <p:cNvSpPr/>
            <p:nvPr/>
          </p:nvSpPr>
          <p:spPr>
            <a:xfrm>
              <a:off x="189533" y="3797640"/>
              <a:ext cx="3686375" cy="84056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St Malo </a:t>
              </a:r>
              <a:r>
                <a:rPr lang="fr-FR" sz="1100">
                  <a:solidFill>
                    <a:schemeClr val="dk1"/>
                  </a:solidFill>
                  <a:latin typeface="Calibri"/>
                  <a:ea typeface="Calibri"/>
                  <a:cs typeface="Calibri"/>
                  <a:sym typeface="Calibri"/>
                </a:rPr>
                <a:t>(50 min) : 14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Vannes</a:t>
              </a:r>
              <a:r>
                <a:rPr lang="fr-FR" sz="1100">
                  <a:solidFill>
                    <a:schemeClr val="dk1"/>
                  </a:solidFill>
                  <a:latin typeface="Calibri"/>
                  <a:ea typeface="Calibri"/>
                  <a:cs typeface="Calibri"/>
                  <a:sym typeface="Calibri"/>
                </a:rPr>
                <a:t> (1h15) : 8 lits d’hospitalisation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St Brieuc </a:t>
              </a:r>
              <a:r>
                <a:rPr lang="fr-FR" sz="1100">
                  <a:solidFill>
                    <a:schemeClr val="dk1"/>
                  </a:solidFill>
                  <a:latin typeface="Calibri"/>
                  <a:ea typeface="Calibri"/>
                  <a:cs typeface="Calibri"/>
                  <a:sym typeface="Calibri"/>
                </a:rPr>
                <a:t>(1h15) : 28 lits d’hospitalisation. </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726" name="Google Shape;1726;p54"/>
            <p:cNvSpPr txBox="1"/>
            <p:nvPr/>
          </p:nvSpPr>
          <p:spPr>
            <a:xfrm>
              <a:off x="252926" y="3506746"/>
              <a:ext cx="3559200" cy="4026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727" name="Google Shape;1727;p54"/>
          <p:cNvGrpSpPr/>
          <p:nvPr/>
        </p:nvGrpSpPr>
        <p:grpSpPr>
          <a:xfrm>
            <a:off x="4114213" y="2246314"/>
            <a:ext cx="2518310" cy="1372206"/>
            <a:chOff x="6690039" y="333836"/>
            <a:chExt cx="2518310" cy="2130093"/>
          </a:xfrm>
        </p:grpSpPr>
        <p:sp>
          <p:nvSpPr>
            <p:cNvPr id="1728" name="Google Shape;1728;p54"/>
            <p:cNvSpPr/>
            <p:nvPr/>
          </p:nvSpPr>
          <p:spPr>
            <a:xfrm>
              <a:off x="6690039" y="333836"/>
              <a:ext cx="2309337" cy="213009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Rennes : réanimation médicale </a:t>
              </a:r>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St Brieuc : réa polyvalente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Vannes : réa polyvalente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729" name="Google Shape;1729;p54"/>
            <p:cNvSpPr txBox="1"/>
            <p:nvPr/>
          </p:nvSpPr>
          <p:spPr>
            <a:xfrm>
              <a:off x="6833849" y="395131"/>
              <a:ext cx="23745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730" name="Google Shape;1730;p54"/>
          <p:cNvGrpSpPr/>
          <p:nvPr/>
        </p:nvGrpSpPr>
        <p:grpSpPr>
          <a:xfrm>
            <a:off x="6719524" y="845125"/>
            <a:ext cx="2280252" cy="1189234"/>
            <a:chOff x="4511201" y="3012633"/>
            <a:chExt cx="2280252" cy="1189234"/>
          </a:xfrm>
        </p:grpSpPr>
        <p:sp>
          <p:nvSpPr>
            <p:cNvPr id="1731" name="Google Shape;1731;p54"/>
            <p:cNvSpPr/>
            <p:nvPr/>
          </p:nvSpPr>
          <p:spPr>
            <a:xfrm>
              <a:off x="4511201" y="3012647"/>
              <a:ext cx="2280252" cy="118922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2/an</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séminaires nationaux </a:t>
              </a:r>
              <a:endParaRPr/>
            </a:p>
          </p:txBody>
        </p:sp>
        <p:sp>
          <p:nvSpPr>
            <p:cNvPr id="1732" name="Google Shape;1732;p54"/>
            <p:cNvSpPr txBox="1"/>
            <p:nvPr/>
          </p:nvSpPr>
          <p:spPr>
            <a:xfrm>
              <a:off x="4969152" y="3012633"/>
              <a:ext cx="14925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1733" name="Google Shape;1733;p54"/>
          <p:cNvGrpSpPr/>
          <p:nvPr/>
        </p:nvGrpSpPr>
        <p:grpSpPr>
          <a:xfrm>
            <a:off x="6735457" y="4930910"/>
            <a:ext cx="2274702" cy="1621248"/>
            <a:chOff x="6786212" y="3354479"/>
            <a:chExt cx="2274702" cy="1621248"/>
          </a:xfrm>
        </p:grpSpPr>
        <p:sp>
          <p:nvSpPr>
            <p:cNvPr id="1734" name="Google Shape;1734;p54"/>
            <p:cNvSpPr/>
            <p:nvPr/>
          </p:nvSpPr>
          <p:spPr>
            <a:xfrm>
              <a:off x="6786212" y="3375289"/>
              <a:ext cx="2274702" cy="160043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3</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9</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Dr Junior: 0</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 partagés : 2 (Rennes-Vitre ;  Rennes-Fougères)</a:t>
              </a:r>
              <a:endParaRPr/>
            </a:p>
          </p:txBody>
        </p:sp>
        <p:sp>
          <p:nvSpPr>
            <p:cNvPr id="1735" name="Google Shape;1735;p54"/>
            <p:cNvSpPr txBox="1"/>
            <p:nvPr/>
          </p:nvSpPr>
          <p:spPr>
            <a:xfrm>
              <a:off x="6916125" y="335447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1736" name="Google Shape;1736;p54"/>
          <p:cNvGrpSpPr/>
          <p:nvPr/>
        </p:nvGrpSpPr>
        <p:grpSpPr>
          <a:xfrm>
            <a:off x="4059755" y="662145"/>
            <a:ext cx="2374557" cy="1372214"/>
            <a:chOff x="4196326" y="1098258"/>
            <a:chExt cx="2374557" cy="699504"/>
          </a:xfrm>
        </p:grpSpPr>
        <p:sp>
          <p:nvSpPr>
            <p:cNvPr id="1737" name="Google Shape;1737;p54"/>
            <p:cNvSpPr/>
            <p:nvPr/>
          </p:nvSpPr>
          <p:spPr>
            <a:xfrm>
              <a:off x="4196326" y="1098262"/>
              <a:ext cx="2374557" cy="69950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Gardes de pôle (néphro-maladie inf-hémato-dermato) avec sénior de réa de garde sur place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Gardes urgences jusqu’en 4</a:t>
              </a:r>
              <a:r>
                <a:rPr lang="fr-FR" sz="1100" baseline="30000">
                  <a:solidFill>
                    <a:schemeClr val="dk1"/>
                  </a:solidFill>
                  <a:latin typeface="Calibri"/>
                  <a:ea typeface="Calibri"/>
                  <a:cs typeface="Calibri"/>
                  <a:sym typeface="Calibri"/>
                </a:rPr>
                <a:t>ème</a:t>
              </a:r>
              <a:r>
                <a:rPr lang="fr-FR" sz="1100">
                  <a:solidFill>
                    <a:schemeClr val="dk1"/>
                  </a:solidFill>
                  <a:latin typeface="Calibri"/>
                  <a:ea typeface="Calibri"/>
                  <a:cs typeface="Calibri"/>
                  <a:sym typeface="Calibri"/>
                </a:rPr>
                <a:t> année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Astreintes service samedi matin</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738" name="Google Shape;1738;p54"/>
            <p:cNvSpPr txBox="1"/>
            <p:nvPr/>
          </p:nvSpPr>
          <p:spPr>
            <a:xfrm>
              <a:off x="4273775" y="1098258"/>
              <a:ext cx="19713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739" name="Google Shape;1739;p54"/>
          <p:cNvGrpSpPr/>
          <p:nvPr/>
        </p:nvGrpSpPr>
        <p:grpSpPr>
          <a:xfrm>
            <a:off x="194869" y="5807664"/>
            <a:ext cx="3458320" cy="826250"/>
            <a:chOff x="4726269" y="2478326"/>
            <a:chExt cx="1386376" cy="826250"/>
          </a:xfrm>
        </p:grpSpPr>
        <p:sp>
          <p:nvSpPr>
            <p:cNvPr id="1740" name="Google Shape;1740;p54"/>
            <p:cNvSpPr/>
            <p:nvPr/>
          </p:nvSpPr>
          <p:spPr>
            <a:xfrm>
              <a:off x="4726269" y="2478327"/>
              <a:ext cx="1386376" cy="8262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Possible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(en M2)  </a:t>
              </a:r>
              <a:endParaRPr/>
            </a:p>
          </p:txBody>
        </p:sp>
        <p:sp>
          <p:nvSpPr>
            <p:cNvPr id="1741" name="Google Shape;1741;p54"/>
            <p:cNvSpPr txBox="1"/>
            <p:nvPr/>
          </p:nvSpPr>
          <p:spPr>
            <a:xfrm>
              <a:off x="4739776" y="247832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1742" name="Google Shape;1742;p54"/>
          <p:cNvGrpSpPr/>
          <p:nvPr/>
        </p:nvGrpSpPr>
        <p:grpSpPr>
          <a:xfrm>
            <a:off x="4137205" y="3739996"/>
            <a:ext cx="2286345" cy="815228"/>
            <a:chOff x="4283297" y="3662829"/>
            <a:chExt cx="2286345" cy="815228"/>
          </a:xfrm>
        </p:grpSpPr>
        <p:sp>
          <p:nvSpPr>
            <p:cNvPr id="1743" name="Google Shape;1743;p54"/>
            <p:cNvSpPr/>
            <p:nvPr/>
          </p:nvSpPr>
          <p:spPr>
            <a:xfrm>
              <a:off x="4283297" y="3662829"/>
              <a:ext cx="2286345" cy="81522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Cathéters veineux </a:t>
              </a:r>
              <a:r>
                <a:rPr lang="fr-FR" sz="1100">
                  <a:solidFill>
                    <a:schemeClr val="dk1"/>
                  </a:solidFill>
                  <a:latin typeface="Calibri"/>
                  <a:ea typeface="Calibri"/>
                  <a:cs typeface="Calibri"/>
                  <a:sym typeface="Calibri"/>
                </a:rPr>
                <a:t>: non tunnellisés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PBR</a:t>
              </a:r>
              <a:r>
                <a:rPr lang="fr-FR" sz="1100">
                  <a:solidFill>
                    <a:schemeClr val="dk1"/>
                  </a:solidFill>
                  <a:latin typeface="Calibri"/>
                  <a:ea typeface="Calibri"/>
                  <a:cs typeface="Calibri"/>
                  <a:sym typeface="Calibri"/>
                </a:rPr>
                <a:t> : reins natifs &amp; greffons</a:t>
              </a:r>
              <a:endParaRPr/>
            </a:p>
          </p:txBody>
        </p:sp>
        <p:sp>
          <p:nvSpPr>
            <p:cNvPr id="1744" name="Google Shape;1744;p54"/>
            <p:cNvSpPr txBox="1"/>
            <p:nvPr/>
          </p:nvSpPr>
          <p:spPr>
            <a:xfrm>
              <a:off x="4754477" y="366282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745" name="Google Shape;1745;p54"/>
          <p:cNvGrpSpPr/>
          <p:nvPr/>
        </p:nvGrpSpPr>
        <p:grpSpPr>
          <a:xfrm>
            <a:off x="3967024" y="4696572"/>
            <a:ext cx="2603713" cy="2072317"/>
            <a:chOff x="6748784" y="2650350"/>
            <a:chExt cx="2286345" cy="2072317"/>
          </a:xfrm>
        </p:grpSpPr>
        <p:sp>
          <p:nvSpPr>
            <p:cNvPr id="1746" name="Google Shape;1746;p54"/>
            <p:cNvSpPr/>
            <p:nvPr/>
          </p:nvSpPr>
          <p:spPr>
            <a:xfrm>
              <a:off x="6748784" y="2650350"/>
              <a:ext cx="2286345" cy="207231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1 semestre en fin d’internat, greffés et néphro conventionnelle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semaines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1/15 jours </a:t>
              </a:r>
              <a:endParaRPr/>
            </a:p>
          </p:txBody>
        </p:sp>
        <p:sp>
          <p:nvSpPr>
            <p:cNvPr id="1747" name="Google Shape;1747;p54"/>
            <p:cNvSpPr txBox="1"/>
            <p:nvPr/>
          </p:nvSpPr>
          <p:spPr>
            <a:xfrm>
              <a:off x="7263942" y="2650350"/>
              <a:ext cx="1277173"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748" name="Google Shape;1748;p54"/>
          <p:cNvGrpSpPr/>
          <p:nvPr/>
        </p:nvGrpSpPr>
        <p:grpSpPr>
          <a:xfrm>
            <a:off x="194869" y="4676480"/>
            <a:ext cx="3559381" cy="688311"/>
            <a:chOff x="4759828" y="1637500"/>
            <a:chExt cx="1358265" cy="558783"/>
          </a:xfrm>
        </p:grpSpPr>
        <p:sp>
          <p:nvSpPr>
            <p:cNvPr id="1749" name="Google Shape;1749;p54"/>
            <p:cNvSpPr/>
            <p:nvPr/>
          </p:nvSpPr>
          <p:spPr>
            <a:xfrm>
              <a:off x="4759828" y="1653811"/>
              <a:ext cx="1358264" cy="54247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Dialyse en centre avec journées en associatif pour la </a:t>
              </a:r>
              <a:r>
                <a:rPr lang="fr-FR" sz="1100" b="1">
                  <a:solidFill>
                    <a:schemeClr val="dk1"/>
                  </a:solidFill>
                  <a:latin typeface="Calibri"/>
                  <a:ea typeface="Calibri"/>
                  <a:cs typeface="Calibri"/>
                  <a:sym typeface="Calibri"/>
                </a:rPr>
                <a:t>dialyse péritonéale</a:t>
              </a:r>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750" name="Google Shape;1750;p54"/>
            <p:cNvSpPr txBox="1"/>
            <p:nvPr/>
          </p:nvSpPr>
          <p:spPr>
            <a:xfrm>
              <a:off x="4759828" y="1637500"/>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1751" name="Google Shape;1751;p54"/>
          <p:cNvGrpSpPr/>
          <p:nvPr/>
        </p:nvGrpSpPr>
        <p:grpSpPr>
          <a:xfrm>
            <a:off x="6728183" y="2615164"/>
            <a:ext cx="2280252" cy="1600551"/>
            <a:chOff x="6888831" y="2782214"/>
            <a:chExt cx="2280252" cy="1600551"/>
          </a:xfrm>
        </p:grpSpPr>
        <p:sp>
          <p:nvSpPr>
            <p:cNvPr id="1752" name="Google Shape;1752;p54"/>
            <p:cNvSpPr/>
            <p:nvPr/>
          </p:nvSpPr>
          <p:spPr>
            <a:xfrm>
              <a:off x="6888831" y="2782214"/>
              <a:ext cx="2280252" cy="160055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r>
                <a:rPr lang="fr-FR" sz="1100" b="1">
                  <a:solidFill>
                    <a:schemeClr val="dk1"/>
                  </a:solidFill>
                  <a:latin typeface="Calibri"/>
                  <a:ea typeface="Calibri"/>
                  <a:cs typeface="Calibri"/>
                  <a:sym typeface="Calibri"/>
                </a:rPr>
                <a:t>Laboratoire/ accueil M2</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Développement fœtal des reins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Possibilités de collaboration en épidémiologie.</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753" name="Google Shape;1753;p54"/>
            <p:cNvSpPr txBox="1"/>
            <p:nvPr/>
          </p:nvSpPr>
          <p:spPr>
            <a:xfrm>
              <a:off x="7346786"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grpSp>
        <p:nvGrpSpPr>
          <p:cNvPr id="1758" name="Google Shape;1758;p55"/>
          <p:cNvGrpSpPr/>
          <p:nvPr/>
        </p:nvGrpSpPr>
        <p:grpSpPr>
          <a:xfrm>
            <a:off x="337393" y="1538903"/>
            <a:ext cx="2180560" cy="2142445"/>
            <a:chOff x="225082" y="1343672"/>
            <a:chExt cx="2426226" cy="2330910"/>
          </a:xfrm>
        </p:grpSpPr>
        <p:pic>
          <p:nvPicPr>
            <p:cNvPr id="1759" name="Google Shape;1759;p55"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760" name="Google Shape;1760;p55"/>
            <p:cNvSpPr txBox="1"/>
            <p:nvPr/>
          </p:nvSpPr>
          <p:spPr>
            <a:xfrm>
              <a:off x="653788" y="1813504"/>
              <a:ext cx="56681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Rennes</a:t>
              </a:r>
              <a:endParaRPr/>
            </a:p>
          </p:txBody>
        </p:sp>
        <p:sp>
          <p:nvSpPr>
            <p:cNvPr id="1761" name="Google Shape;1761;p55"/>
            <p:cNvSpPr/>
            <p:nvPr/>
          </p:nvSpPr>
          <p:spPr>
            <a:xfrm>
              <a:off x="793111" y="2059725"/>
              <a:ext cx="192174"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762" name="Google Shape;1762;p55" descr="Rennes.png"/>
          <p:cNvPicPr preferRelativeResize="0"/>
          <p:nvPr/>
        </p:nvPicPr>
        <p:blipFill rotWithShape="1">
          <a:blip r:embed="rId4">
            <a:alphaModFix/>
          </a:blip>
          <a:srcRect/>
          <a:stretch/>
        </p:blipFill>
        <p:spPr>
          <a:xfrm>
            <a:off x="2973156" y="1780753"/>
            <a:ext cx="5817783" cy="1481052"/>
          </a:xfrm>
          <a:prstGeom prst="rect">
            <a:avLst/>
          </a:prstGeom>
          <a:noFill/>
          <a:ln>
            <a:noFill/>
          </a:ln>
        </p:spPr>
      </p:pic>
      <p:sp>
        <p:nvSpPr>
          <p:cNvPr id="1763" name="Google Shape;1763;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56</a:t>
            </a:fld>
            <a:endParaRPr/>
          </a:p>
        </p:txBody>
      </p:sp>
      <p:pic>
        <p:nvPicPr>
          <p:cNvPr id="1764" name="Google Shape;1764;p55" descr="Rennes photo2.jpg"/>
          <p:cNvPicPr preferRelativeResize="0"/>
          <p:nvPr/>
        </p:nvPicPr>
        <p:blipFill rotWithShape="1">
          <a:blip r:embed="rId5">
            <a:alphaModFix/>
          </a:blip>
          <a:srcRect/>
          <a:stretch/>
        </p:blipFill>
        <p:spPr>
          <a:xfrm>
            <a:off x="0" y="0"/>
            <a:ext cx="9144000" cy="1412409"/>
          </a:xfrm>
          <a:prstGeom prst="rect">
            <a:avLst/>
          </a:prstGeom>
          <a:noFill/>
          <a:ln>
            <a:noFill/>
          </a:ln>
        </p:spPr>
      </p:pic>
      <p:sp>
        <p:nvSpPr>
          <p:cNvPr id="1765" name="Google Shape;1765;p55"/>
          <p:cNvSpPr txBox="1"/>
          <p:nvPr/>
        </p:nvSpPr>
        <p:spPr>
          <a:xfrm>
            <a:off x="7812913" y="3230726"/>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766" name="Google Shape;1766;p55"/>
          <p:cNvGrpSpPr/>
          <p:nvPr/>
        </p:nvGrpSpPr>
        <p:grpSpPr>
          <a:xfrm>
            <a:off x="722691" y="5708017"/>
            <a:ext cx="7926148" cy="914400"/>
            <a:chOff x="-176389" y="571500"/>
            <a:chExt cx="6184899" cy="914400"/>
          </a:xfrm>
        </p:grpSpPr>
        <p:sp>
          <p:nvSpPr>
            <p:cNvPr id="1767" name="Google Shape;1767;p55"/>
            <p:cNvSpPr/>
            <p:nvPr/>
          </p:nvSpPr>
          <p:spPr>
            <a:xfrm>
              <a:off x="4000501" y="571500"/>
              <a:ext cx="2008009"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Rennes </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Internat.rennes@gmail.com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de l’internat de Rennes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Site internet : internat-rennes.com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768" name="Google Shape;1768;p55"/>
            <p:cNvSpPr/>
            <p:nvPr/>
          </p:nvSpPr>
          <p:spPr>
            <a:xfrm>
              <a:off x="-176389" y="685800"/>
              <a:ext cx="189088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Hariram SATHIANATHAN</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nephro.referent.rennes@gmail.com</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769" name="Google Shape;1769;p55"/>
            <p:cNvSpPr/>
            <p:nvPr/>
          </p:nvSpPr>
          <p:spPr>
            <a:xfrm>
              <a:off x="1943100" y="685800"/>
              <a:ext cx="182880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Dr Elsa VABRET</a:t>
              </a:r>
              <a:endParaRPr/>
            </a:p>
            <a:p>
              <a:pPr marL="0" marR="0" lvl="0" indent="0" algn="ctr" rtl="0">
                <a:lnSpc>
                  <a:spcPct val="107000"/>
                </a:lnSpc>
                <a:spcBef>
                  <a:spcPts val="0"/>
                </a:spcBef>
                <a:spcAft>
                  <a:spcPts val="0"/>
                </a:spcAft>
                <a:buNone/>
              </a:pPr>
              <a:r>
                <a:rPr lang="fr-FR" sz="1100">
                  <a:latin typeface="Calibri"/>
                  <a:ea typeface="Calibri"/>
                  <a:cs typeface="Calibri"/>
                  <a:sym typeface="Calibri"/>
                </a:rPr>
                <a:t>elsa.vabret</a:t>
              </a:r>
              <a:r>
                <a:rPr lang="fr-FR" sz="11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@chu-rennes.fr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770" name="Google Shape;1770;p55"/>
          <p:cNvSpPr txBox="1"/>
          <p:nvPr/>
        </p:nvSpPr>
        <p:spPr>
          <a:xfrm>
            <a:off x="3499925" y="540605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771" name="Google Shape;1771;p55"/>
          <p:cNvGrpSpPr/>
          <p:nvPr/>
        </p:nvGrpSpPr>
        <p:grpSpPr>
          <a:xfrm>
            <a:off x="6303525" y="3257557"/>
            <a:ext cx="2621400" cy="2094093"/>
            <a:chOff x="113000" y="3317762"/>
            <a:chExt cx="2621400" cy="2094093"/>
          </a:xfrm>
        </p:grpSpPr>
        <p:sp>
          <p:nvSpPr>
            <p:cNvPr id="1772" name="Google Shape;1772;p55"/>
            <p:cNvSpPr/>
            <p:nvPr/>
          </p:nvSpPr>
          <p:spPr>
            <a:xfrm>
              <a:off x="113000" y="3806855"/>
              <a:ext cx="2621400" cy="160500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lnSpc>
                  <a:spcPct val="130000"/>
                </a:lnSpc>
                <a:spcBef>
                  <a:spcPts val="0"/>
                </a:spcBef>
                <a:spcAft>
                  <a:spcPts val="0"/>
                </a:spcAft>
                <a:buNone/>
              </a:pPr>
              <a:r>
                <a:rPr lang="fr-FR" sz="1100" b="1" u="sng">
                  <a:solidFill>
                    <a:srgbClr val="000000"/>
                  </a:solidFill>
                  <a:latin typeface="Calibri"/>
                  <a:ea typeface="Calibri"/>
                  <a:cs typeface="Calibri"/>
                  <a:sym typeface="Calibri"/>
                </a:rPr>
                <a:t>CHU :</a:t>
              </a:r>
              <a:r>
                <a:rPr lang="fr-FR" sz="1200">
                  <a:solidFill>
                    <a:schemeClr val="dk1"/>
                  </a:solidFill>
                  <a:latin typeface="Times New Roman"/>
                  <a:ea typeface="Times New Roman"/>
                  <a:cs typeface="Times New Roman"/>
                  <a:sym typeface="Times New Roman"/>
                </a:rPr>
                <a:t> </a:t>
              </a:r>
              <a:endParaRPr sz="1100">
                <a:solidFill>
                  <a:srgbClr val="000000"/>
                </a:solidFill>
                <a:latin typeface="Calibri"/>
                <a:ea typeface="Calibri"/>
                <a:cs typeface="Calibri"/>
                <a:sym typeface="Calibri"/>
              </a:endParaRPr>
            </a:p>
            <a:p>
              <a:pPr marL="450215" marR="0" lvl="0" indent="-90170" algn="l" rtl="0">
                <a:lnSpc>
                  <a:spcPct val="141818"/>
                </a:lnSpc>
                <a:spcBef>
                  <a:spcPts val="0"/>
                </a:spcBef>
                <a:spcAft>
                  <a:spcPts val="0"/>
                </a:spcAft>
                <a:buNone/>
              </a:pPr>
              <a:r>
                <a:rPr lang="fr-FR" sz="1100">
                  <a:solidFill>
                    <a:srgbClr val="000000"/>
                  </a:solidFill>
                  <a:latin typeface="Calibri"/>
                  <a:ea typeface="Calibri"/>
                  <a:cs typeface="Calibri"/>
                  <a:sym typeface="Calibri"/>
                </a:rPr>
                <a:t>Pas d’internat à Rennes</a:t>
              </a:r>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CHR </a:t>
              </a:r>
              <a:r>
                <a:rPr lang="fr-FR" sz="1100" u="sng">
                  <a:solidFill>
                    <a:srgbClr val="000000"/>
                  </a:solidFill>
                  <a:latin typeface="Calibri"/>
                  <a:ea typeface="Calibri"/>
                  <a:cs typeface="Calibri"/>
                  <a:sym typeface="Calibri"/>
                </a:rPr>
                <a:t>:</a:t>
              </a:r>
              <a:r>
                <a:rPr lang="fr-FR" sz="1200">
                  <a:solidFill>
                    <a:schemeClr val="dk1"/>
                  </a:solidFill>
                  <a:latin typeface="Times New Roman"/>
                  <a:ea typeface="Times New Roman"/>
                  <a:cs typeface="Times New Roman"/>
                  <a:sym typeface="Times New Roman"/>
                </a:rPr>
                <a:t> </a:t>
              </a:r>
              <a:endParaRPr/>
            </a:p>
            <a:p>
              <a:pPr marL="450215" marR="0" lvl="0" indent="-90170" algn="l" rtl="0">
                <a:lnSpc>
                  <a:spcPct val="141818"/>
                </a:lnSpc>
                <a:spcBef>
                  <a:spcPts val="0"/>
                </a:spcBef>
                <a:spcAft>
                  <a:spcPts val="0"/>
                </a:spcAft>
                <a:buNone/>
              </a:pPr>
              <a:r>
                <a:rPr lang="fr-FR" sz="1100">
                  <a:solidFill>
                    <a:srgbClr val="000000"/>
                  </a:solidFill>
                  <a:latin typeface="Calibri"/>
                  <a:ea typeface="Calibri"/>
                  <a:cs typeface="Calibri"/>
                  <a:sym typeface="Calibri"/>
                </a:rPr>
                <a:t>Dans tous les CH périphériques</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Très bonne ambiance. </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centre-ville : 700 euros</a:t>
              </a:r>
              <a:endParaRPr sz="1200">
                <a:solidFill>
                  <a:schemeClr val="dk1"/>
                </a:solidFill>
                <a:latin typeface="Times New Roman"/>
                <a:ea typeface="Times New Roman"/>
                <a:cs typeface="Times New Roman"/>
                <a:sym typeface="Times New Roman"/>
              </a:endParaRPr>
            </a:p>
          </p:txBody>
        </p:sp>
        <p:sp>
          <p:nvSpPr>
            <p:cNvPr id="1773" name="Google Shape;1773;p55"/>
            <p:cNvSpPr txBox="1"/>
            <p:nvPr/>
          </p:nvSpPr>
          <p:spPr>
            <a:xfrm>
              <a:off x="188887" y="3317762"/>
              <a:ext cx="2028900"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1774" name="Google Shape;1774;p55"/>
          <p:cNvGrpSpPr/>
          <p:nvPr/>
        </p:nvGrpSpPr>
        <p:grpSpPr>
          <a:xfrm>
            <a:off x="224027" y="3714047"/>
            <a:ext cx="2407291" cy="1605050"/>
            <a:chOff x="160808" y="3483356"/>
            <a:chExt cx="2407291" cy="1605050"/>
          </a:xfrm>
        </p:grpSpPr>
        <p:sp>
          <p:nvSpPr>
            <p:cNvPr id="1775" name="Google Shape;1775;p55"/>
            <p:cNvSpPr/>
            <p:nvPr/>
          </p:nvSpPr>
          <p:spPr>
            <a:xfrm>
              <a:off x="160808" y="3487968"/>
              <a:ext cx="2407291" cy="1600438"/>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proximité de la ville. </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centre-ville. Paris 1h30 avec nouvelle LGV.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bon réseau de bus et de metro. CHU à 20 min à pied du centre. Accès en métro. </a:t>
              </a:r>
              <a:endParaRPr/>
            </a:p>
          </p:txBody>
        </p:sp>
        <p:sp>
          <p:nvSpPr>
            <p:cNvPr id="1776" name="Google Shape;1776;p55"/>
            <p:cNvSpPr txBox="1"/>
            <p:nvPr/>
          </p:nvSpPr>
          <p:spPr>
            <a:xfrm>
              <a:off x="297765" y="348335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777" name="Google Shape;1777;p55"/>
          <p:cNvGrpSpPr/>
          <p:nvPr/>
        </p:nvGrpSpPr>
        <p:grpSpPr>
          <a:xfrm>
            <a:off x="2808546" y="3263803"/>
            <a:ext cx="3382814" cy="2162294"/>
            <a:chOff x="2866210" y="2672889"/>
            <a:chExt cx="3382814" cy="2162294"/>
          </a:xfrm>
        </p:grpSpPr>
        <p:sp>
          <p:nvSpPr>
            <p:cNvPr id="1778" name="Google Shape;1778;p55"/>
            <p:cNvSpPr/>
            <p:nvPr/>
          </p:nvSpPr>
          <p:spPr>
            <a:xfrm>
              <a:off x="2866210" y="2672889"/>
              <a:ext cx="3382814" cy="216229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Ville de taille moyenne, très dynamique.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4 hôpitaux périphériques en bord de mer, des ports, des plages et toutes les activités qui s’ensuivent.</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Des tonus sont organisés régulièrement par le bureau de l’internat qui organise également des week-end bateau.</a:t>
              </a:r>
              <a:br>
                <a:rPr lang="fr-FR" sz="1100">
                  <a:solidFill>
                    <a:schemeClr val="dk1"/>
                  </a:solidFill>
                  <a:latin typeface="Calibri"/>
                  <a:ea typeface="Calibri"/>
                  <a:cs typeface="Calibri"/>
                  <a:sym typeface="Calibri"/>
                </a:rPr>
              </a:br>
              <a:r>
                <a:rPr lang="fr-FR" sz="1100">
                  <a:solidFill>
                    <a:schemeClr val="dk1"/>
                  </a:solidFill>
                  <a:latin typeface="Calibri"/>
                  <a:ea typeface="Calibri"/>
                  <a:cs typeface="Calibri"/>
                  <a:sym typeface="Calibri"/>
                </a:rPr>
                <a:t>Depuis 2 ans, l’internat s’est doté d’une fanfare (la GangRennes) qui accueille tous les fanfarons de bonne volonté. </a:t>
              </a:r>
              <a:endParaRPr/>
            </a:p>
          </p:txBody>
        </p:sp>
        <p:sp>
          <p:nvSpPr>
            <p:cNvPr id="1779" name="Google Shape;1779;p55"/>
            <p:cNvSpPr txBox="1"/>
            <p:nvPr/>
          </p:nvSpPr>
          <p:spPr>
            <a:xfrm>
              <a:off x="3499155" y="2747534"/>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1780" name="Google Shape;1780;p55"/>
          <p:cNvSpPr/>
          <p:nvPr/>
        </p:nvSpPr>
        <p:spPr>
          <a:xfrm>
            <a:off x="4190194" y="403844"/>
            <a:ext cx="1082593"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Rennes</a:t>
            </a:r>
            <a:endParaRPr sz="1100">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1785" name="Google Shape;1785;p56"/>
          <p:cNvPicPr preferRelativeResize="0"/>
          <p:nvPr/>
        </p:nvPicPr>
        <p:blipFill>
          <a:blip r:embed="rId3">
            <a:alphaModFix/>
          </a:blip>
          <a:stretch>
            <a:fillRect/>
          </a:stretch>
        </p:blipFill>
        <p:spPr>
          <a:xfrm>
            <a:off x="152400" y="152400"/>
            <a:ext cx="8691248" cy="65532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grpSp>
        <p:nvGrpSpPr>
          <p:cNvPr id="1790" name="Google Shape;1790;p57"/>
          <p:cNvGrpSpPr/>
          <p:nvPr/>
        </p:nvGrpSpPr>
        <p:grpSpPr>
          <a:xfrm>
            <a:off x="308647" y="1193239"/>
            <a:ext cx="2141913" cy="2125215"/>
            <a:chOff x="225082" y="1343672"/>
            <a:chExt cx="2426226" cy="2330910"/>
          </a:xfrm>
        </p:grpSpPr>
        <p:pic>
          <p:nvPicPr>
            <p:cNvPr id="1791" name="Google Shape;1791;p57"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792" name="Google Shape;1792;p57"/>
            <p:cNvSpPr txBox="1"/>
            <p:nvPr/>
          </p:nvSpPr>
          <p:spPr>
            <a:xfrm>
              <a:off x="785548" y="1654169"/>
              <a:ext cx="52048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Rouen</a:t>
              </a:r>
              <a:endParaRPr/>
            </a:p>
          </p:txBody>
        </p:sp>
        <p:sp>
          <p:nvSpPr>
            <p:cNvPr id="1793" name="Google Shape;1793;p57"/>
            <p:cNvSpPr/>
            <p:nvPr/>
          </p:nvSpPr>
          <p:spPr>
            <a:xfrm>
              <a:off x="1045790" y="1900390"/>
              <a:ext cx="202238"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794" name="Google Shape;1794;p57"/>
          <p:cNvGrpSpPr/>
          <p:nvPr/>
        </p:nvGrpSpPr>
        <p:grpSpPr>
          <a:xfrm>
            <a:off x="319973" y="5569289"/>
            <a:ext cx="7505693" cy="1132077"/>
            <a:chOff x="-93681" y="353823"/>
            <a:chExt cx="5746243" cy="1132077"/>
          </a:xfrm>
        </p:grpSpPr>
        <p:sp>
          <p:nvSpPr>
            <p:cNvPr id="1795" name="Google Shape;1795;p57"/>
            <p:cNvSpPr/>
            <p:nvPr/>
          </p:nvSpPr>
          <p:spPr>
            <a:xfrm>
              <a:off x="3900985" y="353823"/>
              <a:ext cx="1751577" cy="1132077"/>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Rouen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Orpheon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internatderouen@wanadoo.fr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page Internat Rouen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Site internet : internes-rouen.com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796" name="Google Shape;1796;p57"/>
            <p:cNvSpPr/>
            <p:nvPr/>
          </p:nvSpPr>
          <p:spPr>
            <a:xfrm>
              <a:off x="-93681" y="685799"/>
              <a:ext cx="1844365"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Référents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Paul COULOT</a:t>
              </a:r>
              <a:endParaRPr/>
            </a:p>
            <a:p>
              <a:pPr marL="0" marR="0" lvl="0" indent="0" algn="ctr"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Paul.coulot@hotmail.fr</a:t>
              </a:r>
              <a:endParaRPr sz="1100" u="sng">
                <a:solidFill>
                  <a:srgbClr val="0563C1"/>
                </a:solidFill>
                <a:latin typeface="Calibri"/>
                <a:ea typeface="Calibri"/>
                <a:cs typeface="Calibri"/>
                <a:sym typeface="Calibri"/>
              </a:endParaRPr>
            </a:p>
          </p:txBody>
        </p:sp>
        <p:sp>
          <p:nvSpPr>
            <p:cNvPr id="1797" name="Google Shape;1797;p57"/>
            <p:cNvSpPr/>
            <p:nvPr/>
          </p:nvSpPr>
          <p:spPr>
            <a:xfrm>
              <a:off x="1943100" y="685800"/>
              <a:ext cx="1751577"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Dominique GUERROT</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dominique.guerrot@chu-rouen.fr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798" name="Google Shape;1798;p57"/>
          <p:cNvSpPr txBox="1"/>
          <p:nvPr/>
        </p:nvSpPr>
        <p:spPr>
          <a:xfrm>
            <a:off x="3347312" y="5511967"/>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799" name="Google Shape;1799;p57"/>
          <p:cNvGrpSpPr/>
          <p:nvPr/>
        </p:nvGrpSpPr>
        <p:grpSpPr>
          <a:xfrm>
            <a:off x="6416716" y="3374359"/>
            <a:ext cx="2706017" cy="2101505"/>
            <a:chOff x="168505" y="3860691"/>
            <a:chExt cx="2607086" cy="2101505"/>
          </a:xfrm>
        </p:grpSpPr>
        <p:sp>
          <p:nvSpPr>
            <p:cNvPr id="1800" name="Google Shape;1800;p57"/>
            <p:cNvSpPr/>
            <p:nvPr/>
          </p:nvSpPr>
          <p:spPr>
            <a:xfrm>
              <a:off x="168505" y="3860691"/>
              <a:ext cx="2607086" cy="2101505"/>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endParaRPr sz="1100" b="1" u="sng">
                <a:solidFill>
                  <a:srgbClr val="000000"/>
                </a:solidFill>
                <a:latin typeface="Calibri"/>
                <a:ea typeface="Calibri"/>
                <a:cs typeface="Calibri"/>
                <a:sym typeface="Calibri"/>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CHU (peu de place à l’internat) :</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Chambres seules ou « colloc’ », studios.  </a:t>
              </a:r>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CHR :</a:t>
              </a:r>
              <a:r>
                <a:rPr lang="fr-FR" sz="1100">
                  <a:solidFill>
                    <a:schemeClr val="dk1"/>
                  </a:solidFill>
                  <a:latin typeface="Calibri"/>
                  <a:ea typeface="Calibri"/>
                  <a:cs typeface="Calibri"/>
                  <a:sym typeface="Calibri"/>
                </a:rPr>
                <a:t>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Le Havre, Elbeuf et Dieppe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 Havre : Soirées internat fréquentes, Très</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 bonne ambiance, </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 ville :  600 euros en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moyenne</a:t>
              </a:r>
              <a:endParaRPr sz="1100">
                <a:solidFill>
                  <a:schemeClr val="dk1"/>
                </a:solidFill>
                <a:latin typeface="Calibri"/>
                <a:ea typeface="Calibri"/>
                <a:cs typeface="Calibri"/>
                <a:sym typeface="Calibri"/>
              </a:endParaRPr>
            </a:p>
          </p:txBody>
        </p:sp>
        <p:sp>
          <p:nvSpPr>
            <p:cNvPr id="1801" name="Google Shape;1801;p57"/>
            <p:cNvSpPr txBox="1"/>
            <p:nvPr/>
          </p:nvSpPr>
          <p:spPr>
            <a:xfrm>
              <a:off x="472000" y="387610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1802" name="Google Shape;1802;p57"/>
          <p:cNvGrpSpPr/>
          <p:nvPr/>
        </p:nvGrpSpPr>
        <p:grpSpPr>
          <a:xfrm>
            <a:off x="52872" y="3232342"/>
            <a:ext cx="2565989" cy="2162294"/>
            <a:chOff x="76723" y="3407270"/>
            <a:chExt cx="2565989" cy="2162294"/>
          </a:xfrm>
        </p:grpSpPr>
        <p:sp>
          <p:nvSpPr>
            <p:cNvPr id="1803" name="Google Shape;1803;p57"/>
            <p:cNvSpPr/>
            <p:nvPr/>
          </p:nvSpPr>
          <p:spPr>
            <a:xfrm>
              <a:off x="76723" y="3407270"/>
              <a:ext cx="2565989" cy="2162294"/>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A 1h30 de Beauvais, CDG et Orly</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centre ville. 1h Paris, 3h Lille</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accès facile en voiture, stationnement +/- selon les quartiers.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Mer à 1h.</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Villes de périph accessibles à moins d’une heure de transport </a:t>
              </a:r>
              <a:r>
                <a:rPr lang="fr-FR" sz="1100">
                  <a:solidFill>
                    <a:schemeClr val="dk1"/>
                  </a:solidFill>
                  <a:latin typeface="Calibri"/>
                  <a:ea typeface="Calibri"/>
                  <a:cs typeface="Calibri"/>
                  <a:sym typeface="Calibri"/>
                </a:rPr>
                <a:t>(train ou voiture)</a:t>
              </a:r>
              <a:endParaRPr/>
            </a:p>
          </p:txBody>
        </p:sp>
        <p:sp>
          <p:nvSpPr>
            <p:cNvPr id="1804" name="Google Shape;1804;p57"/>
            <p:cNvSpPr txBox="1"/>
            <p:nvPr/>
          </p:nvSpPr>
          <p:spPr>
            <a:xfrm>
              <a:off x="297765" y="348335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pic>
        <p:nvPicPr>
          <p:cNvPr id="1805" name="Google Shape;1805;p57" descr="Rouen.png"/>
          <p:cNvPicPr preferRelativeResize="0"/>
          <p:nvPr/>
        </p:nvPicPr>
        <p:blipFill rotWithShape="1">
          <a:blip r:embed="rId7">
            <a:alphaModFix/>
          </a:blip>
          <a:srcRect/>
          <a:stretch/>
        </p:blipFill>
        <p:spPr>
          <a:xfrm>
            <a:off x="3897353" y="1288167"/>
            <a:ext cx="4134869" cy="1715700"/>
          </a:xfrm>
          <a:prstGeom prst="rect">
            <a:avLst/>
          </a:prstGeom>
          <a:noFill/>
          <a:ln>
            <a:noFill/>
          </a:ln>
        </p:spPr>
      </p:pic>
      <p:sp>
        <p:nvSpPr>
          <p:cNvPr id="1806" name="Google Shape;1806;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58</a:t>
            </a:fld>
            <a:endParaRPr/>
          </a:p>
        </p:txBody>
      </p:sp>
      <p:pic>
        <p:nvPicPr>
          <p:cNvPr id="1807" name="Google Shape;1807;p57" descr="rouen photo.jpg"/>
          <p:cNvPicPr preferRelativeResize="0"/>
          <p:nvPr/>
        </p:nvPicPr>
        <p:blipFill rotWithShape="1">
          <a:blip r:embed="rId8">
            <a:alphaModFix/>
          </a:blip>
          <a:srcRect/>
          <a:stretch/>
        </p:blipFill>
        <p:spPr>
          <a:xfrm>
            <a:off x="0" y="0"/>
            <a:ext cx="9144000" cy="1288166"/>
          </a:xfrm>
          <a:prstGeom prst="rect">
            <a:avLst/>
          </a:prstGeom>
          <a:noFill/>
          <a:ln>
            <a:noFill/>
          </a:ln>
        </p:spPr>
      </p:pic>
      <p:sp>
        <p:nvSpPr>
          <p:cNvPr id="1808" name="Google Shape;1808;p57"/>
          <p:cNvSpPr txBox="1"/>
          <p:nvPr/>
        </p:nvSpPr>
        <p:spPr>
          <a:xfrm>
            <a:off x="7054196" y="3147753"/>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1809" name="Google Shape;1809;p57"/>
          <p:cNvSpPr/>
          <p:nvPr/>
        </p:nvSpPr>
        <p:spPr>
          <a:xfrm>
            <a:off x="4238930" y="403844"/>
            <a:ext cx="985120"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Rouen</a:t>
            </a:r>
            <a:endParaRPr sz="1100">
              <a:solidFill>
                <a:srgbClr val="000000"/>
              </a:solidFill>
              <a:latin typeface="Calibri"/>
              <a:ea typeface="Calibri"/>
              <a:cs typeface="Calibri"/>
              <a:sym typeface="Calibri"/>
            </a:endParaRPr>
          </a:p>
        </p:txBody>
      </p:sp>
      <p:grpSp>
        <p:nvGrpSpPr>
          <p:cNvPr id="1810" name="Google Shape;1810;p57"/>
          <p:cNvGrpSpPr/>
          <p:nvPr/>
        </p:nvGrpSpPr>
        <p:grpSpPr>
          <a:xfrm>
            <a:off x="2704138" y="3138700"/>
            <a:ext cx="3621631" cy="2349579"/>
            <a:chOff x="2862277" y="2952819"/>
            <a:chExt cx="3314166" cy="2446742"/>
          </a:xfrm>
        </p:grpSpPr>
        <p:sp>
          <p:nvSpPr>
            <p:cNvPr id="1811" name="Google Shape;1811;p57"/>
            <p:cNvSpPr/>
            <p:nvPr/>
          </p:nvSpPr>
          <p:spPr>
            <a:xfrm>
              <a:off x="2862277" y="2952819"/>
              <a:ext cx="3314166" cy="244674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Rouen est une ville à taille humaine. Beaucoup de petits bars-restaurant disperseś dans le centre ville côté rive droite.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Pour en savoir un peu plus sur la ville :  www.le-viking.com / Page Rouen Bouge sur les réseaux sociaux</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Le Havre: très animé! bord de mer, ports…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Dieppe: bord de mer sympathique, plus beau marché de France !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Côte littorale classée, patrimoine riche (du calva pour les braves !), et tant d’autres….</a:t>
              </a:r>
              <a:endParaRPr/>
            </a:p>
          </p:txBody>
        </p:sp>
        <p:sp>
          <p:nvSpPr>
            <p:cNvPr id="1812" name="Google Shape;1812;p57"/>
            <p:cNvSpPr txBox="1"/>
            <p:nvPr/>
          </p:nvSpPr>
          <p:spPr>
            <a:xfrm>
              <a:off x="3499945" y="2968557"/>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 et la région</a:t>
              </a:r>
              <a:endParaRPr sz="1100" b="1">
                <a:solidFill>
                  <a:schemeClr val="accent2"/>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58"/>
          <p:cNvSpPr txBox="1"/>
          <p:nvPr/>
        </p:nvSpPr>
        <p:spPr>
          <a:xfrm>
            <a:off x="0" y="-32649"/>
            <a:ext cx="9144000"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Saint-Etienne</a:t>
            </a:r>
            <a:endParaRPr sz="1100">
              <a:solidFill>
                <a:srgbClr val="000000"/>
              </a:solidFill>
              <a:latin typeface="Calibri"/>
              <a:ea typeface="Calibri"/>
              <a:cs typeface="Calibri"/>
              <a:sym typeface="Calibri"/>
            </a:endParaRPr>
          </a:p>
        </p:txBody>
      </p:sp>
      <p:grpSp>
        <p:nvGrpSpPr>
          <p:cNvPr id="1819" name="Google Shape;1819;p58"/>
          <p:cNvGrpSpPr/>
          <p:nvPr/>
        </p:nvGrpSpPr>
        <p:grpSpPr>
          <a:xfrm>
            <a:off x="114963" y="293343"/>
            <a:ext cx="3776931" cy="2498202"/>
            <a:chOff x="409375" y="300166"/>
            <a:chExt cx="3776931" cy="2498202"/>
          </a:xfrm>
        </p:grpSpPr>
        <p:sp>
          <p:nvSpPr>
            <p:cNvPr id="1820" name="Google Shape;1820;p58"/>
            <p:cNvSpPr/>
            <p:nvPr/>
          </p:nvSpPr>
          <p:spPr>
            <a:xfrm>
              <a:off x="409375" y="300166"/>
              <a:ext cx="3776931" cy="249820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just"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conventionnelle </a:t>
              </a:r>
              <a:r>
                <a:rPr lang="fr-FR"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1 service de 25 lits</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1 service (service de réanimation néphrologique)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Hémodialyse chronique : </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1 service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Réanimation néphrologique</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Unité gérée entièrement par les néphrologues</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6 lits de réanimation néphrologique</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+ 3 lits pour dialyse aiguë, plasmaphérèse, immunoadsorption</a:t>
              </a:r>
              <a:endParaRPr/>
            </a:p>
          </p:txBody>
        </p:sp>
        <p:sp>
          <p:nvSpPr>
            <p:cNvPr id="1821" name="Google Shape;1821;p58"/>
            <p:cNvSpPr txBox="1"/>
            <p:nvPr/>
          </p:nvSpPr>
          <p:spPr>
            <a:xfrm>
              <a:off x="529803" y="341060"/>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grpSp>
        <p:nvGrpSpPr>
          <p:cNvPr id="1822" name="Google Shape;1822;p58"/>
          <p:cNvGrpSpPr/>
          <p:nvPr/>
        </p:nvGrpSpPr>
        <p:grpSpPr>
          <a:xfrm>
            <a:off x="114962" y="3131116"/>
            <a:ext cx="3776931" cy="729249"/>
            <a:chOff x="267615" y="3045710"/>
            <a:chExt cx="3261428" cy="729249"/>
          </a:xfrm>
        </p:grpSpPr>
        <p:sp>
          <p:nvSpPr>
            <p:cNvPr id="1823" name="Google Shape;1823;p58"/>
            <p:cNvSpPr/>
            <p:nvPr/>
          </p:nvSpPr>
          <p:spPr>
            <a:xfrm>
              <a:off x="267615" y="3045710"/>
              <a:ext cx="3261428" cy="72924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Roanne </a:t>
              </a:r>
              <a:r>
                <a:rPr lang="fr-FR" sz="1100">
                  <a:solidFill>
                    <a:schemeClr val="dk1"/>
                  </a:solidFill>
                  <a:latin typeface="Calibri"/>
                  <a:ea typeface="Calibri"/>
                  <a:cs typeface="Calibri"/>
                  <a:sym typeface="Calibri"/>
                </a:rPr>
                <a:t>(85 km) : néphrologie clinique + dialyse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Annonay </a:t>
              </a:r>
              <a:r>
                <a:rPr lang="fr-FR" sz="1100">
                  <a:solidFill>
                    <a:schemeClr val="dk1"/>
                  </a:solidFill>
                  <a:latin typeface="Calibri"/>
                  <a:ea typeface="Calibri"/>
                  <a:cs typeface="Calibri"/>
                  <a:sym typeface="Calibri"/>
                </a:rPr>
                <a:t>(45 km) : néphrologie clinique + dialyse </a:t>
              </a: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824" name="Google Shape;1824;p58"/>
            <p:cNvSpPr txBox="1"/>
            <p:nvPr/>
          </p:nvSpPr>
          <p:spPr>
            <a:xfrm>
              <a:off x="394759" y="3045710"/>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grpSp>
        <p:nvGrpSpPr>
          <p:cNvPr id="1825" name="Google Shape;1825;p58"/>
          <p:cNvGrpSpPr/>
          <p:nvPr/>
        </p:nvGrpSpPr>
        <p:grpSpPr>
          <a:xfrm>
            <a:off x="4125864" y="2438994"/>
            <a:ext cx="2309337" cy="970323"/>
            <a:chOff x="6690039" y="337582"/>
            <a:chExt cx="2309337" cy="1266516"/>
          </a:xfrm>
        </p:grpSpPr>
        <p:sp>
          <p:nvSpPr>
            <p:cNvPr id="1826" name="Google Shape;1826;p58"/>
            <p:cNvSpPr/>
            <p:nvPr/>
          </p:nvSpPr>
          <p:spPr>
            <a:xfrm>
              <a:off x="6690039" y="337582"/>
              <a:ext cx="2309337" cy="126651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néphrologique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médicale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827" name="Google Shape;1827;p58"/>
            <p:cNvSpPr txBox="1"/>
            <p:nvPr/>
          </p:nvSpPr>
          <p:spPr>
            <a:xfrm>
              <a:off x="6831673" y="337582"/>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828" name="Google Shape;1828;p58"/>
          <p:cNvGrpSpPr/>
          <p:nvPr/>
        </p:nvGrpSpPr>
        <p:grpSpPr>
          <a:xfrm>
            <a:off x="6717679" y="863629"/>
            <a:ext cx="2333010" cy="1297666"/>
            <a:chOff x="4480098" y="2982063"/>
            <a:chExt cx="2333010" cy="1297666"/>
          </a:xfrm>
        </p:grpSpPr>
        <p:sp>
          <p:nvSpPr>
            <p:cNvPr id="1829" name="Google Shape;1829;p58"/>
            <p:cNvSpPr/>
            <p:nvPr/>
          </p:nvSpPr>
          <p:spPr>
            <a:xfrm>
              <a:off x="4480098" y="2982063"/>
              <a:ext cx="2333010" cy="129766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just"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Réunions biblio : 1/semaine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1/semestre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d’accès aux congrès nationaux</a:t>
              </a:r>
              <a:endParaRPr/>
            </a:p>
          </p:txBody>
        </p:sp>
        <p:sp>
          <p:nvSpPr>
            <p:cNvPr id="1830" name="Google Shape;1830;p58"/>
            <p:cNvSpPr txBox="1"/>
            <p:nvPr/>
          </p:nvSpPr>
          <p:spPr>
            <a:xfrm>
              <a:off x="4969156" y="3012645"/>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1831" name="Google Shape;1831;p58"/>
          <p:cNvGrpSpPr/>
          <p:nvPr/>
        </p:nvGrpSpPr>
        <p:grpSpPr>
          <a:xfrm>
            <a:off x="6641961" y="4974045"/>
            <a:ext cx="2395216" cy="1463749"/>
            <a:chOff x="6703509" y="3313848"/>
            <a:chExt cx="2395216" cy="1463749"/>
          </a:xfrm>
        </p:grpSpPr>
        <p:sp>
          <p:nvSpPr>
            <p:cNvPr id="1832" name="Google Shape;1832;p58"/>
            <p:cNvSpPr/>
            <p:nvPr/>
          </p:nvSpPr>
          <p:spPr>
            <a:xfrm>
              <a:off x="6703509" y="3364444"/>
              <a:ext cx="2395216" cy="141315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just"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Postes d’internes en 2023 :  1 </a:t>
              </a:r>
              <a:endParaRPr/>
            </a:p>
            <a:p>
              <a:pPr marL="171450" marR="0" lvl="0" indent="-171450" algn="just" rtl="0">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Nombre d’internes actuellement en formation :  6</a:t>
              </a:r>
              <a:endParaRPr/>
            </a:p>
            <a:p>
              <a:pPr marL="171450" marR="0" lvl="0" indent="-171450" algn="just" rtl="0">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Postes de CCA : 1 ou 2</a:t>
              </a:r>
              <a:endParaRPr/>
            </a:p>
            <a:p>
              <a:pPr marL="171450" marR="0" lvl="0" indent="-171450" algn="just" rtl="0">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Postes d’Assistant-Spécialiste : 1 ou 2 (Roanne ou Annonay)</a:t>
              </a:r>
              <a:endParaRPr/>
            </a:p>
          </p:txBody>
        </p:sp>
        <p:sp>
          <p:nvSpPr>
            <p:cNvPr id="1833" name="Google Shape;1833;p58"/>
            <p:cNvSpPr txBox="1"/>
            <p:nvPr/>
          </p:nvSpPr>
          <p:spPr>
            <a:xfrm>
              <a:off x="6858951" y="3313848"/>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1834" name="Google Shape;1834;p58"/>
          <p:cNvGrpSpPr/>
          <p:nvPr/>
        </p:nvGrpSpPr>
        <p:grpSpPr>
          <a:xfrm>
            <a:off x="4050448" y="520341"/>
            <a:ext cx="2529459" cy="1640951"/>
            <a:chOff x="4196326" y="1107090"/>
            <a:chExt cx="2286345" cy="921488"/>
          </a:xfrm>
        </p:grpSpPr>
        <p:sp>
          <p:nvSpPr>
            <p:cNvPr id="1835" name="Google Shape;1835;p58"/>
            <p:cNvSpPr/>
            <p:nvPr/>
          </p:nvSpPr>
          <p:spPr>
            <a:xfrm>
              <a:off x="4196326" y="1107090"/>
              <a:ext cx="2286345" cy="92148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Participation au tour de gardes de sénior dans le service de réanimation néphrologique à partir du 5</a:t>
              </a:r>
              <a:r>
                <a:rPr lang="fr-FR" sz="1100" baseline="30000">
                  <a:solidFill>
                    <a:schemeClr val="dk1"/>
                  </a:solidFill>
                  <a:latin typeface="Calibri"/>
                  <a:ea typeface="Calibri"/>
                  <a:cs typeface="Calibri"/>
                  <a:sym typeface="Calibri"/>
                </a:rPr>
                <a:t>ème</a:t>
              </a:r>
              <a:r>
                <a:rPr lang="fr-FR" sz="1100">
                  <a:solidFill>
                    <a:schemeClr val="dk1"/>
                  </a:solidFill>
                  <a:latin typeface="Calibri"/>
                  <a:ea typeface="Calibri"/>
                  <a:cs typeface="Calibri"/>
                  <a:sym typeface="Calibri"/>
                </a:rPr>
                <a:t> semestre sous condition d’avoir réalisé les semestres de réanimation médicale et réanimation néphrologique.</a:t>
              </a:r>
              <a:endParaRPr/>
            </a:p>
          </p:txBody>
        </p:sp>
        <p:sp>
          <p:nvSpPr>
            <p:cNvPr id="1836" name="Google Shape;1836;p58"/>
            <p:cNvSpPr txBox="1"/>
            <p:nvPr/>
          </p:nvSpPr>
          <p:spPr>
            <a:xfrm>
              <a:off x="4660365" y="112027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837" name="Google Shape;1837;p58"/>
          <p:cNvGrpSpPr/>
          <p:nvPr/>
        </p:nvGrpSpPr>
        <p:grpSpPr>
          <a:xfrm>
            <a:off x="597458" y="5619852"/>
            <a:ext cx="2762109" cy="1119225"/>
            <a:chOff x="4686570" y="2495285"/>
            <a:chExt cx="1411471" cy="1119225"/>
          </a:xfrm>
        </p:grpSpPr>
        <p:sp>
          <p:nvSpPr>
            <p:cNvPr id="1838" name="Google Shape;1838;p58"/>
            <p:cNvSpPr/>
            <p:nvPr/>
          </p:nvSpPr>
          <p:spPr>
            <a:xfrm>
              <a:off x="4686570" y="2513021"/>
              <a:ext cx="1386376" cy="110148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  </a:t>
              </a:r>
              <a:endParaRPr/>
            </a:p>
          </p:txBody>
        </p:sp>
        <p:sp>
          <p:nvSpPr>
            <p:cNvPr id="1839" name="Google Shape;1839;p58"/>
            <p:cNvSpPr txBox="1"/>
            <p:nvPr/>
          </p:nvSpPr>
          <p:spPr>
            <a:xfrm>
              <a:off x="4739776" y="249528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1840" name="Google Shape;1840;p58"/>
          <p:cNvGrpSpPr/>
          <p:nvPr/>
        </p:nvGrpSpPr>
        <p:grpSpPr>
          <a:xfrm>
            <a:off x="4108936" y="3706171"/>
            <a:ext cx="2286345" cy="970324"/>
            <a:chOff x="4234429" y="3573135"/>
            <a:chExt cx="2286345" cy="970324"/>
          </a:xfrm>
        </p:grpSpPr>
        <p:sp>
          <p:nvSpPr>
            <p:cNvPr id="1841" name="Google Shape;1841;p58"/>
            <p:cNvSpPr/>
            <p:nvPr/>
          </p:nvSpPr>
          <p:spPr>
            <a:xfrm>
              <a:off x="4234429" y="3573135"/>
              <a:ext cx="2286345" cy="97032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Cathéters veineux </a:t>
              </a:r>
              <a:r>
                <a:rPr lang="fr-FR" sz="1100">
                  <a:solidFill>
                    <a:schemeClr val="dk1"/>
                  </a:solidFill>
                  <a:latin typeface="Calibri"/>
                  <a:ea typeface="Calibri"/>
                  <a:cs typeface="Calibri"/>
                  <a:sym typeface="Calibri"/>
                </a:rPr>
                <a:t>: non tunnelisés et tunnelisés.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PBR</a:t>
              </a:r>
              <a:r>
                <a:rPr lang="fr-FR" sz="1100">
                  <a:solidFill>
                    <a:schemeClr val="dk1"/>
                  </a:solidFill>
                  <a:latin typeface="Calibri"/>
                  <a:ea typeface="Calibri"/>
                  <a:cs typeface="Calibri"/>
                  <a:sym typeface="Calibri"/>
                </a:rPr>
                <a:t> : reins natifs et greffons. </a:t>
              </a:r>
              <a:endParaRPr/>
            </a:p>
          </p:txBody>
        </p:sp>
        <p:sp>
          <p:nvSpPr>
            <p:cNvPr id="1842" name="Google Shape;1842;p58"/>
            <p:cNvSpPr txBox="1"/>
            <p:nvPr/>
          </p:nvSpPr>
          <p:spPr>
            <a:xfrm>
              <a:off x="4754477" y="358522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843" name="Google Shape;1843;p58"/>
          <p:cNvGrpSpPr/>
          <p:nvPr/>
        </p:nvGrpSpPr>
        <p:grpSpPr>
          <a:xfrm>
            <a:off x="3828006" y="4843012"/>
            <a:ext cx="2727309" cy="1896065"/>
            <a:chOff x="6404787" y="2682781"/>
            <a:chExt cx="2727309" cy="1896065"/>
          </a:xfrm>
        </p:grpSpPr>
        <p:sp>
          <p:nvSpPr>
            <p:cNvPr id="1844" name="Google Shape;1844;p58"/>
            <p:cNvSpPr/>
            <p:nvPr/>
          </p:nvSpPr>
          <p:spPr>
            <a:xfrm>
              <a:off x="6404787" y="2682781"/>
              <a:ext cx="2727309" cy="189606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pas avant l’année de docteur Junior</a:t>
              </a:r>
              <a:endParaRPr/>
            </a:p>
            <a:p>
              <a:pPr marL="0" marR="0" lvl="0" indent="0" algn="just"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 par semaine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 tous les 15 jours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 par semaine </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 par semaine</a:t>
              </a:r>
              <a:endParaRPr/>
            </a:p>
            <a:p>
              <a:pPr marL="171450" marR="0" lvl="0" indent="-171450" algn="just"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Accès vasculaire : 1 par mois </a:t>
              </a:r>
              <a:endParaRPr/>
            </a:p>
          </p:txBody>
        </p:sp>
        <p:sp>
          <p:nvSpPr>
            <p:cNvPr id="1845" name="Google Shape;1845;p58"/>
            <p:cNvSpPr txBox="1"/>
            <p:nvPr/>
          </p:nvSpPr>
          <p:spPr>
            <a:xfrm>
              <a:off x="7089308" y="270638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846" name="Google Shape;1846;p58"/>
          <p:cNvGrpSpPr/>
          <p:nvPr/>
        </p:nvGrpSpPr>
        <p:grpSpPr>
          <a:xfrm>
            <a:off x="245399" y="4055533"/>
            <a:ext cx="3478488" cy="1379305"/>
            <a:chOff x="4715828" y="1725695"/>
            <a:chExt cx="1804016" cy="1098753"/>
          </a:xfrm>
        </p:grpSpPr>
        <p:sp>
          <p:nvSpPr>
            <p:cNvPr id="1847" name="Google Shape;1847;p58"/>
            <p:cNvSpPr/>
            <p:nvPr/>
          </p:nvSpPr>
          <p:spPr>
            <a:xfrm>
              <a:off x="4715828" y="1725695"/>
              <a:ext cx="1804016" cy="109875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b="1">
                  <a:solidFill>
                    <a:schemeClr val="dk1"/>
                  </a:solidFill>
                  <a:latin typeface="Calibri"/>
                  <a:ea typeface="Calibri"/>
                  <a:cs typeface="Calibri"/>
                  <a:sym typeface="Calibri"/>
                </a:rPr>
                <a:t>Possibilité de stage en centre associatif </a:t>
              </a:r>
              <a:r>
                <a:rPr lang="fr-FR" sz="1100">
                  <a:solidFill>
                    <a:schemeClr val="dk1"/>
                  </a:solidFill>
                  <a:latin typeface="Calibri"/>
                  <a:ea typeface="Calibri"/>
                  <a:cs typeface="Calibri"/>
                  <a:sym typeface="Calibri"/>
                </a:rPr>
                <a:t>pour l’instant plutôt réservé aux docteurs juniors </a:t>
              </a:r>
              <a:endParaRPr/>
            </a:p>
            <a:p>
              <a:pPr marL="0" marR="0" lvl="0" indent="0" algn="just"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fr-FR" sz="1100" b="1">
                  <a:solidFill>
                    <a:schemeClr val="dk1"/>
                  </a:solidFill>
                  <a:latin typeface="Calibri"/>
                  <a:ea typeface="Calibri"/>
                  <a:cs typeface="Calibri"/>
                  <a:sym typeface="Calibri"/>
                </a:rPr>
                <a:t>Lieu : ARTIC42 – Saint-Etienne</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Hémodialyse, DP, autodialyse, hémodialyse à domicile</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848" name="Google Shape;1848;p58"/>
            <p:cNvSpPr txBox="1"/>
            <p:nvPr/>
          </p:nvSpPr>
          <p:spPr>
            <a:xfrm>
              <a:off x="4938703" y="1725695"/>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grpSp>
        <p:nvGrpSpPr>
          <p:cNvPr id="1849" name="Google Shape;1849;p58"/>
          <p:cNvGrpSpPr/>
          <p:nvPr/>
        </p:nvGrpSpPr>
        <p:grpSpPr>
          <a:xfrm>
            <a:off x="6555315" y="2281956"/>
            <a:ext cx="2543392" cy="2066342"/>
            <a:chOff x="6713782" y="2412591"/>
            <a:chExt cx="2369602" cy="1410690"/>
          </a:xfrm>
        </p:grpSpPr>
        <p:sp>
          <p:nvSpPr>
            <p:cNvPr id="1850" name="Google Shape;1850;p58"/>
            <p:cNvSpPr/>
            <p:nvPr/>
          </p:nvSpPr>
          <p:spPr>
            <a:xfrm>
              <a:off x="6713782" y="2430482"/>
              <a:ext cx="2369602" cy="1392799"/>
            </a:xfrm>
            <a:prstGeom prst="roundRect">
              <a:avLst>
                <a:gd name="adj" fmla="val 670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just"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just"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Néphropathie à IgA</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Troubles phosphocalciques de l’IRC</a:t>
              </a:r>
              <a:endParaRPr/>
            </a:p>
            <a:p>
              <a:pPr marL="0" marR="0" lvl="0" indent="0" algn="just" rtl="0">
                <a:lnSpc>
                  <a:spcPct val="107000"/>
                </a:lnSpc>
                <a:spcBef>
                  <a:spcPts val="0"/>
                </a:spcBef>
                <a:spcAft>
                  <a:spcPts val="0"/>
                </a:spcAft>
                <a:buNone/>
              </a:pPr>
              <a:r>
                <a:rPr lang="fr-FR" sz="1100">
                  <a:solidFill>
                    <a:schemeClr val="dk1"/>
                  </a:solidFill>
                  <a:latin typeface="Calibri"/>
                  <a:ea typeface="Calibri"/>
                  <a:cs typeface="Calibri"/>
                  <a:sym typeface="Calibri"/>
                </a:rPr>
                <a:t>Transplantation</a:t>
              </a:r>
              <a:endParaRPr/>
            </a:p>
            <a:p>
              <a:pPr marL="0" marR="0" lvl="0" indent="0" algn="just"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171450" marR="0" lvl="0" indent="-171450" algn="just"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Laboratoire d’accueil M2 </a:t>
              </a:r>
              <a:r>
                <a:rPr lang="fr-FR" sz="1100">
                  <a:solidFill>
                    <a:schemeClr val="dk1"/>
                  </a:solidFill>
                  <a:latin typeface="Calibri"/>
                  <a:ea typeface="Calibri"/>
                  <a:cs typeface="Calibri"/>
                  <a:sym typeface="Calibri"/>
                </a:rPr>
                <a:t>: </a:t>
              </a:r>
              <a:endParaRPr/>
            </a:p>
            <a:p>
              <a:pPr marL="171450" marR="0" lvl="0" indent="-171450" algn="just"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GIMAP (travaux sur la Néphropathie à IgA)</a:t>
              </a:r>
              <a:endParaRPr/>
            </a:p>
            <a:p>
              <a:pPr marL="171450" marR="0" lvl="0" indent="-171450" algn="just"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SAINBIOSE (travaux sur l’os et les troubles phosphocalciques de l’IRC)</a:t>
              </a:r>
              <a:endParaRPr/>
            </a:p>
          </p:txBody>
        </p:sp>
        <p:sp>
          <p:nvSpPr>
            <p:cNvPr id="1851" name="Google Shape;1851;p58"/>
            <p:cNvSpPr txBox="1"/>
            <p:nvPr/>
          </p:nvSpPr>
          <p:spPr>
            <a:xfrm>
              <a:off x="7219451" y="241259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6"/>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145" name="Google Shape;14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a:t>
            </a:fld>
            <a:endParaRPr/>
          </a:p>
        </p:txBody>
      </p:sp>
      <p:sp>
        <p:nvSpPr>
          <p:cNvPr id="146" name="Google Shape;146;p6"/>
          <p:cNvSpPr txBox="1"/>
          <p:nvPr/>
        </p:nvSpPr>
        <p:spPr>
          <a:xfrm>
            <a:off x="1317619" y="412750"/>
            <a:ext cx="65087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chemeClr val="dk1"/>
                </a:solidFill>
                <a:latin typeface="Arial Black"/>
                <a:ea typeface="Arial Black"/>
                <a:cs typeface="Arial Black"/>
                <a:sym typeface="Arial Black"/>
              </a:rPr>
              <a:t>Textes réglementaires</a:t>
            </a:r>
            <a:endParaRPr/>
          </a:p>
        </p:txBody>
      </p:sp>
      <p:sp>
        <p:nvSpPr>
          <p:cNvPr id="147" name="Google Shape;147;p6"/>
          <p:cNvSpPr txBox="1"/>
          <p:nvPr/>
        </p:nvSpPr>
        <p:spPr>
          <a:xfrm>
            <a:off x="184535" y="1693844"/>
            <a:ext cx="8792569"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u="sng">
                <a:solidFill>
                  <a:schemeClr val="dk1"/>
                </a:solidFill>
                <a:latin typeface="Calibri"/>
                <a:ea typeface="Calibri"/>
                <a:cs typeface="Calibri"/>
                <a:sym typeface="Calibri"/>
              </a:rPr>
              <a:t>Statut de l’interne</a:t>
            </a:r>
            <a:r>
              <a:rPr lang="fr-FR" sz="1400" b="1">
                <a:solidFill>
                  <a:schemeClr val="dk1"/>
                </a:solidFill>
                <a:latin typeface="Calibri"/>
                <a:ea typeface="Calibri"/>
                <a:cs typeface="Calibri"/>
                <a:sym typeface="Calibri"/>
              </a:rPr>
              <a:t> </a:t>
            </a:r>
            <a:r>
              <a:rPr lang="fr-FR" sz="1400">
                <a:solidFill>
                  <a:schemeClr val="dk1"/>
                </a:solidFill>
                <a:latin typeface="Calibri"/>
                <a:ea typeface="Calibri"/>
                <a:cs typeface="Calibri"/>
                <a:sym typeface="Calibri"/>
              </a:rPr>
              <a:t>: code de la santé publique</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Dispositions générales :  </a:t>
            </a:r>
            <a:r>
              <a:rPr lang="fr-FR"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https://www.legifrance.gouv.fr/affichCode.do;jsessionid=7B2BAA2D5DDD3A50FFF4F39C72803300.tpdjo10v_2?idSectionTA=LEGISCTA000006196816&amp;cidTexte=LEGITEXT000006072665&amp;dateTexte=20111227</a:t>
            </a:r>
            <a:endParaRPr sz="140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Rémunération et avantages sociaux : </a:t>
            </a:r>
            <a:r>
              <a:rPr lang="fr-FR" sz="1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https://www.legifrance.gouv.fr/affichCode.do;jsessionid=7B2BAA2D5DDD3A50FFF4F39C72803300.tpdjo10v_2?idSectionTA=LEGISCTA000006196817&amp;cidTexte=LEGITEXT000006072665&amp;dateTexte=20111227</a:t>
            </a:r>
            <a:r>
              <a:rPr lang="fr-FR" sz="1400">
                <a:solidFill>
                  <a:schemeClr val="dk1"/>
                </a:solidFill>
                <a:latin typeface="Calibri"/>
                <a:ea typeface="Calibri"/>
                <a:cs typeface="Calibri"/>
                <a:sym typeface="Calibri"/>
              </a:rPr>
              <a:t>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Garanties disciplinaires :</a:t>
            </a:r>
            <a:br>
              <a:rPr lang="fr-FR" sz="1400">
                <a:solidFill>
                  <a:schemeClr val="dk1"/>
                </a:solidFill>
                <a:latin typeface="Calibri"/>
                <a:ea typeface="Calibri"/>
                <a:cs typeface="Calibri"/>
                <a:sym typeface="Calibri"/>
              </a:rPr>
            </a:br>
            <a:r>
              <a:rPr lang="fr-FR" sz="14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https://www.legifrance.gouv.fr/affichCode.do;jsessionid=7B2BAA2D5DDD3A50FFF4F39C72803300.tpdjo10v_2?idSectionTA=LEGISCTA000006196818&amp;cidTexte=LEGITEXT000006072665&amp;dateTexte=20111227</a:t>
            </a:r>
            <a:r>
              <a:rPr lang="fr-FR" sz="1400">
                <a:solidFill>
                  <a:schemeClr val="dk1"/>
                </a:solidFill>
                <a:latin typeface="Calibri"/>
                <a:ea typeface="Calibri"/>
                <a:cs typeface="Calibri"/>
                <a:sym typeface="Calibri"/>
              </a:rPr>
              <a:t>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Article D. 4131-1 du code de la santé publique : Remplacements </a:t>
            </a:r>
            <a:r>
              <a:rPr lang="fr-FR" sz="14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https://www.legifrance.gouv.fr/codes/article_lc/LEGIARTI000043681513/</a:t>
            </a:r>
            <a:endParaRPr sz="1400">
              <a:solidFill>
                <a:schemeClr val="dk1"/>
              </a:solidFill>
              <a:latin typeface="Calibri"/>
              <a:ea typeface="Calibri"/>
              <a:cs typeface="Calibri"/>
              <a:sym typeface="Calibri"/>
            </a:endParaRPr>
          </a:p>
          <a:p>
            <a:pPr marL="171450" marR="0" lvl="0" indent="-8255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48" name="Google Shape;148;p6"/>
          <p:cNvSpPr txBox="1"/>
          <p:nvPr/>
        </p:nvSpPr>
        <p:spPr>
          <a:xfrm>
            <a:off x="184534" y="4467654"/>
            <a:ext cx="8792570"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u="sng">
                <a:solidFill>
                  <a:schemeClr val="dk1"/>
                </a:solidFill>
                <a:latin typeface="Calibri"/>
                <a:ea typeface="Calibri"/>
                <a:cs typeface="Calibri"/>
                <a:sym typeface="Calibri"/>
              </a:rPr>
              <a:t>Réforme du 3</a:t>
            </a:r>
            <a:r>
              <a:rPr lang="fr-FR" sz="1400" b="1" u="sng" baseline="30000">
                <a:solidFill>
                  <a:schemeClr val="dk1"/>
                </a:solidFill>
                <a:latin typeface="Calibri"/>
                <a:ea typeface="Calibri"/>
                <a:cs typeface="Calibri"/>
                <a:sym typeface="Calibri"/>
              </a:rPr>
              <a:t>ème</a:t>
            </a:r>
            <a:r>
              <a:rPr lang="fr-FR" sz="1400" b="1" u="sng">
                <a:solidFill>
                  <a:schemeClr val="dk1"/>
                </a:solidFill>
                <a:latin typeface="Calibri"/>
                <a:ea typeface="Calibri"/>
                <a:cs typeface="Calibri"/>
                <a:sym typeface="Calibri"/>
              </a:rPr>
              <a:t> cycle des études médicales :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Arrêté du 12 avril 2017 : organisation générale </a:t>
            </a:r>
            <a:r>
              <a:rPr lang="fr-FR" sz="14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https://www.fhf.fr/Ressources-humaines/Gestion-du-personnel-medical/Reforme-du-troisieme-cycle-des-etudes-de-medecine-arrete-du-12-avril-2017</a:t>
            </a:r>
            <a:r>
              <a:rPr lang="fr-FR" sz="1400">
                <a:solidFill>
                  <a:schemeClr val="dk1"/>
                </a:solidFill>
                <a:latin typeface="Calibri"/>
                <a:ea typeface="Calibri"/>
                <a:cs typeface="Calibri"/>
                <a:sym typeface="Calibri"/>
              </a:rPr>
              <a:t>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Arrêté du 21 avril 2017 : R3C DES </a:t>
            </a:r>
            <a:r>
              <a:rPr lang="fr-FR" sz="14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https://www.fhf.fr/Ressources-humaines/Gestion-du-personnel-medical/Reforme-du-troisieme-cycle-des-etudes-medicales-arrete-du-21-avril-2017</a:t>
            </a:r>
            <a:r>
              <a:rPr lang="fr-FR" sz="1400">
                <a:solidFill>
                  <a:schemeClr val="dk1"/>
                </a:solidFill>
                <a:latin typeface="Calibri"/>
                <a:ea typeface="Calibri"/>
                <a:cs typeface="Calibri"/>
                <a:sym typeface="Calibri"/>
              </a:rPr>
              <a:t> </a:t>
            </a:r>
            <a:endParaRPr/>
          </a:p>
          <a:p>
            <a:pPr marL="171450" marR="0" lvl="0" indent="-171450" algn="l" rtl="0">
              <a:spcBef>
                <a:spcPts val="0"/>
              </a:spcBef>
              <a:spcAft>
                <a:spcPts val="0"/>
              </a:spcAft>
              <a:buClr>
                <a:schemeClr val="dk1"/>
              </a:buClr>
              <a:buSzPts val="1400"/>
              <a:buFont typeface="Calibri"/>
              <a:buChar char="-"/>
            </a:pPr>
            <a:r>
              <a:rPr lang="fr-FR" sz="1400">
                <a:solidFill>
                  <a:schemeClr val="dk1"/>
                </a:solidFill>
                <a:latin typeface="Calibri"/>
                <a:ea typeface="Calibri"/>
                <a:cs typeface="Calibri"/>
                <a:sym typeface="Calibri"/>
              </a:rPr>
              <a:t>Arrêté du 15 avril 2022 : Option Soins Intensifs néphrologiques </a:t>
            </a:r>
            <a:r>
              <a:rPr lang="fr-FR" sz="14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https://www.legifrance.gouv.fr/jorf/id/JORFTEXT000045593420</a:t>
            </a:r>
            <a:endParaRPr sz="1400">
              <a:solidFill>
                <a:schemeClr val="dk1"/>
              </a:solidFill>
              <a:latin typeface="Calibri"/>
              <a:ea typeface="Calibri"/>
              <a:cs typeface="Calibri"/>
              <a:sym typeface="Calibri"/>
            </a:endParaRPr>
          </a:p>
          <a:p>
            <a:pPr marL="171450" marR="0" lvl="0" indent="-8255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60</a:t>
            </a:fld>
            <a:endParaRPr/>
          </a:p>
        </p:txBody>
      </p:sp>
      <p:sp>
        <p:nvSpPr>
          <p:cNvPr id="1857" name="Google Shape;1857;p59" descr="https://cdn.generationvoyage.fr/2019/02/loger-saint-etienne-e1549969572415.jpg"/>
          <p:cNvSpPr/>
          <p:nvPr/>
        </p:nvSpPr>
        <p:spPr>
          <a:xfrm>
            <a:off x="155574" y="-144463"/>
            <a:ext cx="7898179" cy="7898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58" name="Google Shape;1858;p59" descr="saint-etienne_42.jpg (1920Ã500)"/>
          <p:cNvPicPr preferRelativeResize="0"/>
          <p:nvPr/>
        </p:nvPicPr>
        <p:blipFill rotWithShape="1">
          <a:blip r:embed="rId3">
            <a:alphaModFix/>
          </a:blip>
          <a:srcRect/>
          <a:stretch/>
        </p:blipFill>
        <p:spPr>
          <a:xfrm>
            <a:off x="-6134" y="0"/>
            <a:ext cx="9150126" cy="1476930"/>
          </a:xfrm>
          <a:prstGeom prst="rect">
            <a:avLst/>
          </a:prstGeom>
          <a:noFill/>
          <a:ln>
            <a:noFill/>
          </a:ln>
        </p:spPr>
      </p:pic>
      <p:grpSp>
        <p:nvGrpSpPr>
          <p:cNvPr id="1859" name="Google Shape;1859;p59"/>
          <p:cNvGrpSpPr/>
          <p:nvPr/>
        </p:nvGrpSpPr>
        <p:grpSpPr>
          <a:xfrm>
            <a:off x="110653" y="1476487"/>
            <a:ext cx="2095210" cy="1862309"/>
            <a:chOff x="225082" y="1343672"/>
            <a:chExt cx="2426226" cy="2330910"/>
          </a:xfrm>
        </p:grpSpPr>
        <p:pic>
          <p:nvPicPr>
            <p:cNvPr id="1860" name="Google Shape;1860;p59" descr="TLS.jpg"/>
            <p:cNvPicPr preferRelativeResize="0"/>
            <p:nvPr/>
          </p:nvPicPr>
          <p:blipFill rotWithShape="1">
            <a:blip r:embed="rId4">
              <a:alphaModFix/>
            </a:blip>
            <a:srcRect/>
            <a:stretch/>
          </p:blipFill>
          <p:spPr>
            <a:xfrm>
              <a:off x="225082" y="1343672"/>
              <a:ext cx="2426226" cy="2330910"/>
            </a:xfrm>
            <a:prstGeom prst="rect">
              <a:avLst/>
            </a:prstGeom>
            <a:noFill/>
            <a:ln>
              <a:noFill/>
            </a:ln>
          </p:spPr>
        </p:pic>
        <p:sp>
          <p:nvSpPr>
            <p:cNvPr id="1861" name="Google Shape;1861;p59"/>
            <p:cNvSpPr txBox="1"/>
            <p:nvPr/>
          </p:nvSpPr>
          <p:spPr>
            <a:xfrm>
              <a:off x="1391381" y="2497220"/>
              <a:ext cx="1019456" cy="308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Saint-Etienne</a:t>
              </a:r>
              <a:endParaRPr/>
            </a:p>
          </p:txBody>
        </p:sp>
        <p:sp>
          <p:nvSpPr>
            <p:cNvPr id="1862" name="Google Shape;1862;p59"/>
            <p:cNvSpPr/>
            <p:nvPr/>
          </p:nvSpPr>
          <p:spPr>
            <a:xfrm>
              <a:off x="1710788" y="2718693"/>
              <a:ext cx="202238" cy="233549"/>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863" name="Google Shape;1863;p59"/>
          <p:cNvGrpSpPr/>
          <p:nvPr/>
        </p:nvGrpSpPr>
        <p:grpSpPr>
          <a:xfrm>
            <a:off x="731746" y="5666319"/>
            <a:ext cx="8094716" cy="800100"/>
            <a:chOff x="363865" y="571500"/>
            <a:chExt cx="5879839" cy="800100"/>
          </a:xfrm>
        </p:grpSpPr>
        <p:sp>
          <p:nvSpPr>
            <p:cNvPr id="1864" name="Google Shape;1864;p59"/>
            <p:cNvSpPr/>
            <p:nvPr/>
          </p:nvSpPr>
          <p:spPr>
            <a:xfrm>
              <a:off x="4000501" y="571500"/>
              <a:ext cx="2243203"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Saint Etienne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AISE : Assistants et Internes de Saint-Etienne</a:t>
              </a:r>
              <a:endParaRPr/>
            </a:p>
            <a:p>
              <a:pPr marL="0" marR="0" lvl="0" indent="0" algn="l" rtl="0">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assistants.internes.st.etienne@gmail.com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AISE Internat Saint Etienne     </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865" name="Google Shape;1865;p59"/>
            <p:cNvSpPr/>
            <p:nvPr/>
          </p:nvSpPr>
          <p:spPr>
            <a:xfrm>
              <a:off x="363865" y="685800"/>
              <a:ext cx="1350636"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Lydia OUNOUGHI</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Lydia.ounoughi@hotmail.fr</a:t>
              </a:r>
              <a:endParaRPr/>
            </a:p>
          </p:txBody>
        </p:sp>
        <p:sp>
          <p:nvSpPr>
            <p:cNvPr id="1866" name="Google Shape;1866;p59"/>
            <p:cNvSpPr/>
            <p:nvPr/>
          </p:nvSpPr>
          <p:spPr>
            <a:xfrm>
              <a:off x="1943100" y="685800"/>
              <a:ext cx="182880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Eric ALAMARTINE</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eric.alamartine@chu-st-etienne.fr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867" name="Google Shape;1867;p59"/>
          <p:cNvSpPr txBox="1"/>
          <p:nvPr/>
        </p:nvSpPr>
        <p:spPr>
          <a:xfrm>
            <a:off x="3557580" y="546175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868" name="Google Shape;1868;p59"/>
          <p:cNvGrpSpPr/>
          <p:nvPr/>
        </p:nvGrpSpPr>
        <p:grpSpPr>
          <a:xfrm>
            <a:off x="35254" y="3349970"/>
            <a:ext cx="2794943" cy="2349579"/>
            <a:chOff x="36994" y="3106379"/>
            <a:chExt cx="2537941" cy="2349579"/>
          </a:xfrm>
        </p:grpSpPr>
        <p:sp>
          <p:nvSpPr>
            <p:cNvPr id="1869" name="Google Shape;1869;p59"/>
            <p:cNvSpPr/>
            <p:nvPr/>
          </p:nvSpPr>
          <p:spPr>
            <a:xfrm>
              <a:off x="36994" y="3106379"/>
              <a:ext cx="2537941" cy="234957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b="1">
                  <a:solidFill>
                    <a:schemeClr val="dk1"/>
                  </a:solidFill>
                  <a:latin typeface="Calibri"/>
                  <a:ea typeface="Calibri"/>
                  <a:cs typeface="Calibri"/>
                  <a:sym typeface="Calibri"/>
                </a:rPr>
                <a:t>Aéroport : </a:t>
              </a:r>
              <a:r>
                <a:rPr lang="fr-FR" sz="1100">
                  <a:solidFill>
                    <a:schemeClr val="dk1"/>
                  </a:solidFill>
                  <a:latin typeface="Calibri"/>
                  <a:ea typeface="Calibri"/>
                  <a:cs typeface="Calibri"/>
                  <a:sym typeface="Calibri"/>
                </a:rPr>
                <a:t>Lyon (Saint-Exupery) 50 min </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b="1">
                  <a:solidFill>
                    <a:schemeClr val="dk1"/>
                  </a:solidFill>
                  <a:latin typeface="Calibri"/>
                  <a:ea typeface="Calibri"/>
                  <a:cs typeface="Calibri"/>
                  <a:sym typeface="Calibri"/>
                </a:rPr>
                <a:t>Gare :</a:t>
              </a:r>
              <a:r>
                <a:rPr lang="fr-FR" sz="1100">
                  <a:solidFill>
                    <a:schemeClr val="dk1"/>
                  </a:solidFill>
                  <a:latin typeface="Calibri"/>
                  <a:ea typeface="Calibri"/>
                  <a:cs typeface="Calibri"/>
                  <a:sym typeface="Calibri"/>
                </a:rPr>
                <a:t> En centre ville avec trains fréquents vers les grandes villes</a:t>
              </a:r>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(Lyon : 45 min ; Paris 2h50 ; Marseille 3h)</a:t>
              </a:r>
              <a:endParaRPr/>
            </a:p>
            <a:p>
              <a:pPr marL="0" marR="0" lvl="0" indent="0" algn="just" rtl="0">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b="1">
                  <a:solidFill>
                    <a:schemeClr val="dk1"/>
                  </a:solidFill>
                  <a:latin typeface="Calibri"/>
                  <a:ea typeface="Calibri"/>
                  <a:cs typeface="Calibri"/>
                  <a:sym typeface="Calibri"/>
                </a:rPr>
                <a:t>Transports en communs : </a:t>
              </a:r>
              <a:r>
                <a:rPr lang="fr-FR" sz="1100">
                  <a:solidFill>
                    <a:schemeClr val="dk1"/>
                  </a:solidFill>
                  <a:latin typeface="Calibri"/>
                  <a:ea typeface="Calibri"/>
                  <a:cs typeface="Calibri"/>
                  <a:sym typeface="Calibri"/>
                </a:rPr>
                <a:t>15-20 minutes de tram entre l’hypercentre et l’hôpital</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b="1">
                  <a:solidFill>
                    <a:schemeClr val="dk1"/>
                  </a:solidFill>
                  <a:latin typeface="Calibri"/>
                  <a:ea typeface="Calibri"/>
                  <a:cs typeface="Calibri"/>
                  <a:sym typeface="Calibri"/>
                </a:rPr>
                <a:t>Voiture : </a:t>
              </a:r>
              <a:r>
                <a:rPr lang="fr-FR" sz="1100">
                  <a:solidFill>
                    <a:schemeClr val="dk1"/>
                  </a:solidFill>
                  <a:latin typeface="Calibri"/>
                  <a:ea typeface="Calibri"/>
                  <a:cs typeface="Calibri"/>
                  <a:sym typeface="Calibri"/>
                </a:rPr>
                <a:t>accès facile en voiture, stationnement +/- selon les quartiers</a:t>
              </a:r>
              <a:endParaRPr/>
            </a:p>
          </p:txBody>
        </p:sp>
        <p:sp>
          <p:nvSpPr>
            <p:cNvPr id="1870" name="Google Shape;1870;p59"/>
            <p:cNvSpPr txBox="1"/>
            <p:nvPr/>
          </p:nvSpPr>
          <p:spPr>
            <a:xfrm>
              <a:off x="286817" y="311515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pic>
        <p:nvPicPr>
          <p:cNvPr id="1871" name="Google Shape;1871;p59" descr="St Etienne.png"/>
          <p:cNvPicPr preferRelativeResize="0"/>
          <p:nvPr/>
        </p:nvPicPr>
        <p:blipFill rotWithShape="1">
          <a:blip r:embed="rId7">
            <a:alphaModFix/>
          </a:blip>
          <a:srcRect/>
          <a:stretch/>
        </p:blipFill>
        <p:spPr>
          <a:xfrm>
            <a:off x="2973147" y="1476931"/>
            <a:ext cx="5834224" cy="1637009"/>
          </a:xfrm>
          <a:prstGeom prst="rect">
            <a:avLst/>
          </a:prstGeom>
          <a:noFill/>
          <a:ln>
            <a:noFill/>
          </a:ln>
        </p:spPr>
      </p:pic>
      <p:grpSp>
        <p:nvGrpSpPr>
          <p:cNvPr id="1872" name="Google Shape;1872;p59"/>
          <p:cNvGrpSpPr/>
          <p:nvPr/>
        </p:nvGrpSpPr>
        <p:grpSpPr>
          <a:xfrm>
            <a:off x="2878132" y="3060682"/>
            <a:ext cx="3782258" cy="2392877"/>
            <a:chOff x="2892354" y="3314051"/>
            <a:chExt cx="3489552" cy="2392877"/>
          </a:xfrm>
        </p:grpSpPr>
        <p:sp>
          <p:nvSpPr>
            <p:cNvPr id="1873" name="Google Shape;1873;p59"/>
            <p:cNvSpPr/>
            <p:nvPr/>
          </p:nvSpPr>
          <p:spPr>
            <a:xfrm>
              <a:off x="2892354" y="3357349"/>
              <a:ext cx="3489552" cy="234957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100">
                  <a:solidFill>
                    <a:schemeClr val="dk1"/>
                  </a:solidFill>
                  <a:latin typeface="Calibri"/>
                  <a:ea typeface="Calibri"/>
                  <a:cs typeface="Calibri"/>
                  <a:sym typeface="Calibri"/>
                </a:rPr>
                <a:t>Ville accueillante alliant un centre-ville en pleine évolution positive, riche en bars et restaurants et la possibilité d’être en pleine nature en 20 minutes à peine (Pilat, Gorges de la Loire)</a:t>
              </a:r>
              <a:endParaRPr/>
            </a:p>
            <a:p>
              <a:pPr marL="0" marR="0" lvl="0" indent="0" algn="just" rtl="0">
                <a:spcBef>
                  <a:spcPts val="0"/>
                </a:spcBef>
                <a:spcAft>
                  <a:spcPts val="0"/>
                </a:spcAft>
                <a:buNone/>
              </a:pPr>
              <a:endParaRPr sz="11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Situation géographique idéale  :</a:t>
              </a:r>
              <a:endParaRPr/>
            </a:p>
            <a:p>
              <a:pPr marL="171450" marR="0" lvl="0" indent="-171450" algn="just" rtl="0">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Premières stations de skis à environ 2h de route</a:t>
              </a:r>
              <a:endParaRPr/>
            </a:p>
            <a:p>
              <a:pPr marL="171450" marR="0" lvl="0" indent="-171450" algn="just" rtl="0">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Côtes méditerranéennes à environ 3 heures de route</a:t>
              </a:r>
              <a:endParaRPr/>
            </a:p>
            <a:p>
              <a:pPr marL="171450" marR="0" lvl="0" indent="-171450" algn="just" rtl="0">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Lyon à 50 minutes en voiture et 45 minutes en train</a:t>
              </a:r>
              <a:endParaRPr/>
            </a:p>
            <a:p>
              <a:pPr marL="0" marR="0" lvl="0" indent="0" algn="just" rtl="0">
                <a:spcBef>
                  <a:spcPts val="0"/>
                </a:spcBef>
                <a:spcAft>
                  <a:spcPts val="0"/>
                </a:spcAft>
                <a:buNone/>
              </a:pPr>
              <a:endParaRPr sz="1100">
                <a:solidFill>
                  <a:schemeClr val="dk1"/>
                </a:solidFill>
                <a:latin typeface="Calibri"/>
                <a:ea typeface="Calibri"/>
                <a:cs typeface="Calibri"/>
                <a:sym typeface="Calibri"/>
              </a:endParaRPr>
            </a:p>
            <a:p>
              <a:pPr marL="0" marR="0" lvl="0" indent="0" algn="just" rtl="0">
                <a:spcBef>
                  <a:spcPts val="0"/>
                </a:spcBef>
                <a:spcAft>
                  <a:spcPts val="0"/>
                </a:spcAft>
                <a:buNone/>
              </a:pPr>
              <a:r>
                <a:rPr lang="fr-FR" sz="1100">
                  <a:solidFill>
                    <a:schemeClr val="dk1"/>
                  </a:solidFill>
                  <a:latin typeface="Calibri"/>
                  <a:ea typeface="Calibri"/>
                  <a:cs typeface="Calibri"/>
                  <a:sym typeface="Calibri"/>
                </a:rPr>
                <a:t>Faible coût de la vie (Appartements &gt; 60 m2 en plein centre-ville largement accessibles à un salaire d’interne)</a:t>
              </a:r>
              <a:endParaRPr/>
            </a:p>
          </p:txBody>
        </p:sp>
        <p:sp>
          <p:nvSpPr>
            <p:cNvPr id="1874" name="Google Shape;1874;p59"/>
            <p:cNvSpPr txBox="1"/>
            <p:nvPr/>
          </p:nvSpPr>
          <p:spPr>
            <a:xfrm>
              <a:off x="3443707" y="331405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sp>
        <p:nvSpPr>
          <p:cNvPr id="1875" name="Google Shape;1875;p59"/>
          <p:cNvSpPr txBox="1"/>
          <p:nvPr/>
        </p:nvSpPr>
        <p:spPr>
          <a:xfrm>
            <a:off x="7980177" y="3134526"/>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876" name="Google Shape;1876;p59"/>
          <p:cNvGrpSpPr/>
          <p:nvPr/>
        </p:nvGrpSpPr>
        <p:grpSpPr>
          <a:xfrm>
            <a:off x="6711878" y="3341916"/>
            <a:ext cx="2409648" cy="2162294"/>
            <a:chOff x="6636471" y="3428800"/>
            <a:chExt cx="2409648" cy="2236483"/>
          </a:xfrm>
        </p:grpSpPr>
        <p:sp>
          <p:nvSpPr>
            <p:cNvPr id="1877" name="Google Shape;1877;p59"/>
            <p:cNvSpPr/>
            <p:nvPr/>
          </p:nvSpPr>
          <p:spPr>
            <a:xfrm>
              <a:off x="6649251" y="3428800"/>
              <a:ext cx="2396868" cy="2236483"/>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ctr" rtl="0">
                <a:spcBef>
                  <a:spcPts val="0"/>
                </a:spcBef>
                <a:spcAft>
                  <a:spcPts val="0"/>
                </a:spcAft>
                <a:buNone/>
              </a:pPr>
              <a:r>
                <a:rPr lang="fr-FR" sz="1100" b="1" u="sng">
                  <a:solidFill>
                    <a:schemeClr val="dk1"/>
                  </a:solidFill>
                  <a:latin typeface="Calibri"/>
                  <a:ea typeface="Calibri"/>
                  <a:cs typeface="Calibri"/>
                  <a:sym typeface="Calibri"/>
                </a:rPr>
                <a:t>CHU Saint-Etienne :</a:t>
              </a:r>
              <a:r>
                <a:rPr lang="fr-FR" sz="11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fr-FR" sz="1100">
                  <a:solidFill>
                    <a:schemeClr val="dk1"/>
                  </a:solidFill>
                  <a:latin typeface="Calibri"/>
                  <a:ea typeface="Calibri"/>
                  <a:cs typeface="Calibri"/>
                  <a:sym typeface="Calibri"/>
                </a:rPr>
                <a:t>2 internats sur le même site, 55 places</a:t>
              </a:r>
              <a:endParaRPr/>
            </a:p>
            <a:p>
              <a:pPr marL="0" marR="0" lvl="0" indent="0" algn="ctr" rtl="0">
                <a:spcBef>
                  <a:spcPts val="0"/>
                </a:spcBef>
                <a:spcAft>
                  <a:spcPts val="0"/>
                </a:spcAft>
                <a:buNone/>
              </a:pPr>
              <a:r>
                <a:rPr lang="fr-FR" sz="1100">
                  <a:solidFill>
                    <a:schemeClr val="dk1"/>
                  </a:solidFill>
                  <a:latin typeface="Calibri"/>
                  <a:ea typeface="Calibri"/>
                  <a:cs typeface="Calibri"/>
                  <a:sym typeface="Calibri"/>
                </a:rPr>
                <a:t>Priorité aux jeunes internes </a:t>
              </a:r>
              <a:endParaRPr/>
            </a:p>
            <a:p>
              <a:pPr marL="0" marR="0" lvl="0" indent="0" algn="ctr"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ctr" rtl="0">
                <a:spcBef>
                  <a:spcPts val="0"/>
                </a:spcBef>
                <a:spcAft>
                  <a:spcPts val="0"/>
                </a:spcAft>
                <a:buNone/>
              </a:pPr>
              <a:r>
                <a:rPr lang="fr-FR" sz="1100" b="1" u="sng">
                  <a:solidFill>
                    <a:schemeClr val="dk1"/>
                  </a:solidFill>
                  <a:latin typeface="Calibri"/>
                  <a:ea typeface="Calibri"/>
                  <a:cs typeface="Calibri"/>
                  <a:sym typeface="Calibri"/>
                </a:rPr>
                <a:t>CHR :  Roanne et Annonay</a:t>
              </a:r>
              <a:endParaRPr/>
            </a:p>
            <a:p>
              <a:pPr marL="0" marR="0" lvl="0" indent="0" algn="ctr" rtl="0">
                <a:spcBef>
                  <a:spcPts val="0"/>
                </a:spcBef>
                <a:spcAft>
                  <a:spcPts val="0"/>
                </a:spcAft>
                <a:buNone/>
              </a:pPr>
              <a:r>
                <a:rPr lang="fr-FR" sz="1100">
                  <a:solidFill>
                    <a:schemeClr val="dk1"/>
                  </a:solidFill>
                  <a:latin typeface="Calibri"/>
                  <a:ea typeface="Calibri"/>
                  <a:cs typeface="Calibri"/>
                  <a:sym typeface="Calibri"/>
                </a:rPr>
                <a:t>Internats sur place</a:t>
              </a:r>
              <a:endParaRPr/>
            </a:p>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ctr" rtl="0">
                <a:spcBef>
                  <a:spcPts val="0"/>
                </a:spcBef>
                <a:spcAft>
                  <a:spcPts val="0"/>
                </a:spcAft>
                <a:buNone/>
              </a:pPr>
              <a:r>
                <a:rPr lang="fr-FR" sz="1100" b="1" u="sng">
                  <a:solidFill>
                    <a:schemeClr val="dk1"/>
                  </a:solidFill>
                  <a:latin typeface="Calibri"/>
                  <a:ea typeface="Calibri"/>
                  <a:cs typeface="Calibri"/>
                  <a:sym typeface="Calibri"/>
                </a:rPr>
                <a:t>Loyer F2 en centre ville</a:t>
              </a:r>
              <a:endParaRPr/>
            </a:p>
            <a:p>
              <a:pPr marL="0" marR="0" lvl="0" indent="0" algn="ctr" rtl="0">
                <a:spcBef>
                  <a:spcPts val="0"/>
                </a:spcBef>
                <a:spcAft>
                  <a:spcPts val="0"/>
                </a:spcAft>
                <a:buNone/>
              </a:pPr>
              <a:r>
                <a:rPr lang="fr-FR" sz="1100">
                  <a:solidFill>
                    <a:schemeClr val="dk1"/>
                  </a:solidFill>
                  <a:latin typeface="Calibri"/>
                  <a:ea typeface="Calibri"/>
                  <a:cs typeface="Calibri"/>
                  <a:sym typeface="Calibri"/>
                </a:rPr>
                <a:t>Environ 450 euros</a:t>
              </a:r>
              <a:endParaRPr/>
            </a:p>
          </p:txBody>
        </p:sp>
        <p:sp>
          <p:nvSpPr>
            <p:cNvPr id="1878" name="Google Shape;1878;p59"/>
            <p:cNvSpPr txBox="1"/>
            <p:nvPr/>
          </p:nvSpPr>
          <p:spPr>
            <a:xfrm>
              <a:off x="6636471" y="3434813"/>
              <a:ext cx="2396867"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sp>
        <p:nvSpPr>
          <p:cNvPr id="1879" name="Google Shape;1879;p59"/>
          <p:cNvSpPr/>
          <p:nvPr/>
        </p:nvSpPr>
        <p:spPr>
          <a:xfrm>
            <a:off x="3838344" y="403844"/>
            <a:ext cx="1786298"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chemeClr val="dk1"/>
                </a:solidFill>
                <a:latin typeface="Calibri"/>
                <a:ea typeface="Calibri"/>
                <a:cs typeface="Calibri"/>
                <a:sym typeface="Calibri"/>
              </a:rPr>
              <a:t>Saint-Etienne</a:t>
            </a:r>
            <a:endParaRPr sz="11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60"/>
          <p:cNvSpPr txBox="1"/>
          <p:nvPr/>
        </p:nvSpPr>
        <p:spPr>
          <a:xfrm>
            <a:off x="0" y="-16865"/>
            <a:ext cx="9144000"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Strasbourg</a:t>
            </a:r>
            <a:endParaRPr sz="1100">
              <a:solidFill>
                <a:srgbClr val="000000"/>
              </a:solidFill>
              <a:latin typeface="Calibri"/>
              <a:ea typeface="Calibri"/>
              <a:cs typeface="Calibri"/>
              <a:sym typeface="Calibri"/>
            </a:endParaRPr>
          </a:p>
        </p:txBody>
      </p:sp>
      <p:grpSp>
        <p:nvGrpSpPr>
          <p:cNvPr id="1885" name="Google Shape;1885;p60"/>
          <p:cNvGrpSpPr/>
          <p:nvPr/>
        </p:nvGrpSpPr>
        <p:grpSpPr>
          <a:xfrm>
            <a:off x="82418" y="357199"/>
            <a:ext cx="3875171" cy="3814662"/>
            <a:chOff x="303121" y="691914"/>
            <a:chExt cx="3731155" cy="3639171"/>
          </a:xfrm>
        </p:grpSpPr>
        <p:sp>
          <p:nvSpPr>
            <p:cNvPr id="1886" name="Google Shape;1886;p60"/>
            <p:cNvSpPr/>
            <p:nvPr/>
          </p:nvSpPr>
          <p:spPr>
            <a:xfrm>
              <a:off x="303121" y="691914"/>
              <a:ext cx="3731155" cy="3639171"/>
            </a:xfrm>
            <a:prstGeom prst="roundRect">
              <a:avLst>
                <a:gd name="adj" fmla="val 5805"/>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01600" algn="l" rtl="0">
                <a:lnSpc>
                  <a:spcPct val="107000"/>
                </a:lnSpc>
                <a:spcBef>
                  <a:spcPts val="0"/>
                </a:spcBef>
                <a:spcAft>
                  <a:spcPts val="0"/>
                </a:spcAft>
                <a:buClr>
                  <a:schemeClr val="dk1"/>
                </a:buClr>
                <a:buSzPts val="1100"/>
                <a:buFont typeface="Arial"/>
                <a:buNone/>
              </a:pPr>
              <a:endParaRPr sz="1100" b="1" u="sng">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Services de Néphrologie froide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postes au CHU de Strasbourg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poste au CHR ouvert par semestre (voire 2 si besoin) 1 poste au CHR de Colmar (fonction de CHU) ou 1 poste au CHR de Haguenau (fonction de CHU) ou 1 poste au CHR de Mulhouse (fonction de CHU) : soit salle soit dialyse</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et néphrologie froide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3 postes en unité de transplantation</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poste en HDJ</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 poste en consultation/DP</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2 postes au CHU de Strasbourg dont 1 couplé avec les soins intensifs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Soins intensifs néphrologiques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3 mois de soins intensifs couplés avec 3 mois de dialyse (donc 2 internes)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Au total au CHU : 10 postes/semestre (5 en transplantation dont 2 en salle, 1 en HDJ et 1 en consult/DP, 5 en néphrologie froide dont 2 en salle, 1 dialyse, 2 dialyse/USI)</a:t>
              </a:r>
              <a:endParaRPr/>
            </a:p>
          </p:txBody>
        </p:sp>
        <p:sp>
          <p:nvSpPr>
            <p:cNvPr id="1887" name="Google Shape;1887;p60"/>
            <p:cNvSpPr txBox="1"/>
            <p:nvPr/>
          </p:nvSpPr>
          <p:spPr>
            <a:xfrm>
              <a:off x="472801" y="697239"/>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
        <p:nvSpPr>
          <p:cNvPr id="1888" name="Google Shape;1888;p60"/>
          <p:cNvSpPr/>
          <p:nvPr/>
        </p:nvSpPr>
        <p:spPr>
          <a:xfrm>
            <a:off x="131343" y="4259239"/>
            <a:ext cx="3744565" cy="103407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Salle, hémodialyse, DP, consultation, formation aux gestes</a:t>
            </a: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Colmar</a:t>
            </a:r>
            <a:r>
              <a:rPr lang="fr-FR" sz="1100">
                <a:solidFill>
                  <a:schemeClr val="dk1"/>
                </a:solidFill>
                <a:latin typeface="Calibri"/>
                <a:ea typeface="Calibri"/>
                <a:cs typeface="Calibri"/>
                <a:sym typeface="Calibri"/>
              </a:rPr>
              <a:t> (75 km) : dialyse ou salle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Haguenau</a:t>
            </a:r>
            <a:r>
              <a:rPr lang="fr-FR" sz="1100">
                <a:solidFill>
                  <a:schemeClr val="dk1"/>
                </a:solidFill>
                <a:latin typeface="Calibri"/>
                <a:ea typeface="Calibri"/>
                <a:cs typeface="Calibri"/>
                <a:sym typeface="Calibri"/>
              </a:rPr>
              <a:t> (37 km) : dialyse ou salle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Mulhouse</a:t>
            </a:r>
            <a:r>
              <a:rPr lang="fr-FR" sz="1100">
                <a:solidFill>
                  <a:schemeClr val="dk1"/>
                </a:solidFill>
                <a:latin typeface="Calibri"/>
                <a:ea typeface="Calibri"/>
                <a:cs typeface="Calibri"/>
                <a:sym typeface="Calibri"/>
              </a:rPr>
              <a:t> (117 km): dialyse ou salle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889" name="Google Shape;1889;p60"/>
          <p:cNvSpPr txBox="1"/>
          <p:nvPr/>
        </p:nvSpPr>
        <p:spPr>
          <a:xfrm>
            <a:off x="645611" y="4220037"/>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nvGrpSpPr>
          <p:cNvPr id="1890" name="Google Shape;1890;p60"/>
          <p:cNvGrpSpPr/>
          <p:nvPr/>
        </p:nvGrpSpPr>
        <p:grpSpPr>
          <a:xfrm>
            <a:off x="4115032" y="1467119"/>
            <a:ext cx="2430382" cy="1298764"/>
            <a:chOff x="6675682" y="380082"/>
            <a:chExt cx="2430382" cy="1695217"/>
          </a:xfrm>
        </p:grpSpPr>
        <p:sp>
          <p:nvSpPr>
            <p:cNvPr id="1891" name="Google Shape;1891;p60"/>
            <p:cNvSpPr/>
            <p:nvPr/>
          </p:nvSpPr>
          <p:spPr>
            <a:xfrm>
              <a:off x="6675682" y="404302"/>
              <a:ext cx="2430382" cy="1670997"/>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Strasbourg (réa med, réa poly, réa cœur), Hautepierre  (réa med)</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Mulhouse, Haguenau, Colmar</a:t>
              </a:r>
              <a:endParaRPr/>
            </a:p>
          </p:txBody>
        </p:sp>
        <p:sp>
          <p:nvSpPr>
            <p:cNvPr id="1892" name="Google Shape;1892;p60"/>
            <p:cNvSpPr txBox="1"/>
            <p:nvPr/>
          </p:nvSpPr>
          <p:spPr>
            <a:xfrm>
              <a:off x="6875125" y="380082"/>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893" name="Google Shape;1893;p60"/>
          <p:cNvGrpSpPr/>
          <p:nvPr/>
        </p:nvGrpSpPr>
        <p:grpSpPr>
          <a:xfrm>
            <a:off x="6733231" y="526547"/>
            <a:ext cx="2280252" cy="1446551"/>
            <a:chOff x="4511201" y="2899236"/>
            <a:chExt cx="2280252" cy="1446551"/>
          </a:xfrm>
        </p:grpSpPr>
        <p:sp>
          <p:nvSpPr>
            <p:cNvPr id="1894" name="Google Shape;1894;p60"/>
            <p:cNvSpPr/>
            <p:nvPr/>
          </p:nvSpPr>
          <p:spPr>
            <a:xfrm>
              <a:off x="4511201" y="2899237"/>
              <a:ext cx="2280252" cy="144655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01600" algn="l" rtl="0">
                <a:lnSpc>
                  <a:spcPct val="107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Séminaires locaux </a:t>
              </a:r>
              <a:r>
                <a:rPr lang="fr-FR" sz="1100">
                  <a:solidFill>
                    <a:schemeClr val="dk1"/>
                  </a:solidFill>
                  <a:latin typeface="Calibri"/>
                  <a:ea typeface="Calibri"/>
                  <a:cs typeface="Calibri"/>
                  <a:sym typeface="Calibri"/>
                </a:rPr>
                <a:t>: non</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Séminaires régionaux</a:t>
              </a:r>
              <a:r>
                <a:rPr lang="fr-FR" sz="1100">
                  <a:solidFill>
                    <a:schemeClr val="dk1"/>
                  </a:solidFill>
                  <a:latin typeface="Calibri"/>
                  <a:ea typeface="Calibri"/>
                  <a:cs typeface="Calibri"/>
                  <a:sym typeface="Calibri"/>
                </a:rPr>
                <a:t> : 4/an région grand Est</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+ 2 jours de DES/semestre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Facilité accès congrès nationaux et internationaux </a:t>
              </a:r>
              <a:endParaRPr sz="1100">
                <a:solidFill>
                  <a:schemeClr val="dk1"/>
                </a:solidFill>
                <a:latin typeface="Calibri"/>
                <a:ea typeface="Calibri"/>
                <a:cs typeface="Calibri"/>
                <a:sym typeface="Calibri"/>
              </a:endParaRPr>
            </a:p>
          </p:txBody>
        </p:sp>
        <p:sp>
          <p:nvSpPr>
            <p:cNvPr id="1895" name="Google Shape;1895;p60"/>
            <p:cNvSpPr txBox="1"/>
            <p:nvPr/>
          </p:nvSpPr>
          <p:spPr>
            <a:xfrm>
              <a:off x="4904140" y="2899236"/>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grpSp>
      <p:grpSp>
        <p:nvGrpSpPr>
          <p:cNvPr id="1896" name="Google Shape;1896;p60"/>
          <p:cNvGrpSpPr/>
          <p:nvPr/>
        </p:nvGrpSpPr>
        <p:grpSpPr>
          <a:xfrm>
            <a:off x="6733231" y="2090538"/>
            <a:ext cx="2274702" cy="1802891"/>
            <a:chOff x="6795135" y="3255599"/>
            <a:chExt cx="2274702" cy="1802891"/>
          </a:xfrm>
        </p:grpSpPr>
        <p:sp>
          <p:nvSpPr>
            <p:cNvPr id="1897" name="Google Shape;1897;p60"/>
            <p:cNvSpPr/>
            <p:nvPr/>
          </p:nvSpPr>
          <p:spPr>
            <a:xfrm>
              <a:off x="6795135" y="3270767"/>
              <a:ext cx="2274702" cy="1787723"/>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Postes d’internes en 2023 </a:t>
              </a:r>
              <a:r>
                <a:rPr lang="fr-FR" sz="1100">
                  <a:solidFill>
                    <a:schemeClr val="dk1"/>
                  </a:solidFill>
                  <a:latin typeface="Calibri"/>
                  <a:ea typeface="Calibri"/>
                  <a:cs typeface="Calibri"/>
                  <a:sym typeface="Calibri"/>
                </a:rPr>
                <a:t>:  3</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t>
              </a:r>
              <a:r>
                <a:rPr lang="fr-FR" sz="1100" b="1">
                  <a:solidFill>
                    <a:schemeClr val="dk1"/>
                  </a:solidFill>
                  <a:latin typeface="Calibri"/>
                  <a:ea typeface="Calibri"/>
                  <a:cs typeface="Calibri"/>
                  <a:sym typeface="Calibri"/>
                </a:rPr>
                <a:t>actuellement en formation </a:t>
              </a:r>
              <a:r>
                <a:rPr lang="fr-FR" sz="1100">
                  <a:solidFill>
                    <a:schemeClr val="dk1"/>
                  </a:solidFill>
                  <a:latin typeface="Calibri"/>
                  <a:ea typeface="Calibri"/>
                  <a:cs typeface="Calibri"/>
                  <a:sym typeface="Calibri"/>
                </a:rPr>
                <a:t>:  12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a:t>
              </a:r>
              <a:r>
                <a:rPr lang="fr-FR" sz="1100" b="1">
                  <a:solidFill>
                    <a:schemeClr val="dk1"/>
                  </a:solidFill>
                  <a:latin typeface="Calibri"/>
                  <a:ea typeface="Calibri"/>
                  <a:cs typeface="Calibri"/>
                  <a:sym typeface="Calibri"/>
                </a:rPr>
                <a:t>CCA</a:t>
              </a:r>
              <a:r>
                <a:rPr lang="fr-FR" sz="1100">
                  <a:solidFill>
                    <a:schemeClr val="dk1"/>
                  </a:solidFill>
                  <a:latin typeface="Calibri"/>
                  <a:ea typeface="Calibri"/>
                  <a:cs typeface="Calibri"/>
                  <a:sym typeface="Calibri"/>
                </a:rPr>
                <a:t>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t>
              </a:r>
              <a:r>
                <a:rPr lang="fr-FR" sz="1100" b="1">
                  <a:solidFill>
                    <a:schemeClr val="dk1"/>
                  </a:solidFill>
                  <a:latin typeface="Calibri"/>
                  <a:ea typeface="Calibri"/>
                  <a:cs typeface="Calibri"/>
                  <a:sym typeface="Calibri"/>
                </a:rPr>
                <a:t>Assistant-Spécialiste</a:t>
              </a:r>
              <a:r>
                <a:rPr lang="fr-FR" sz="1100">
                  <a:solidFill>
                    <a:schemeClr val="dk1"/>
                  </a:solidFill>
                  <a:latin typeface="Calibri"/>
                  <a:ea typeface="Calibri"/>
                  <a:cs typeface="Calibri"/>
                  <a:sym typeface="Calibri"/>
                </a:rPr>
                <a:t> : 5 (2 CHU, 3 en périphérie)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Plusieurs postes partagés 1 an CHU 1 an CHR</a:t>
              </a:r>
              <a:endParaRPr/>
            </a:p>
          </p:txBody>
        </p:sp>
        <p:sp>
          <p:nvSpPr>
            <p:cNvPr id="1898" name="Google Shape;1898;p60"/>
            <p:cNvSpPr txBox="1"/>
            <p:nvPr/>
          </p:nvSpPr>
          <p:spPr>
            <a:xfrm>
              <a:off x="6901611" y="325559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grpSp>
      <p:grpSp>
        <p:nvGrpSpPr>
          <p:cNvPr id="1899" name="Google Shape;1899;p60"/>
          <p:cNvGrpSpPr/>
          <p:nvPr/>
        </p:nvGrpSpPr>
        <p:grpSpPr>
          <a:xfrm>
            <a:off x="4102596" y="526547"/>
            <a:ext cx="2383791" cy="826544"/>
            <a:chOff x="4179627" y="1081006"/>
            <a:chExt cx="2383791" cy="623792"/>
          </a:xfrm>
        </p:grpSpPr>
        <p:sp>
          <p:nvSpPr>
            <p:cNvPr id="1900" name="Google Shape;1900;p60"/>
            <p:cNvSpPr/>
            <p:nvPr/>
          </p:nvSpPr>
          <p:spPr>
            <a:xfrm>
              <a:off x="4179627" y="1081006"/>
              <a:ext cx="2383791" cy="62379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CHU </a:t>
              </a:r>
              <a:r>
                <a:rPr lang="fr-FR" sz="1100">
                  <a:solidFill>
                    <a:schemeClr val="dk1"/>
                  </a:solidFill>
                  <a:latin typeface="Calibri"/>
                  <a:ea typeface="Calibri"/>
                  <a:cs typeface="Calibri"/>
                  <a:sym typeface="Calibri"/>
                </a:rPr>
                <a:t>: gardes (sénior d’astreinte)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gardes d’étage ou SAU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Pas d’astreintes </a:t>
              </a:r>
              <a:endParaRPr/>
            </a:p>
          </p:txBody>
        </p:sp>
        <p:sp>
          <p:nvSpPr>
            <p:cNvPr id="1901" name="Google Shape;1901;p60"/>
            <p:cNvSpPr txBox="1"/>
            <p:nvPr/>
          </p:nvSpPr>
          <p:spPr>
            <a:xfrm>
              <a:off x="4709064"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902" name="Google Shape;1902;p60"/>
          <p:cNvGrpSpPr/>
          <p:nvPr/>
        </p:nvGrpSpPr>
        <p:grpSpPr>
          <a:xfrm>
            <a:off x="1897545" y="5401177"/>
            <a:ext cx="2098389" cy="1148926"/>
            <a:chOff x="4319006" y="2341582"/>
            <a:chExt cx="1978362" cy="1148926"/>
          </a:xfrm>
        </p:grpSpPr>
        <p:sp>
          <p:nvSpPr>
            <p:cNvPr id="1903" name="Google Shape;1903;p60"/>
            <p:cNvSpPr/>
            <p:nvPr/>
          </p:nvSpPr>
          <p:spPr>
            <a:xfrm>
              <a:off x="4319006" y="2341582"/>
              <a:ext cx="1978362" cy="114892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non  </a:t>
              </a:r>
              <a:endParaRPr/>
            </a:p>
          </p:txBody>
        </p:sp>
        <p:sp>
          <p:nvSpPr>
            <p:cNvPr id="1904" name="Google Shape;1904;p60"/>
            <p:cNvSpPr txBox="1"/>
            <p:nvPr/>
          </p:nvSpPr>
          <p:spPr>
            <a:xfrm>
              <a:off x="4618354" y="234158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grpSp>
      <p:grpSp>
        <p:nvGrpSpPr>
          <p:cNvPr id="1905" name="Google Shape;1905;p60"/>
          <p:cNvGrpSpPr/>
          <p:nvPr/>
        </p:nvGrpSpPr>
        <p:grpSpPr>
          <a:xfrm>
            <a:off x="4122549" y="2859703"/>
            <a:ext cx="2383791" cy="1095435"/>
            <a:chOff x="4283297" y="3595214"/>
            <a:chExt cx="2383791" cy="1095435"/>
          </a:xfrm>
        </p:grpSpPr>
        <p:sp>
          <p:nvSpPr>
            <p:cNvPr id="1906" name="Google Shape;1906;p60"/>
            <p:cNvSpPr/>
            <p:nvPr/>
          </p:nvSpPr>
          <p:spPr>
            <a:xfrm>
              <a:off x="4283297" y="3610250"/>
              <a:ext cx="2383791" cy="108039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Cathéters veineux </a:t>
              </a:r>
              <a:r>
                <a:rPr lang="fr-FR" sz="1100">
                  <a:solidFill>
                    <a:schemeClr val="dk1"/>
                  </a:solidFill>
                  <a:latin typeface="Calibri"/>
                  <a:ea typeface="Calibri"/>
                  <a:cs typeface="Calibri"/>
                  <a:sym typeface="Calibri"/>
                </a:rPr>
                <a:t>: non tunnellisés et tunnellisés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PBR</a:t>
              </a:r>
              <a:r>
                <a:rPr lang="fr-FR" sz="1100">
                  <a:solidFill>
                    <a:schemeClr val="dk1"/>
                  </a:solidFill>
                  <a:latin typeface="Calibri"/>
                  <a:ea typeface="Calibri"/>
                  <a:cs typeface="Calibri"/>
                  <a:sym typeface="Calibri"/>
                </a:rPr>
                <a:t> : natifs et greffons surtout en CHR, et vieux semestres au CHU</a:t>
              </a:r>
              <a:endParaRPr sz="1100">
                <a:solidFill>
                  <a:schemeClr val="dk1"/>
                </a:solidFill>
                <a:latin typeface="Calibri"/>
                <a:ea typeface="Calibri"/>
                <a:cs typeface="Calibri"/>
                <a:sym typeface="Calibri"/>
              </a:endParaRPr>
            </a:p>
          </p:txBody>
        </p:sp>
        <p:sp>
          <p:nvSpPr>
            <p:cNvPr id="1907" name="Google Shape;1907;p60"/>
            <p:cNvSpPr txBox="1"/>
            <p:nvPr/>
          </p:nvSpPr>
          <p:spPr>
            <a:xfrm>
              <a:off x="4721782" y="3595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908" name="Google Shape;1908;p60"/>
          <p:cNvGrpSpPr/>
          <p:nvPr/>
        </p:nvGrpSpPr>
        <p:grpSpPr>
          <a:xfrm>
            <a:off x="4218134" y="4130878"/>
            <a:ext cx="4536505" cy="2364341"/>
            <a:chOff x="6777434" y="2964488"/>
            <a:chExt cx="4473320" cy="2350293"/>
          </a:xfrm>
        </p:grpSpPr>
        <p:sp>
          <p:nvSpPr>
            <p:cNvPr id="1909" name="Google Shape;1909;p60"/>
            <p:cNvSpPr/>
            <p:nvPr/>
          </p:nvSpPr>
          <p:spPr>
            <a:xfrm>
              <a:off x="6777434" y="2973992"/>
              <a:ext cx="4473320" cy="234078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consultation urgence transplantés</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 selon service (Tx ou néphro froide</a:t>
              </a:r>
              <a:r>
                <a:rPr lang="fr-FR" sz="1100">
                  <a:solidFill>
                    <a:schemeClr val="dk1"/>
                  </a:solidFill>
                  <a:latin typeface="Calibri"/>
                  <a:ea typeface="Calibri"/>
                  <a:cs typeface="Calibri"/>
                  <a:sym typeface="Calibri"/>
                </a:rPr>
                <a:t>):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(commun)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Néphrologie froide (1/service)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(Tx)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(Tx)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(néphro froide) : 1/semaine</a:t>
              </a:r>
              <a:endParaRPr/>
            </a:p>
            <a:p>
              <a:pPr marL="171450" marR="0" lvl="0" indent="-17145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None/>
              </a:pPr>
              <a:r>
                <a:rPr lang="fr-FR" sz="1100" b="1">
                  <a:solidFill>
                    <a:schemeClr val="dk1"/>
                  </a:solidFill>
                  <a:latin typeface="Calibri"/>
                  <a:ea typeface="Calibri"/>
                  <a:cs typeface="Calibri"/>
                  <a:sym typeface="Calibri"/>
                </a:rPr>
                <a:t>Stages libres : </a:t>
              </a:r>
              <a:r>
                <a:rPr lang="fr-FR" sz="1100">
                  <a:solidFill>
                    <a:schemeClr val="dk1"/>
                  </a:solidFill>
                  <a:latin typeface="Calibri"/>
                  <a:ea typeface="Calibri"/>
                  <a:cs typeface="Calibri"/>
                  <a:sym typeface="Calibri"/>
                </a:rPr>
                <a:t>très ouverts (cardio, pneumo, onco, hémato, médecine interne, anapath , chirurgie, radiologie …)</a:t>
              </a:r>
              <a:endParaRPr sz="1100" b="1">
                <a:solidFill>
                  <a:schemeClr val="dk1"/>
                </a:solidFill>
                <a:latin typeface="Calibri"/>
                <a:ea typeface="Calibri"/>
                <a:cs typeface="Calibri"/>
                <a:sym typeface="Calibri"/>
              </a:endParaRPr>
            </a:p>
          </p:txBody>
        </p:sp>
        <p:sp>
          <p:nvSpPr>
            <p:cNvPr id="1910" name="Google Shape;1910;p60"/>
            <p:cNvSpPr txBox="1"/>
            <p:nvPr/>
          </p:nvSpPr>
          <p:spPr>
            <a:xfrm>
              <a:off x="8398849" y="296448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911" name="Google Shape;1911;p60"/>
          <p:cNvGrpSpPr/>
          <p:nvPr/>
        </p:nvGrpSpPr>
        <p:grpSpPr>
          <a:xfrm>
            <a:off x="137351" y="5821183"/>
            <a:ext cx="1707232" cy="674036"/>
            <a:chOff x="4260145" y="1855392"/>
            <a:chExt cx="2074682" cy="847318"/>
          </a:xfrm>
        </p:grpSpPr>
        <p:sp>
          <p:nvSpPr>
            <p:cNvPr id="1912" name="Google Shape;1912;p60"/>
            <p:cNvSpPr/>
            <p:nvPr/>
          </p:nvSpPr>
          <p:spPr>
            <a:xfrm>
              <a:off x="4260145" y="1855392"/>
              <a:ext cx="2074682" cy="84731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Non</a:t>
              </a:r>
              <a:endParaRPr/>
            </a:p>
          </p:txBody>
        </p:sp>
        <p:sp>
          <p:nvSpPr>
            <p:cNvPr id="1913" name="Google Shape;1913;p60"/>
            <p:cNvSpPr txBox="1"/>
            <p:nvPr/>
          </p:nvSpPr>
          <p:spPr>
            <a:xfrm>
              <a:off x="4618354" y="1916392"/>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grpSp>
        <p:nvGrpSpPr>
          <p:cNvPr id="1918" name="Google Shape;1918;p61"/>
          <p:cNvGrpSpPr/>
          <p:nvPr/>
        </p:nvGrpSpPr>
        <p:grpSpPr>
          <a:xfrm>
            <a:off x="312407" y="1352183"/>
            <a:ext cx="2235298" cy="2223524"/>
            <a:chOff x="225082" y="1343672"/>
            <a:chExt cx="2426226" cy="2330910"/>
          </a:xfrm>
        </p:grpSpPr>
        <p:pic>
          <p:nvPicPr>
            <p:cNvPr id="1919" name="Google Shape;1919;p61" descr="TLS.jpg"/>
            <p:cNvPicPr preferRelativeResize="0"/>
            <p:nvPr/>
          </p:nvPicPr>
          <p:blipFill rotWithShape="1">
            <a:blip r:embed="rId3">
              <a:alphaModFix/>
            </a:blip>
            <a:srcRect/>
            <a:stretch/>
          </p:blipFill>
          <p:spPr>
            <a:xfrm>
              <a:off x="225082" y="1343672"/>
              <a:ext cx="2426226" cy="2330910"/>
            </a:xfrm>
            <a:prstGeom prst="rect">
              <a:avLst/>
            </a:prstGeom>
            <a:noFill/>
            <a:ln>
              <a:noFill/>
            </a:ln>
          </p:spPr>
        </p:pic>
        <p:sp>
          <p:nvSpPr>
            <p:cNvPr id="1920" name="Google Shape;1920;p61"/>
            <p:cNvSpPr txBox="1"/>
            <p:nvPr/>
          </p:nvSpPr>
          <p:spPr>
            <a:xfrm>
              <a:off x="1779516" y="1768494"/>
              <a:ext cx="75028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Strasbourg</a:t>
              </a:r>
              <a:endParaRPr/>
            </a:p>
          </p:txBody>
        </p:sp>
        <p:sp>
          <p:nvSpPr>
            <p:cNvPr id="1921" name="Google Shape;1921;p61"/>
            <p:cNvSpPr/>
            <p:nvPr/>
          </p:nvSpPr>
          <p:spPr>
            <a:xfrm>
              <a:off x="2069100" y="2000998"/>
              <a:ext cx="196803"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922" name="Google Shape;1922;p61"/>
          <p:cNvGrpSpPr/>
          <p:nvPr/>
        </p:nvGrpSpPr>
        <p:grpSpPr>
          <a:xfrm>
            <a:off x="589452" y="5871454"/>
            <a:ext cx="8112834" cy="800100"/>
            <a:chOff x="127614" y="571500"/>
            <a:chExt cx="6224641" cy="800100"/>
          </a:xfrm>
        </p:grpSpPr>
        <p:sp>
          <p:nvSpPr>
            <p:cNvPr id="1923" name="Google Shape;1923;p61"/>
            <p:cNvSpPr/>
            <p:nvPr/>
          </p:nvSpPr>
          <p:spPr>
            <a:xfrm>
              <a:off x="4000501" y="685800"/>
              <a:ext cx="2351754"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Strasbourg</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Syndicat autonome des internes de Strasbourg</a:t>
              </a:r>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www.saihcs.eu</a:t>
              </a:r>
              <a:r>
                <a:rPr lang="fr-FR" sz="1100">
                  <a:solidFill>
                    <a:schemeClr val="dk1"/>
                  </a:solidFill>
                  <a:latin typeface="Calibri"/>
                  <a:ea typeface="Calibri"/>
                  <a:cs typeface="Calibri"/>
                  <a:sym typeface="Calibri"/>
                </a:rPr>
                <a:t>  </a:t>
              </a:r>
              <a:endParaRPr/>
            </a:p>
          </p:txBody>
        </p:sp>
        <p:sp>
          <p:nvSpPr>
            <p:cNvPr id="1924" name="Google Shape;1924;p61"/>
            <p:cNvSpPr/>
            <p:nvPr/>
          </p:nvSpPr>
          <p:spPr>
            <a:xfrm>
              <a:off x="127614" y="571500"/>
              <a:ext cx="1750621" cy="8001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b="0" i="0">
                  <a:solidFill>
                    <a:srgbClr val="222222"/>
                  </a:solidFill>
                  <a:latin typeface="Arial"/>
                  <a:ea typeface="Arial"/>
                  <a:cs typeface="Arial"/>
                  <a:sym typeface="Arial"/>
                </a:rPr>
                <a:t>Valentin PEDOTTI</a:t>
              </a:r>
              <a:endParaRPr/>
            </a:p>
            <a:p>
              <a:pPr marL="0" marR="0" lvl="0" indent="0" algn="ctr" rtl="0">
                <a:lnSpc>
                  <a:spcPct val="107000"/>
                </a:lnSpc>
                <a:spcBef>
                  <a:spcPts val="0"/>
                </a:spcBef>
                <a:spcAft>
                  <a:spcPts val="0"/>
                </a:spcAft>
                <a:buNone/>
              </a:pPr>
              <a:r>
                <a:rPr lang="fr-FR" sz="1100" b="0" i="0">
                  <a:solidFill>
                    <a:srgbClr val="222222"/>
                  </a:solidFill>
                  <a:latin typeface="Arial"/>
                  <a:ea typeface="Arial"/>
                  <a:cs typeface="Arial"/>
                  <a:sym typeface="Arial"/>
                </a:rPr>
                <a:t>v.pedotti@gmail.com</a:t>
              </a:r>
              <a:endParaRPr sz="1100">
                <a:solidFill>
                  <a:schemeClr val="dk1"/>
                </a:solidFill>
                <a:latin typeface="Calibri"/>
                <a:ea typeface="Calibri"/>
                <a:cs typeface="Calibri"/>
                <a:sym typeface="Calibri"/>
              </a:endParaRPr>
            </a:p>
          </p:txBody>
        </p:sp>
        <p:sp>
          <p:nvSpPr>
            <p:cNvPr id="1925" name="Google Shape;1925;p61"/>
            <p:cNvSpPr/>
            <p:nvPr/>
          </p:nvSpPr>
          <p:spPr>
            <a:xfrm>
              <a:off x="1980025" y="685800"/>
              <a:ext cx="182880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Bruno MOULIN</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Bruno.moulin@chru-strasbourg.fr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926" name="Google Shape;1926;p61"/>
          <p:cNvSpPr txBox="1"/>
          <p:nvPr/>
        </p:nvSpPr>
        <p:spPr>
          <a:xfrm>
            <a:off x="3992527" y="5589582"/>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1927" name="Google Shape;1927;p61"/>
          <p:cNvGrpSpPr/>
          <p:nvPr/>
        </p:nvGrpSpPr>
        <p:grpSpPr>
          <a:xfrm>
            <a:off x="2758073" y="3189891"/>
            <a:ext cx="3411492" cy="2349579"/>
            <a:chOff x="2576580" y="3036352"/>
            <a:chExt cx="3118832" cy="2349579"/>
          </a:xfrm>
        </p:grpSpPr>
        <p:sp>
          <p:nvSpPr>
            <p:cNvPr id="1928" name="Google Shape;1928;p61"/>
            <p:cNvSpPr/>
            <p:nvPr/>
          </p:nvSpPr>
          <p:spPr>
            <a:xfrm>
              <a:off x="2576580" y="3036352"/>
              <a:ext cx="3118832" cy="234957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Large choix de bars, quelques boites de nuit, restaurants (notre titre incontesté de la plus forte prévalence de diabète en France parle pour nous), possibilité de manger dans tous les bars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4 cinémas, Vosges rapidement accessibles (en 1h) pour randonnées/VTT/Ski, large réseau cyclable</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1</a:t>
              </a:r>
              <a:r>
                <a:rPr lang="fr-FR" sz="1100" baseline="30000">
                  <a:solidFill>
                    <a:schemeClr val="dk1"/>
                  </a:solidFill>
                  <a:latin typeface="Calibri"/>
                  <a:ea typeface="Calibri"/>
                  <a:cs typeface="Calibri"/>
                  <a:sym typeface="Calibri"/>
                </a:rPr>
                <a:t>ère</a:t>
              </a:r>
              <a:r>
                <a:rPr lang="fr-FR" sz="1100">
                  <a:solidFill>
                    <a:schemeClr val="dk1"/>
                  </a:solidFill>
                  <a:latin typeface="Calibri"/>
                  <a:ea typeface="Calibri"/>
                  <a:cs typeface="Calibri"/>
                  <a:sym typeface="Calibri"/>
                </a:rPr>
                <a:t> station de ski alpine Wegen (3h), ski de fond et de randonnée (45 min)</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Proximité avec l’Allemagne (tram) et les capitales de l’Est pour un week-end sympathique.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Politique piétonne et pistes cyclables de la ville </a:t>
              </a:r>
              <a:endParaRPr/>
            </a:p>
          </p:txBody>
        </p:sp>
        <p:sp>
          <p:nvSpPr>
            <p:cNvPr id="1929" name="Google Shape;1929;p61"/>
            <p:cNvSpPr txBox="1"/>
            <p:nvPr/>
          </p:nvSpPr>
          <p:spPr>
            <a:xfrm>
              <a:off x="3600615" y="3062627"/>
              <a:ext cx="1031908"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grpSp>
      <p:grpSp>
        <p:nvGrpSpPr>
          <p:cNvPr id="1930" name="Google Shape;1930;p61"/>
          <p:cNvGrpSpPr/>
          <p:nvPr/>
        </p:nvGrpSpPr>
        <p:grpSpPr>
          <a:xfrm>
            <a:off x="381302" y="3559066"/>
            <a:ext cx="2281657" cy="1967016"/>
            <a:chOff x="104325" y="3654806"/>
            <a:chExt cx="2281657" cy="1967016"/>
          </a:xfrm>
        </p:grpSpPr>
        <p:sp>
          <p:nvSpPr>
            <p:cNvPr id="1931" name="Google Shape;1931;p61"/>
            <p:cNvSpPr/>
            <p:nvPr/>
          </p:nvSpPr>
          <p:spPr>
            <a:xfrm>
              <a:off x="104325" y="3680865"/>
              <a:ext cx="2281657" cy="1940957"/>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Aéroport : </a:t>
              </a:r>
              <a:r>
                <a:rPr lang="fr-FR" sz="1200">
                  <a:solidFill>
                    <a:schemeClr val="dk1"/>
                  </a:solidFill>
                  <a:latin typeface="Calibri"/>
                  <a:ea typeface="Calibri"/>
                  <a:cs typeface="Calibri"/>
                  <a:sym typeface="Calibri"/>
                </a:rPr>
                <a:t>Entzheim (20 min en train), Bale/Mulhouse (1h15 en train)</a:t>
              </a:r>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Gare :</a:t>
              </a:r>
              <a:r>
                <a:rPr lang="fr-FR" sz="1200">
                  <a:solidFill>
                    <a:schemeClr val="dk1"/>
                  </a:solidFill>
                  <a:latin typeface="Calibri"/>
                  <a:ea typeface="Calibri"/>
                  <a:cs typeface="Calibri"/>
                  <a:sym typeface="Calibri"/>
                </a:rPr>
                <a:t>  Colmar (35 min), Paris 1h45, Lyon 3h</a:t>
              </a:r>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Vélo : </a:t>
              </a:r>
              <a:r>
                <a:rPr lang="fr-FR" sz="1200">
                  <a:solidFill>
                    <a:schemeClr val="dk1"/>
                  </a:solidFill>
                  <a:latin typeface="Calibri"/>
                  <a:ea typeface="Calibri"/>
                  <a:cs typeface="Calibri"/>
                  <a:sym typeface="Calibri"/>
                </a:rPr>
                <a:t>Strasbourg (NHC au centre-ville ; HTP à 15 min à vélo du centre)</a:t>
              </a:r>
              <a:endParaRPr sz="1200" b="1">
                <a:solidFill>
                  <a:schemeClr val="dk1"/>
                </a:solidFill>
                <a:latin typeface="Calibri"/>
                <a:ea typeface="Calibri"/>
                <a:cs typeface="Calibri"/>
                <a:sym typeface="Calibri"/>
              </a:endParaRPr>
            </a:p>
          </p:txBody>
        </p:sp>
        <p:sp>
          <p:nvSpPr>
            <p:cNvPr id="1932" name="Google Shape;1932;p61"/>
            <p:cNvSpPr txBox="1"/>
            <p:nvPr/>
          </p:nvSpPr>
          <p:spPr>
            <a:xfrm>
              <a:off x="237078" y="365480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pic>
        <p:nvPicPr>
          <p:cNvPr id="1933" name="Google Shape;1933;p61" descr="Strasbourg.png"/>
          <p:cNvPicPr preferRelativeResize="0"/>
          <p:nvPr/>
        </p:nvPicPr>
        <p:blipFill rotWithShape="1">
          <a:blip r:embed="rId6">
            <a:alphaModFix/>
          </a:blip>
          <a:srcRect/>
          <a:stretch/>
        </p:blipFill>
        <p:spPr>
          <a:xfrm>
            <a:off x="2929667" y="1352183"/>
            <a:ext cx="5891444" cy="1818777"/>
          </a:xfrm>
          <a:prstGeom prst="rect">
            <a:avLst/>
          </a:prstGeom>
          <a:noFill/>
          <a:ln>
            <a:noFill/>
          </a:ln>
        </p:spPr>
      </p:pic>
      <p:sp>
        <p:nvSpPr>
          <p:cNvPr id="1934" name="Google Shape;193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62</a:t>
            </a:fld>
            <a:endParaRPr/>
          </a:p>
        </p:txBody>
      </p:sp>
      <p:pic>
        <p:nvPicPr>
          <p:cNvPr id="1935" name="Google Shape;1935;p61" descr="Starsbourg photo.jpg"/>
          <p:cNvPicPr preferRelativeResize="0"/>
          <p:nvPr/>
        </p:nvPicPr>
        <p:blipFill rotWithShape="1">
          <a:blip r:embed="rId7">
            <a:alphaModFix/>
          </a:blip>
          <a:srcRect/>
          <a:stretch/>
        </p:blipFill>
        <p:spPr>
          <a:xfrm>
            <a:off x="0" y="0"/>
            <a:ext cx="9144000" cy="1376981"/>
          </a:xfrm>
          <a:prstGeom prst="rect">
            <a:avLst/>
          </a:prstGeom>
          <a:noFill/>
          <a:ln>
            <a:noFill/>
          </a:ln>
        </p:spPr>
      </p:pic>
      <p:sp>
        <p:nvSpPr>
          <p:cNvPr id="1936" name="Google Shape;1936;p61"/>
          <p:cNvSpPr txBox="1"/>
          <p:nvPr/>
        </p:nvSpPr>
        <p:spPr>
          <a:xfrm>
            <a:off x="7749361" y="3045905"/>
            <a:ext cx="97802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grpSp>
        <p:nvGrpSpPr>
          <p:cNvPr id="1937" name="Google Shape;1937;p61"/>
          <p:cNvGrpSpPr/>
          <p:nvPr/>
        </p:nvGrpSpPr>
        <p:grpSpPr>
          <a:xfrm>
            <a:off x="6293707" y="3261349"/>
            <a:ext cx="2738858" cy="2349579"/>
            <a:chOff x="110662" y="3618577"/>
            <a:chExt cx="2281657" cy="2349579"/>
          </a:xfrm>
        </p:grpSpPr>
        <p:sp>
          <p:nvSpPr>
            <p:cNvPr id="1938" name="Google Shape;1938;p61"/>
            <p:cNvSpPr/>
            <p:nvPr/>
          </p:nvSpPr>
          <p:spPr>
            <a:xfrm>
              <a:off x="110662" y="3618577"/>
              <a:ext cx="2281657" cy="234957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2 internats, surtout occupés par des FFI </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Mulhouse : internat très dynamique (bcp de coloc à Strasbourg après internat à Mulhouse)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Haguenau : internat mais peu utilisé</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Colmar : internat mais peu  utilisé</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F2 : </a:t>
              </a:r>
              <a:r>
                <a:rPr lang="fr-FR" sz="1100">
                  <a:solidFill>
                    <a:schemeClr val="dk1"/>
                  </a:solidFill>
                  <a:latin typeface="Calibri"/>
                  <a:ea typeface="Calibri"/>
                  <a:cs typeface="Calibri"/>
                  <a:sym typeface="Calibri"/>
                </a:rPr>
                <a:t>en centre ville :  500 à 700 euros cc</a:t>
              </a:r>
              <a:endParaRPr/>
            </a:p>
            <a:p>
              <a:pPr marL="0" marR="0" lvl="0" indent="0" algn="l" rtl="0">
                <a:spcBef>
                  <a:spcPts val="0"/>
                </a:spcBef>
                <a:spcAft>
                  <a:spcPts val="0"/>
                </a:spcAft>
                <a:buNone/>
              </a:pPr>
              <a:r>
                <a:rPr lang="fr-FR" sz="1100" b="1" u="sng">
                  <a:solidFill>
                    <a:schemeClr val="dk1"/>
                  </a:solidFill>
                  <a:latin typeface="Calibri"/>
                  <a:ea typeface="Calibri"/>
                  <a:cs typeface="Calibri"/>
                  <a:sym typeface="Calibri"/>
                </a:rPr>
                <a:t>Prix F3 : </a:t>
              </a:r>
              <a:r>
                <a:rPr lang="fr-FR" sz="1100">
                  <a:solidFill>
                    <a:schemeClr val="dk1"/>
                  </a:solidFill>
                  <a:latin typeface="Calibri"/>
                  <a:ea typeface="Calibri"/>
                  <a:cs typeface="Calibri"/>
                  <a:sym typeface="Calibri"/>
                </a:rPr>
                <a:t>900 euros cc</a:t>
              </a:r>
              <a:endParaRPr/>
            </a:p>
          </p:txBody>
        </p:sp>
        <p:sp>
          <p:nvSpPr>
            <p:cNvPr id="1939" name="Google Shape;1939;p61"/>
            <p:cNvSpPr txBox="1"/>
            <p:nvPr/>
          </p:nvSpPr>
          <p:spPr>
            <a:xfrm>
              <a:off x="237078" y="3654806"/>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sp>
        <p:nvSpPr>
          <p:cNvPr id="1940" name="Google Shape;1940;p61"/>
          <p:cNvSpPr/>
          <p:nvPr/>
        </p:nvSpPr>
        <p:spPr>
          <a:xfrm>
            <a:off x="3982448" y="403844"/>
            <a:ext cx="1498087"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Strasbourg</a:t>
            </a:r>
            <a:endParaRPr sz="1100">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62"/>
          <p:cNvSpPr txBox="1"/>
          <p:nvPr/>
        </p:nvSpPr>
        <p:spPr>
          <a:xfrm>
            <a:off x="0" y="-29460"/>
            <a:ext cx="9144000" cy="47000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400" b="1">
                <a:solidFill>
                  <a:srgbClr val="000000"/>
                </a:solidFill>
                <a:latin typeface="Calibri"/>
                <a:ea typeface="Calibri"/>
                <a:cs typeface="Calibri"/>
                <a:sym typeface="Calibri"/>
              </a:rPr>
              <a:t>Toulouse</a:t>
            </a:r>
            <a:endParaRPr sz="1200">
              <a:solidFill>
                <a:srgbClr val="000000"/>
              </a:solidFill>
              <a:latin typeface="Calibri"/>
              <a:ea typeface="Calibri"/>
              <a:cs typeface="Calibri"/>
              <a:sym typeface="Calibri"/>
            </a:endParaRPr>
          </a:p>
        </p:txBody>
      </p:sp>
      <p:grpSp>
        <p:nvGrpSpPr>
          <p:cNvPr id="1946" name="Google Shape;1946;p62"/>
          <p:cNvGrpSpPr/>
          <p:nvPr/>
        </p:nvGrpSpPr>
        <p:grpSpPr>
          <a:xfrm>
            <a:off x="10501" y="391341"/>
            <a:ext cx="4094039" cy="3498208"/>
            <a:chOff x="334671" y="550095"/>
            <a:chExt cx="4094039" cy="3498208"/>
          </a:xfrm>
        </p:grpSpPr>
        <p:sp>
          <p:nvSpPr>
            <p:cNvPr id="1947" name="Google Shape;1947;p62"/>
            <p:cNvSpPr/>
            <p:nvPr/>
          </p:nvSpPr>
          <p:spPr>
            <a:xfrm>
              <a:off x="334671" y="892687"/>
              <a:ext cx="4094039" cy="3155616"/>
            </a:xfrm>
            <a:prstGeom prst="roundRect">
              <a:avLst>
                <a:gd name="adj" fmla="val 9803"/>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(4 postes, Hôpital Rangueil)</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18 lits d’hospitalisation : recrutement de néphrologie/médecine interne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Un hôpital de jour : chimiothérapie (myélome) / biothérapie / Gestes ambulatoires (BGSA, myélogramme)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r>
                <a:rPr lang="fr-FR" sz="1100">
                  <a:solidFill>
                    <a:schemeClr val="dk1"/>
                  </a:solidFill>
                  <a:latin typeface="Calibri"/>
                  <a:ea typeface="Calibri"/>
                  <a:cs typeface="Calibri"/>
                  <a:sym typeface="Calibri"/>
                </a:rPr>
                <a:t> (6 postes, Hôpital Rangueil)</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Soins continus : 18 lits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Hospitalisation traditionnelle : 17 lits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Hôpital de jour  : Suivi transplantés récents, Bilans annuels, PBR greffon, Belatacept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r>
                <a:rPr lang="fr-FR" sz="1100">
                  <a:solidFill>
                    <a:schemeClr val="dk1"/>
                  </a:solidFill>
                  <a:latin typeface="Calibri"/>
                  <a:ea typeface="Calibri"/>
                  <a:cs typeface="Calibri"/>
                  <a:sym typeface="Calibri"/>
                </a:rPr>
                <a:t> (2 postes) </a:t>
              </a:r>
              <a:endParaRPr/>
            </a:p>
            <a:p>
              <a:pPr marL="171450" marR="0" lvl="0" indent="-171450" algn="l" rtl="0">
                <a:lnSpc>
                  <a:spcPct val="107000"/>
                </a:lnSpc>
                <a:spcBef>
                  <a:spcPts val="0"/>
                </a:spcBef>
                <a:spcAft>
                  <a:spcPts val="0"/>
                </a:spcAft>
                <a:buNone/>
              </a:pPr>
              <a:r>
                <a:rPr lang="fr-FR" sz="1100">
                  <a:solidFill>
                    <a:schemeClr val="dk1"/>
                  </a:solidFill>
                  <a:latin typeface="Calibri"/>
                  <a:ea typeface="Calibri"/>
                  <a:cs typeface="Calibri"/>
                  <a:sym typeface="Calibri"/>
                </a:rPr>
                <a:t>Aiguë (Hôpital Rangueil) et chronique (HD+ DP, hôpital Larrey)</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Service de réanimation néphrologique et transplantation </a:t>
              </a:r>
              <a:r>
                <a:rPr lang="fr-FR" sz="1100" u="sng">
                  <a:solidFill>
                    <a:schemeClr val="dk1"/>
                  </a:solidFill>
                  <a:latin typeface="Calibri"/>
                  <a:ea typeface="Calibri"/>
                  <a:cs typeface="Calibri"/>
                  <a:sym typeface="Calibri"/>
                </a:rPr>
                <a:t>: </a:t>
              </a:r>
              <a:r>
                <a:rPr lang="fr-FR" sz="1100">
                  <a:solidFill>
                    <a:schemeClr val="dk1"/>
                  </a:solidFill>
                  <a:latin typeface="Calibri"/>
                  <a:ea typeface="Calibri"/>
                  <a:cs typeface="Calibri"/>
                  <a:sym typeface="Calibri"/>
                </a:rPr>
                <a:t> (2 postes) 10 lits de réanimation à orientation néphrologique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(Hôpital Purpan) Hospit/dialyse/HDJ</a:t>
              </a:r>
              <a:endParaRPr/>
            </a:p>
          </p:txBody>
        </p:sp>
        <p:sp>
          <p:nvSpPr>
            <p:cNvPr id="1948" name="Google Shape;1948;p62"/>
            <p:cNvSpPr txBox="1"/>
            <p:nvPr/>
          </p:nvSpPr>
          <p:spPr>
            <a:xfrm>
              <a:off x="638321" y="550095"/>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au CHU</a:t>
              </a:r>
              <a:endParaRPr sz="1100" b="1">
                <a:solidFill>
                  <a:schemeClr val="accent5"/>
                </a:solidFill>
                <a:latin typeface="Calibri"/>
                <a:ea typeface="Calibri"/>
                <a:cs typeface="Calibri"/>
                <a:sym typeface="Calibri"/>
              </a:endParaRPr>
            </a:p>
          </p:txBody>
        </p:sp>
      </p:grpSp>
      <p:sp>
        <p:nvSpPr>
          <p:cNvPr id="1949" name="Google Shape;1949;p62"/>
          <p:cNvSpPr/>
          <p:nvPr/>
        </p:nvSpPr>
        <p:spPr>
          <a:xfrm>
            <a:off x="198543" y="4248018"/>
            <a:ext cx="3679711" cy="126514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 Suivi de greffe, néphrologie, dialyse</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 RODEZ </a:t>
            </a:r>
            <a:r>
              <a:rPr lang="fr-FR" sz="1100">
                <a:solidFill>
                  <a:schemeClr val="dk1"/>
                </a:solidFill>
                <a:latin typeface="Calibri"/>
                <a:ea typeface="Calibri"/>
                <a:cs typeface="Calibri"/>
                <a:sym typeface="Calibri"/>
              </a:rPr>
              <a:t>(150 km) : 10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 FOIX </a:t>
            </a:r>
            <a:r>
              <a:rPr lang="fr-FR" sz="1100">
                <a:solidFill>
                  <a:schemeClr val="dk1"/>
                </a:solidFill>
                <a:latin typeface="Calibri"/>
                <a:ea typeface="Calibri"/>
                <a:cs typeface="Calibri"/>
                <a:sym typeface="Calibri"/>
              </a:rPr>
              <a:t>(100 km) : 10 lits</a:t>
            </a:r>
            <a:endParaRPr/>
          </a:p>
          <a:p>
            <a:pPr marL="171450" marR="0" lvl="0" indent="-171450" algn="l" rtl="0">
              <a:lnSpc>
                <a:spcPct val="107000"/>
              </a:lnSpc>
              <a:spcBef>
                <a:spcPts val="0"/>
              </a:spcBef>
              <a:spcAft>
                <a:spcPts val="0"/>
              </a:spcAft>
              <a:buClr>
                <a:srgbClr val="000000"/>
              </a:buClr>
              <a:buSzPts val="1100"/>
              <a:buFont typeface="Arial"/>
              <a:buChar char="•"/>
            </a:pPr>
            <a:r>
              <a:rPr lang="fr-FR" sz="1100" b="1">
                <a:solidFill>
                  <a:srgbClr val="000000"/>
                </a:solidFill>
                <a:latin typeface="Calibri"/>
                <a:ea typeface="Calibri"/>
                <a:cs typeface="Calibri"/>
                <a:sym typeface="Calibri"/>
              </a:rPr>
              <a:t>CH TARBES </a:t>
            </a:r>
            <a:r>
              <a:rPr lang="fr-FR" sz="1100">
                <a:solidFill>
                  <a:schemeClr val="dk1"/>
                </a:solidFill>
                <a:latin typeface="Calibri"/>
                <a:ea typeface="Calibri"/>
                <a:cs typeface="Calibri"/>
                <a:sym typeface="Calibri"/>
              </a:rPr>
              <a:t>(150 km) : 6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 CAHORS </a:t>
            </a:r>
            <a:r>
              <a:rPr lang="fr-FR" sz="1100">
                <a:solidFill>
                  <a:schemeClr val="dk1"/>
                </a:solidFill>
                <a:latin typeface="Calibri"/>
                <a:ea typeface="Calibri"/>
                <a:cs typeface="Calibri"/>
                <a:sym typeface="Calibri"/>
              </a:rPr>
              <a:t>(115 km) : 4 lits</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CH CARCASSONNE </a:t>
            </a:r>
            <a:r>
              <a:rPr lang="fr-FR" sz="1100">
                <a:solidFill>
                  <a:schemeClr val="dk1"/>
                </a:solidFill>
                <a:latin typeface="Calibri"/>
                <a:ea typeface="Calibri"/>
                <a:cs typeface="Calibri"/>
                <a:sym typeface="Calibri"/>
              </a:rPr>
              <a:t>(95 km) : 10 lits </a:t>
            </a:r>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950" name="Google Shape;1950;p62"/>
          <p:cNvSpPr txBox="1"/>
          <p:nvPr/>
        </p:nvSpPr>
        <p:spPr>
          <a:xfrm>
            <a:off x="572734" y="3889549"/>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Services de néphrologie en périphérie</a:t>
            </a:r>
            <a:endParaRPr sz="1100" b="1">
              <a:solidFill>
                <a:schemeClr val="accent5"/>
              </a:solidFill>
              <a:latin typeface="Calibri"/>
              <a:ea typeface="Calibri"/>
              <a:cs typeface="Calibri"/>
              <a:sym typeface="Calibri"/>
            </a:endParaRPr>
          </a:p>
        </p:txBody>
      </p:sp>
      <p:grpSp>
        <p:nvGrpSpPr>
          <p:cNvPr id="1951" name="Google Shape;1951;p62"/>
          <p:cNvGrpSpPr/>
          <p:nvPr/>
        </p:nvGrpSpPr>
        <p:grpSpPr>
          <a:xfrm>
            <a:off x="4157804" y="1827366"/>
            <a:ext cx="2645967" cy="1975369"/>
            <a:chOff x="6690039" y="544996"/>
            <a:chExt cx="2482872" cy="2578359"/>
          </a:xfrm>
        </p:grpSpPr>
        <p:sp>
          <p:nvSpPr>
            <p:cNvPr id="1952" name="Google Shape;1952;p62"/>
            <p:cNvSpPr/>
            <p:nvPr/>
          </p:nvSpPr>
          <p:spPr>
            <a:xfrm>
              <a:off x="6690039" y="1070536"/>
              <a:ext cx="2482872" cy="205281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néphrologique,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polyvalente (Rangueil, Purpan)</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de l’oncopôle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Montauban/Rodez/Tarbes/Foix/Cahors/Auch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Agrément option soins intensifs néphro</a:t>
              </a:r>
              <a:endParaRPr sz="1100" b="1">
                <a:solidFill>
                  <a:schemeClr val="dk1"/>
                </a:solidFill>
                <a:latin typeface="Calibri"/>
                <a:ea typeface="Calibri"/>
                <a:cs typeface="Calibri"/>
                <a:sym typeface="Calibri"/>
              </a:endParaRPr>
            </a:p>
          </p:txBody>
        </p:sp>
        <p:sp>
          <p:nvSpPr>
            <p:cNvPr id="1953" name="Google Shape;1953;p62"/>
            <p:cNvSpPr txBox="1"/>
            <p:nvPr/>
          </p:nvSpPr>
          <p:spPr>
            <a:xfrm>
              <a:off x="6847248" y="544996"/>
              <a:ext cx="2028825" cy="34289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Stages de réanimation</a:t>
              </a:r>
              <a:endParaRPr sz="1100" b="1">
                <a:solidFill>
                  <a:schemeClr val="accent5"/>
                </a:solidFill>
                <a:latin typeface="Calibri"/>
                <a:ea typeface="Calibri"/>
                <a:cs typeface="Calibri"/>
                <a:sym typeface="Calibri"/>
              </a:endParaRPr>
            </a:p>
          </p:txBody>
        </p:sp>
      </p:grpSp>
      <p:grpSp>
        <p:nvGrpSpPr>
          <p:cNvPr id="1954" name="Google Shape;1954;p62"/>
          <p:cNvGrpSpPr/>
          <p:nvPr/>
        </p:nvGrpSpPr>
        <p:grpSpPr>
          <a:xfrm>
            <a:off x="6640677" y="569592"/>
            <a:ext cx="2420299" cy="1203502"/>
            <a:chOff x="4360859" y="2899236"/>
            <a:chExt cx="2420299" cy="1203502"/>
          </a:xfrm>
        </p:grpSpPr>
        <p:sp>
          <p:nvSpPr>
            <p:cNvPr id="1955" name="Google Shape;1955;p62"/>
            <p:cNvSpPr txBox="1"/>
            <p:nvPr/>
          </p:nvSpPr>
          <p:spPr>
            <a:xfrm>
              <a:off x="4908208" y="2899236"/>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5"/>
                  </a:solidFill>
                  <a:latin typeface="Calibri"/>
                  <a:ea typeface="Calibri"/>
                  <a:cs typeface="Calibri"/>
                  <a:sym typeface="Calibri"/>
                </a:rPr>
                <a:t>Enseignement</a:t>
              </a:r>
              <a:endParaRPr sz="1100" b="1">
                <a:solidFill>
                  <a:schemeClr val="accent5"/>
                </a:solidFill>
                <a:latin typeface="Calibri"/>
                <a:ea typeface="Calibri"/>
                <a:cs typeface="Calibri"/>
                <a:sym typeface="Calibri"/>
              </a:endParaRPr>
            </a:p>
          </p:txBody>
        </p:sp>
        <p:sp>
          <p:nvSpPr>
            <p:cNvPr id="1956" name="Google Shape;1956;p62"/>
            <p:cNvSpPr/>
            <p:nvPr/>
          </p:nvSpPr>
          <p:spPr>
            <a:xfrm>
              <a:off x="4360859" y="3233749"/>
              <a:ext cx="2420299" cy="86898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locaux : mardi soir 1 fois par mois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Séminaires régionaux : 2 jours de DES/semestre </a:t>
              </a:r>
              <a:endParaRPr/>
            </a:p>
          </p:txBody>
        </p:sp>
      </p:grpSp>
      <p:grpSp>
        <p:nvGrpSpPr>
          <p:cNvPr id="1957" name="Google Shape;1957;p62"/>
          <p:cNvGrpSpPr/>
          <p:nvPr/>
        </p:nvGrpSpPr>
        <p:grpSpPr>
          <a:xfrm>
            <a:off x="6608737" y="4989095"/>
            <a:ext cx="2414749" cy="1652606"/>
            <a:chOff x="6655088" y="3354479"/>
            <a:chExt cx="2414749" cy="1652606"/>
          </a:xfrm>
        </p:grpSpPr>
        <p:sp>
          <p:nvSpPr>
            <p:cNvPr id="1958" name="Google Shape;1958;p62"/>
            <p:cNvSpPr txBox="1"/>
            <p:nvPr/>
          </p:nvSpPr>
          <p:spPr>
            <a:xfrm>
              <a:off x="6850123" y="3354479"/>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Postes</a:t>
              </a:r>
              <a:endParaRPr sz="1100" b="1">
                <a:solidFill>
                  <a:schemeClr val="accent5"/>
                </a:solidFill>
                <a:latin typeface="Calibri"/>
                <a:ea typeface="Calibri"/>
                <a:cs typeface="Calibri"/>
                <a:sym typeface="Calibri"/>
              </a:endParaRPr>
            </a:p>
          </p:txBody>
        </p:sp>
        <p:sp>
          <p:nvSpPr>
            <p:cNvPr id="1959" name="Google Shape;1959;p62"/>
            <p:cNvSpPr/>
            <p:nvPr/>
          </p:nvSpPr>
          <p:spPr>
            <a:xfrm>
              <a:off x="6655088" y="3781217"/>
              <a:ext cx="2414749" cy="122586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4</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Nombre d’internes actuellement en formation :  17 (hors DJ)</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3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2 (1 Toulouse, 1 Tarbes, 1 Cahors) </a:t>
              </a:r>
              <a:endParaRPr/>
            </a:p>
          </p:txBody>
        </p:sp>
      </p:grpSp>
      <p:grpSp>
        <p:nvGrpSpPr>
          <p:cNvPr id="1960" name="Google Shape;1960;p62"/>
          <p:cNvGrpSpPr/>
          <p:nvPr/>
        </p:nvGrpSpPr>
        <p:grpSpPr>
          <a:xfrm>
            <a:off x="4256068" y="584379"/>
            <a:ext cx="2286345" cy="1167491"/>
            <a:chOff x="4326529" y="1106505"/>
            <a:chExt cx="2286345" cy="881105"/>
          </a:xfrm>
        </p:grpSpPr>
        <p:sp>
          <p:nvSpPr>
            <p:cNvPr id="1961" name="Google Shape;1961;p62"/>
            <p:cNvSpPr/>
            <p:nvPr/>
          </p:nvSpPr>
          <p:spPr>
            <a:xfrm>
              <a:off x="4326529" y="1363818"/>
              <a:ext cx="2286345" cy="62379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1</a:t>
              </a:r>
              <a:r>
                <a:rPr lang="fr-FR" sz="1100" baseline="30000">
                  <a:solidFill>
                    <a:schemeClr val="dk1"/>
                  </a:solidFill>
                  <a:latin typeface="Calibri"/>
                  <a:ea typeface="Calibri"/>
                  <a:cs typeface="Calibri"/>
                  <a:sym typeface="Calibri"/>
                </a:rPr>
                <a:t>ère</a:t>
              </a:r>
              <a:r>
                <a:rPr lang="fr-FR" sz="1100">
                  <a:solidFill>
                    <a:schemeClr val="dk1"/>
                  </a:solidFill>
                  <a:latin typeface="Calibri"/>
                  <a:ea typeface="Calibri"/>
                  <a:cs typeface="Calibri"/>
                  <a:sym typeface="Calibri"/>
                </a:rPr>
                <a:t> année (S1/S2) : aux urgences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Puis exclusivement dans le service de néphrologie (gardes seniorisées)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Astreintes le WE dans les services</a:t>
              </a:r>
              <a:endParaRPr sz="1100">
                <a:solidFill>
                  <a:schemeClr val="dk1"/>
                </a:solidFill>
                <a:latin typeface="Calibri"/>
                <a:ea typeface="Calibri"/>
                <a:cs typeface="Calibri"/>
                <a:sym typeface="Calibri"/>
              </a:endParaRPr>
            </a:p>
          </p:txBody>
        </p:sp>
        <p:sp>
          <p:nvSpPr>
            <p:cNvPr id="1962" name="Google Shape;1962;p62"/>
            <p:cNvSpPr txBox="1"/>
            <p:nvPr/>
          </p:nvSpPr>
          <p:spPr>
            <a:xfrm>
              <a:off x="4720754" y="1106505"/>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Gardes et astreintes</a:t>
              </a:r>
              <a:endParaRPr sz="1100" b="1">
                <a:solidFill>
                  <a:schemeClr val="accent5"/>
                </a:solidFill>
                <a:latin typeface="Calibri"/>
                <a:ea typeface="Calibri"/>
                <a:cs typeface="Calibri"/>
                <a:sym typeface="Calibri"/>
              </a:endParaRPr>
            </a:p>
          </p:txBody>
        </p:sp>
      </p:grpSp>
      <p:grpSp>
        <p:nvGrpSpPr>
          <p:cNvPr id="1963" name="Google Shape;1963;p62"/>
          <p:cNvGrpSpPr/>
          <p:nvPr/>
        </p:nvGrpSpPr>
        <p:grpSpPr>
          <a:xfrm>
            <a:off x="2032720" y="5513162"/>
            <a:ext cx="2071819" cy="1228645"/>
            <a:chOff x="4454180" y="2261863"/>
            <a:chExt cx="2071819" cy="1228645"/>
          </a:xfrm>
        </p:grpSpPr>
        <p:sp>
          <p:nvSpPr>
            <p:cNvPr id="1964" name="Google Shape;1964;p62"/>
            <p:cNvSpPr txBox="1"/>
            <p:nvPr/>
          </p:nvSpPr>
          <p:spPr>
            <a:xfrm>
              <a:off x="4763490" y="2261863"/>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Stages autres </a:t>
              </a:r>
              <a:endParaRPr sz="1100" b="1">
                <a:solidFill>
                  <a:schemeClr val="accent5"/>
                </a:solidFill>
                <a:latin typeface="Calibri"/>
                <a:ea typeface="Calibri"/>
                <a:cs typeface="Calibri"/>
                <a:sym typeface="Calibri"/>
              </a:endParaRPr>
            </a:p>
          </p:txBody>
        </p:sp>
        <p:sp>
          <p:nvSpPr>
            <p:cNvPr id="1965" name="Google Shape;1965;p62"/>
            <p:cNvSpPr/>
            <p:nvPr/>
          </p:nvSpPr>
          <p:spPr>
            <a:xfrm>
              <a:off x="4454180" y="2567436"/>
              <a:ext cx="2071819" cy="923072"/>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 </a:t>
              </a:r>
              <a:r>
                <a:rPr lang="fr-FR" sz="1100">
                  <a:solidFill>
                    <a:schemeClr val="dk1"/>
                  </a:solidFill>
                  <a:latin typeface="Calibri"/>
                  <a:ea typeface="Calibri"/>
                  <a:cs typeface="Calibri"/>
                  <a:sym typeface="Calibri"/>
                </a:rPr>
                <a:t>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 </a:t>
              </a:r>
              <a:r>
                <a:rPr lang="fr-FR" sz="1100">
                  <a:solidFill>
                    <a:schemeClr val="dk1"/>
                  </a:solidFill>
                  <a:latin typeface="Calibri"/>
                  <a:ea typeface="Calibri"/>
                  <a:cs typeface="Calibri"/>
                  <a:sym typeface="Calibri"/>
                </a:rPr>
                <a:t>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 </a:t>
              </a:r>
              <a:r>
                <a:rPr lang="fr-FR" sz="1100">
                  <a:solidFill>
                    <a:schemeClr val="dk1"/>
                  </a:solidFill>
                  <a:latin typeface="Calibri"/>
                  <a:ea typeface="Calibri"/>
                  <a:cs typeface="Calibri"/>
                  <a:sym typeface="Calibri"/>
                </a:rPr>
                <a:t>oui  </a:t>
              </a:r>
              <a:endParaRPr/>
            </a:p>
          </p:txBody>
        </p:sp>
      </p:grpSp>
      <p:grpSp>
        <p:nvGrpSpPr>
          <p:cNvPr id="1966" name="Google Shape;1966;p62"/>
          <p:cNvGrpSpPr/>
          <p:nvPr/>
        </p:nvGrpSpPr>
        <p:grpSpPr>
          <a:xfrm>
            <a:off x="4157805" y="3902763"/>
            <a:ext cx="2286345" cy="976376"/>
            <a:chOff x="4283297" y="3916049"/>
            <a:chExt cx="2286345" cy="976376"/>
          </a:xfrm>
        </p:grpSpPr>
        <p:sp>
          <p:nvSpPr>
            <p:cNvPr id="1967" name="Google Shape;1967;p62"/>
            <p:cNvSpPr txBox="1"/>
            <p:nvPr/>
          </p:nvSpPr>
          <p:spPr>
            <a:xfrm>
              <a:off x="4799092" y="3916049"/>
              <a:ext cx="1303019" cy="334275"/>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968" name="Google Shape;1968;p62"/>
            <p:cNvSpPr/>
            <p:nvPr/>
          </p:nvSpPr>
          <p:spPr>
            <a:xfrm>
              <a:off x="4283297" y="4218521"/>
              <a:ext cx="2286345" cy="67390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non tunnellisés et tunnellisés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natifs et greffons  </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grpSp>
        <p:nvGrpSpPr>
          <p:cNvPr id="1969" name="Google Shape;1969;p62"/>
          <p:cNvGrpSpPr/>
          <p:nvPr/>
        </p:nvGrpSpPr>
        <p:grpSpPr>
          <a:xfrm>
            <a:off x="4157805" y="4787700"/>
            <a:ext cx="2384608" cy="1931340"/>
            <a:chOff x="6681643" y="3043242"/>
            <a:chExt cx="2384608" cy="1931340"/>
          </a:xfrm>
        </p:grpSpPr>
        <p:sp>
          <p:nvSpPr>
            <p:cNvPr id="1970" name="Google Shape;1970;p62"/>
            <p:cNvSpPr/>
            <p:nvPr/>
          </p:nvSpPr>
          <p:spPr>
            <a:xfrm>
              <a:off x="6681643" y="3401847"/>
              <a:ext cx="2384608" cy="1572735"/>
            </a:xfrm>
            <a:prstGeom prst="roundRect">
              <a:avLst>
                <a:gd name="adj" fmla="val 10291"/>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Consultations d’internes </a:t>
              </a:r>
              <a:r>
                <a:rPr lang="fr-FR" sz="1100">
                  <a:solidFill>
                    <a:schemeClr val="dk1"/>
                  </a:solidFill>
                  <a:latin typeface="Calibri"/>
                  <a:ea typeface="Calibri"/>
                  <a:cs typeface="Calibri"/>
                  <a:sym typeface="Calibri"/>
                </a:rPr>
                <a:t>: HD AAIR et néphro-pédiatrie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 </a:t>
              </a:r>
              <a:r>
                <a:rPr lang="fr-FR" sz="1100">
                  <a:solidFill>
                    <a:schemeClr val="dk1"/>
                  </a:solidFill>
                  <a:latin typeface="Calibri"/>
                  <a:ea typeface="Calibri"/>
                  <a:cs typeface="Calibri"/>
                  <a:sym typeface="Calibri"/>
                </a:rPr>
                <a:t>: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1/mois</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Anapath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a:t>
              </a:r>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971" name="Google Shape;1971;p62"/>
            <p:cNvSpPr txBox="1"/>
            <p:nvPr/>
          </p:nvSpPr>
          <p:spPr>
            <a:xfrm>
              <a:off x="7139204" y="304324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Autre</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grpSp>
      <p:grpSp>
        <p:nvGrpSpPr>
          <p:cNvPr id="1972" name="Google Shape;1972;p62"/>
          <p:cNvGrpSpPr/>
          <p:nvPr/>
        </p:nvGrpSpPr>
        <p:grpSpPr>
          <a:xfrm>
            <a:off x="90717" y="5754580"/>
            <a:ext cx="1881407" cy="969340"/>
            <a:chOff x="4238708" y="1959672"/>
            <a:chExt cx="2286345" cy="969340"/>
          </a:xfrm>
        </p:grpSpPr>
        <p:sp>
          <p:nvSpPr>
            <p:cNvPr id="1973" name="Google Shape;1973;p62"/>
            <p:cNvSpPr txBox="1"/>
            <p:nvPr/>
          </p:nvSpPr>
          <p:spPr>
            <a:xfrm>
              <a:off x="4695517" y="1959672"/>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Libéral/associatif</a:t>
              </a:r>
              <a:endParaRPr sz="1100" b="1">
                <a:solidFill>
                  <a:schemeClr val="accent5"/>
                </a:solidFill>
                <a:latin typeface="Calibri"/>
                <a:ea typeface="Calibri"/>
                <a:cs typeface="Calibri"/>
                <a:sym typeface="Calibri"/>
              </a:endParaRPr>
            </a:p>
          </p:txBody>
        </p:sp>
        <p:sp>
          <p:nvSpPr>
            <p:cNvPr id="1974" name="Google Shape;1974;p62"/>
            <p:cNvSpPr/>
            <p:nvPr/>
          </p:nvSpPr>
          <p:spPr>
            <a:xfrm>
              <a:off x="4238708" y="2404954"/>
              <a:ext cx="2286345" cy="524058"/>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a:solidFill>
                    <a:schemeClr val="dk1"/>
                  </a:solidFill>
                  <a:latin typeface="Calibri"/>
                  <a:ea typeface="Calibri"/>
                  <a:cs typeface="Calibri"/>
                  <a:sym typeface="Calibri"/>
                </a:rPr>
                <a:t>AAIR</a:t>
              </a:r>
              <a:r>
                <a:rPr lang="fr-FR" sz="1100">
                  <a:solidFill>
                    <a:schemeClr val="dk1"/>
                  </a:solidFill>
                  <a:latin typeface="Calibri"/>
                  <a:ea typeface="Calibri"/>
                  <a:cs typeface="Calibri"/>
                  <a:sym typeface="Calibri"/>
                </a:rPr>
                <a:t> : Toulouse, dialyse   chronique (HD + DP)</a:t>
              </a:r>
              <a:endParaRPr sz="1100">
                <a:solidFill>
                  <a:schemeClr val="dk1"/>
                </a:solidFill>
                <a:latin typeface="Calibri"/>
                <a:ea typeface="Calibri"/>
                <a:cs typeface="Calibri"/>
                <a:sym typeface="Calibri"/>
              </a:endParaRPr>
            </a:p>
          </p:txBody>
        </p:sp>
      </p:grpSp>
      <p:grpSp>
        <p:nvGrpSpPr>
          <p:cNvPr id="1975" name="Google Shape;1975;p62"/>
          <p:cNvGrpSpPr/>
          <p:nvPr/>
        </p:nvGrpSpPr>
        <p:grpSpPr>
          <a:xfrm>
            <a:off x="6774630" y="2068216"/>
            <a:ext cx="2286346" cy="2487014"/>
            <a:chOff x="7040630" y="2842048"/>
            <a:chExt cx="2286346" cy="1835333"/>
          </a:xfrm>
        </p:grpSpPr>
        <p:sp>
          <p:nvSpPr>
            <p:cNvPr id="1976" name="Google Shape;1976;p62"/>
            <p:cNvSpPr txBox="1"/>
            <p:nvPr/>
          </p:nvSpPr>
          <p:spPr>
            <a:xfrm>
              <a:off x="7437694" y="2842048"/>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5"/>
                  </a:solidFill>
                  <a:latin typeface="Calibri"/>
                  <a:ea typeface="Calibri"/>
                  <a:cs typeface="Calibri"/>
                  <a:sym typeface="Calibri"/>
                </a:rPr>
                <a:t>Recherche</a:t>
              </a:r>
              <a:endParaRPr sz="1100" b="1">
                <a:solidFill>
                  <a:schemeClr val="accent5"/>
                </a:solidFill>
                <a:latin typeface="Calibri"/>
                <a:ea typeface="Calibri"/>
                <a:cs typeface="Calibri"/>
                <a:sym typeface="Calibri"/>
              </a:endParaRPr>
            </a:p>
          </p:txBody>
        </p:sp>
        <p:sp>
          <p:nvSpPr>
            <p:cNvPr id="1977" name="Google Shape;1977;p62"/>
            <p:cNvSpPr/>
            <p:nvPr/>
          </p:nvSpPr>
          <p:spPr>
            <a:xfrm>
              <a:off x="7040630" y="3087840"/>
              <a:ext cx="2286346" cy="1589541"/>
            </a:xfrm>
            <a:prstGeom prst="roundRect">
              <a:avLst>
                <a:gd name="adj" fmla="val 12236"/>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dialyse, transplantation, réanimation, amylose, immunologie, rein et hémopathies </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Laboratoire/accueil M2 </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Insuffisance rénale aiguë, fibrose rénale,  oestrogènes et rein, VHE, VHC, physiologie rénale, immunologie,  rejet humoral chronique </a:t>
              </a:r>
              <a:endParaRPr sz="1100">
                <a:solidFill>
                  <a:schemeClr val="dk1"/>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grpSp>
        <p:nvGrpSpPr>
          <p:cNvPr id="1982" name="Google Shape;1982;p63"/>
          <p:cNvGrpSpPr/>
          <p:nvPr/>
        </p:nvGrpSpPr>
        <p:grpSpPr>
          <a:xfrm>
            <a:off x="413062" y="1660097"/>
            <a:ext cx="2150662" cy="2053296"/>
            <a:chOff x="126274" y="1343672"/>
            <a:chExt cx="2426226" cy="2330910"/>
          </a:xfrm>
        </p:grpSpPr>
        <p:pic>
          <p:nvPicPr>
            <p:cNvPr id="1983" name="Google Shape;1983;p63" descr="TLS.jpg"/>
            <p:cNvPicPr preferRelativeResize="0"/>
            <p:nvPr/>
          </p:nvPicPr>
          <p:blipFill rotWithShape="1">
            <a:blip r:embed="rId3">
              <a:alphaModFix/>
            </a:blip>
            <a:srcRect/>
            <a:stretch/>
          </p:blipFill>
          <p:spPr>
            <a:xfrm>
              <a:off x="126274" y="1343672"/>
              <a:ext cx="2426226" cy="2330910"/>
            </a:xfrm>
            <a:prstGeom prst="rect">
              <a:avLst/>
            </a:prstGeom>
            <a:noFill/>
            <a:ln>
              <a:noFill/>
            </a:ln>
          </p:spPr>
        </p:pic>
        <p:sp>
          <p:nvSpPr>
            <p:cNvPr id="1984" name="Google Shape;1984;p63"/>
            <p:cNvSpPr txBox="1"/>
            <p:nvPr/>
          </p:nvSpPr>
          <p:spPr>
            <a:xfrm>
              <a:off x="1251491" y="2866141"/>
              <a:ext cx="6605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Toulouse</a:t>
              </a:r>
              <a:endParaRPr/>
            </a:p>
          </p:txBody>
        </p:sp>
        <p:sp>
          <p:nvSpPr>
            <p:cNvPr id="1985" name="Google Shape;1985;p63"/>
            <p:cNvSpPr/>
            <p:nvPr/>
          </p:nvSpPr>
          <p:spPr>
            <a:xfrm>
              <a:off x="1160449" y="3059331"/>
              <a:ext cx="202286" cy="139060"/>
            </a:xfrm>
            <a:prstGeom prst="star5">
              <a:avLst>
                <a:gd name="adj" fmla="val 19098"/>
                <a:gd name="hf" fmla="val 105146"/>
                <a:gd name="vf" fmla="val 11055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986" name="Google Shape;1986;p63" descr="TLS temp.png"/>
          <p:cNvPicPr preferRelativeResize="0"/>
          <p:nvPr/>
        </p:nvPicPr>
        <p:blipFill rotWithShape="1">
          <a:blip r:embed="rId4">
            <a:alphaModFix/>
          </a:blip>
          <a:srcRect/>
          <a:stretch/>
        </p:blipFill>
        <p:spPr>
          <a:xfrm>
            <a:off x="3510460" y="1660097"/>
            <a:ext cx="4869897" cy="1506099"/>
          </a:xfrm>
          <a:prstGeom prst="rect">
            <a:avLst/>
          </a:prstGeom>
          <a:noFill/>
          <a:ln>
            <a:noFill/>
          </a:ln>
        </p:spPr>
      </p:pic>
      <p:grpSp>
        <p:nvGrpSpPr>
          <p:cNvPr id="1987" name="Google Shape;1987;p63"/>
          <p:cNvGrpSpPr/>
          <p:nvPr/>
        </p:nvGrpSpPr>
        <p:grpSpPr>
          <a:xfrm>
            <a:off x="696686" y="5829107"/>
            <a:ext cx="7482624" cy="914400"/>
            <a:chOff x="395704" y="571500"/>
            <a:chExt cx="6182820" cy="914400"/>
          </a:xfrm>
        </p:grpSpPr>
        <p:sp>
          <p:nvSpPr>
            <p:cNvPr id="1988" name="Google Shape;1988;p63"/>
            <p:cNvSpPr/>
            <p:nvPr/>
          </p:nvSpPr>
          <p:spPr>
            <a:xfrm>
              <a:off x="4000500" y="571500"/>
              <a:ext cx="2578024" cy="9144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de Toulouse</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internat.med@chu-toulouse.fr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Internat de médecine de Toulouse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a:t>
              </a:r>
              <a:r>
                <a:rPr lang="fr-FR" sz="11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http://www.internatdetoulouse.com</a:t>
              </a: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1989" name="Google Shape;1989;p63"/>
            <p:cNvSpPr/>
            <p:nvPr/>
          </p:nvSpPr>
          <p:spPr>
            <a:xfrm>
              <a:off x="395704" y="685793"/>
              <a:ext cx="1676400"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 néphrologie</a:t>
              </a:r>
              <a:r>
                <a:rPr lang="fr-FR" sz="1100">
                  <a:solidFill>
                    <a:schemeClr val="dk1"/>
                  </a:solidFill>
                  <a:latin typeface="Calibri"/>
                  <a:ea typeface="Calibri"/>
                  <a:cs typeface="Calibri"/>
                  <a:sym typeface="Calibri"/>
                </a:rPr>
                <a:t>:</a:t>
              </a:r>
              <a:endParaRPr/>
            </a:p>
            <a:p>
              <a:pPr marL="0" lvl="0" indent="0" algn="ctr" rtl="0">
                <a:lnSpc>
                  <a:spcPct val="107000"/>
                </a:lnSpc>
                <a:spcBef>
                  <a:spcPts val="0"/>
                </a:spcBef>
                <a:spcAft>
                  <a:spcPts val="0"/>
                </a:spcAft>
                <a:buClr>
                  <a:schemeClr val="dk1"/>
                </a:buClr>
                <a:buSzPts val="1100"/>
                <a:buFont typeface="Arial"/>
                <a:buNone/>
              </a:pPr>
              <a:r>
                <a:rPr lang="fr-FR" sz="1100">
                  <a:solidFill>
                    <a:schemeClr val="dk1"/>
                  </a:solidFill>
                  <a:latin typeface="Calibri"/>
                  <a:ea typeface="Calibri"/>
                  <a:cs typeface="Calibri"/>
                  <a:sym typeface="Calibri"/>
                </a:rPr>
                <a:t>Camille BLANCHARD</a:t>
              </a:r>
              <a:endParaRPr sz="1100">
                <a:solidFill>
                  <a:schemeClr val="dk1"/>
                </a:solidFill>
                <a:latin typeface="Calibri"/>
                <a:ea typeface="Calibri"/>
                <a:cs typeface="Calibri"/>
                <a:sym typeface="Calibri"/>
              </a:endParaRPr>
            </a:p>
            <a:p>
              <a:pPr marL="0" lvl="0" indent="0" algn="ctr" rtl="0">
                <a:lnSpc>
                  <a:spcPct val="107000"/>
                </a:lnSpc>
                <a:spcBef>
                  <a:spcPts val="0"/>
                </a:spcBef>
                <a:spcAft>
                  <a:spcPts val="0"/>
                </a:spcAft>
                <a:buClr>
                  <a:schemeClr val="dk1"/>
                </a:buClr>
                <a:buSzPts val="1100"/>
                <a:buFont typeface="Arial"/>
                <a:buNone/>
              </a:pPr>
              <a:r>
                <a:rPr lang="fr-FR" sz="1100">
                  <a:solidFill>
                    <a:schemeClr val="dk1"/>
                  </a:solidFill>
                  <a:latin typeface="Calibri"/>
                  <a:ea typeface="Calibri"/>
                  <a:cs typeface="Calibri"/>
                  <a:sym typeface="Calibri"/>
                </a:rPr>
                <a:t>camille.blanchard98@gmail.com</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1990" name="Google Shape;1990;p63"/>
            <p:cNvSpPr/>
            <p:nvPr/>
          </p:nvSpPr>
          <p:spPr>
            <a:xfrm>
              <a:off x="2191139" y="685800"/>
              <a:ext cx="1580761"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Dominique CHAUVEAU</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chauveau.d@chu-toulouse.fr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1991" name="Google Shape;1991;p63"/>
          <p:cNvSpPr/>
          <p:nvPr/>
        </p:nvSpPr>
        <p:spPr>
          <a:xfrm>
            <a:off x="2753829" y="5535660"/>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sp>
        <p:nvSpPr>
          <p:cNvPr id="1992" name="Google Shape;1992;p63"/>
          <p:cNvSpPr/>
          <p:nvPr/>
        </p:nvSpPr>
        <p:spPr>
          <a:xfrm>
            <a:off x="6595089" y="3391905"/>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nvGrpSpPr>
          <p:cNvPr id="1993" name="Google Shape;1993;p63"/>
          <p:cNvGrpSpPr/>
          <p:nvPr/>
        </p:nvGrpSpPr>
        <p:grpSpPr>
          <a:xfrm>
            <a:off x="3664" y="3910962"/>
            <a:ext cx="2652228" cy="1679733"/>
            <a:chOff x="3664" y="3658194"/>
            <a:chExt cx="2652228" cy="1679733"/>
          </a:xfrm>
        </p:grpSpPr>
        <p:sp>
          <p:nvSpPr>
            <p:cNvPr id="1994" name="Google Shape;1994;p63"/>
            <p:cNvSpPr/>
            <p:nvPr/>
          </p:nvSpPr>
          <p:spPr>
            <a:xfrm>
              <a:off x="315365" y="3658194"/>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1995" name="Google Shape;1995;p63"/>
            <p:cNvSpPr/>
            <p:nvPr/>
          </p:nvSpPr>
          <p:spPr>
            <a:xfrm>
              <a:off x="3664" y="4009904"/>
              <a:ext cx="2652228" cy="132802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Calibri"/>
                  <a:ea typeface="Calibri"/>
                  <a:cs typeface="Calibri"/>
                  <a:sym typeface="Calibri"/>
                </a:rPr>
                <a:t>Aéroport : </a:t>
              </a:r>
              <a:r>
                <a:rPr lang="fr-FR" sz="1200">
                  <a:solidFill>
                    <a:schemeClr val="dk1"/>
                  </a:solidFill>
                  <a:latin typeface="Calibri"/>
                  <a:ea typeface="Calibri"/>
                  <a:cs typeface="Calibri"/>
                  <a:sym typeface="Calibri"/>
                </a:rPr>
                <a:t>accessible en tram, nombreuses destinations  mondiales</a:t>
              </a: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Gare :</a:t>
              </a:r>
              <a:r>
                <a:rPr lang="fr-FR" sz="1200">
                  <a:solidFill>
                    <a:schemeClr val="dk1"/>
                  </a:solidFill>
                  <a:latin typeface="Calibri"/>
                  <a:ea typeface="Calibri"/>
                  <a:cs typeface="Calibri"/>
                  <a:sym typeface="Calibri"/>
                </a:rPr>
                <a:t> centre-ville. Bordeaux 2h, Montpellier 2h, Paris 4h</a:t>
              </a:r>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Voiture : </a:t>
              </a:r>
              <a:r>
                <a:rPr lang="fr-FR" sz="1200">
                  <a:solidFill>
                    <a:schemeClr val="dk1"/>
                  </a:solidFill>
                  <a:latin typeface="Calibri"/>
                  <a:ea typeface="Calibri"/>
                  <a:cs typeface="Calibri"/>
                  <a:sym typeface="Calibri"/>
                </a:rPr>
                <a:t>bon réseau de bus/tram/métro </a:t>
              </a:r>
              <a:endParaRPr/>
            </a:p>
          </p:txBody>
        </p:sp>
      </p:grpSp>
      <p:sp>
        <p:nvSpPr>
          <p:cNvPr id="1996" name="Google Shape;1996;p63"/>
          <p:cNvSpPr/>
          <p:nvPr/>
        </p:nvSpPr>
        <p:spPr>
          <a:xfrm>
            <a:off x="2753829" y="3412002"/>
            <a:ext cx="3497393" cy="2162294"/>
          </a:xfrm>
          <a:prstGeom prst="roundRect">
            <a:avLst>
              <a:gd name="adj" fmla="val 12438"/>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Capitale de l’Occitanie, ville très étudiante, dynamique, pleine de projets et d’évènements. Douceur de vivre toute l’année, accent et toulousains accueillants, du soleil, la mer à 1h30, l’océan à 1h45, la montagne à 1h15 (ski et randos), l’Espagne à 2h…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Musées, salles de concert, festivals, facilités pour les étudiants.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Très bon réseau de transport en commun pour les lieux de stage.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Gastronomie axée tapas et bières.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Bref une ville rose accueillante et dynamique! </a:t>
            </a:r>
            <a:endParaRPr/>
          </a:p>
        </p:txBody>
      </p:sp>
      <p:sp>
        <p:nvSpPr>
          <p:cNvPr id="1997" name="Google Shape;1997;p63"/>
          <p:cNvSpPr>
            <a:spLocks noGrp="1"/>
          </p:cNvSpPr>
          <p:nvPr>
            <p:ph type="sldNum" idx="12"/>
          </p:nvPr>
        </p:nvSpPr>
        <p:spPr>
          <a:xfrm>
            <a:off x="6553200" y="6356350"/>
            <a:ext cx="2133600" cy="365125"/>
          </a:xfrm>
          <a:prstGeom prst="roundRect">
            <a:avLst>
              <a:gd name="adj" fmla="val 16667"/>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64</a:t>
            </a:fld>
            <a:endParaRPr/>
          </a:p>
        </p:txBody>
      </p:sp>
      <p:sp>
        <p:nvSpPr>
          <p:cNvPr id="1998" name="Google Shape;1998;p63"/>
          <p:cNvSpPr/>
          <p:nvPr/>
        </p:nvSpPr>
        <p:spPr>
          <a:xfrm>
            <a:off x="7284096" y="3083827"/>
            <a:ext cx="974197" cy="23836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i="1">
                <a:solidFill>
                  <a:schemeClr val="dk1"/>
                </a:solidFill>
                <a:latin typeface="Calibri"/>
                <a:ea typeface="Calibri"/>
                <a:cs typeface="Calibri"/>
                <a:sym typeface="Calibri"/>
              </a:rPr>
              <a:t>Source : Wikipedia</a:t>
            </a:r>
            <a:endParaRPr sz="800" i="1">
              <a:solidFill>
                <a:schemeClr val="dk1"/>
              </a:solidFill>
              <a:latin typeface="Calibri"/>
              <a:ea typeface="Calibri"/>
              <a:cs typeface="Calibri"/>
              <a:sym typeface="Calibri"/>
            </a:endParaRPr>
          </a:p>
        </p:txBody>
      </p:sp>
      <p:sp>
        <p:nvSpPr>
          <p:cNvPr id="1999" name="Google Shape;1999;p63"/>
          <p:cNvSpPr/>
          <p:nvPr/>
        </p:nvSpPr>
        <p:spPr>
          <a:xfrm>
            <a:off x="6303262" y="3766230"/>
            <a:ext cx="2612481" cy="1787723"/>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b="1">
                <a:solidFill>
                  <a:schemeClr val="dk1"/>
                </a:solidFill>
                <a:latin typeface="Calibri"/>
                <a:ea typeface="Calibri"/>
                <a:cs typeface="Calibri"/>
                <a:sym typeface="Calibri"/>
              </a:rPr>
              <a:t>CHU</a:t>
            </a:r>
            <a:r>
              <a:rPr lang="fr-FR" sz="1100">
                <a:solidFill>
                  <a:schemeClr val="dk1"/>
                </a:solidFill>
                <a:latin typeface="Calibri"/>
                <a:ea typeface="Calibri"/>
                <a:cs typeface="Calibri"/>
                <a:sym typeface="Calibri"/>
              </a:rPr>
              <a:t> : 2 internats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principalement réservés aux premières années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Piscine, babyfoot, nombreuses soirées</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Self à tous les internats et de bonne qualité</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CHR</a:t>
            </a:r>
            <a:r>
              <a:rPr lang="fr-FR" sz="1100">
                <a:solidFill>
                  <a:schemeClr val="dk1"/>
                </a:solidFill>
                <a:latin typeface="Calibri"/>
                <a:ea typeface="Calibri"/>
                <a:cs typeface="Calibri"/>
                <a:sym typeface="Calibri"/>
              </a:rPr>
              <a:t> : Tous sauf Montauban</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Très bonne ambiance  !</a:t>
            </a:r>
            <a:endParaRPr/>
          </a:p>
          <a:p>
            <a:pPr marL="0" marR="0" lvl="0" indent="0" algn="l" rtl="0">
              <a:spcBef>
                <a:spcPts val="0"/>
              </a:spcBef>
              <a:spcAft>
                <a:spcPts val="0"/>
              </a:spcAft>
              <a:buNone/>
            </a:pPr>
            <a:r>
              <a:rPr lang="fr-FR" sz="1100" b="1">
                <a:solidFill>
                  <a:schemeClr val="dk1"/>
                </a:solidFill>
                <a:latin typeface="Calibri"/>
                <a:ea typeface="Calibri"/>
                <a:cs typeface="Calibri"/>
                <a:sym typeface="Calibri"/>
              </a:rPr>
              <a:t>Prix F2 en centre-ville </a:t>
            </a:r>
            <a:r>
              <a:rPr lang="fr-FR" sz="1100">
                <a:solidFill>
                  <a:schemeClr val="dk1"/>
                </a:solidFill>
                <a:latin typeface="Calibri"/>
                <a:ea typeface="Calibri"/>
                <a:cs typeface="Calibri"/>
                <a:sym typeface="Calibri"/>
              </a:rPr>
              <a:t>: 600 euros</a:t>
            </a:r>
            <a:endParaRPr/>
          </a:p>
        </p:txBody>
      </p:sp>
      <p:sp>
        <p:nvSpPr>
          <p:cNvPr id="2000" name="Google Shape;2000;p63"/>
          <p:cNvSpPr/>
          <p:nvPr/>
        </p:nvSpPr>
        <p:spPr>
          <a:xfrm>
            <a:off x="3975728" y="3127244"/>
            <a:ext cx="1031908"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La ville</a:t>
            </a:r>
            <a:endParaRPr sz="1100" b="1">
              <a:solidFill>
                <a:schemeClr val="accent2"/>
              </a:solidFill>
              <a:latin typeface="Calibri"/>
              <a:ea typeface="Calibri"/>
              <a:cs typeface="Calibri"/>
              <a:sym typeface="Calibri"/>
            </a:endParaRPr>
          </a:p>
        </p:txBody>
      </p:sp>
      <p:pic>
        <p:nvPicPr>
          <p:cNvPr id="2001" name="Google Shape;2001;p63" descr="Image illustrative de l’article Place du Capitole (Toulouse)"/>
          <p:cNvPicPr preferRelativeResize="0"/>
          <p:nvPr/>
        </p:nvPicPr>
        <p:blipFill rotWithShape="1">
          <a:blip r:embed="rId8">
            <a:alphaModFix/>
          </a:blip>
          <a:srcRect/>
          <a:stretch/>
        </p:blipFill>
        <p:spPr>
          <a:xfrm>
            <a:off x="0" y="0"/>
            <a:ext cx="9143999" cy="1524838"/>
          </a:xfrm>
          <a:prstGeom prst="rect">
            <a:avLst/>
          </a:prstGeom>
          <a:noFill/>
          <a:ln>
            <a:noFill/>
          </a:ln>
        </p:spPr>
      </p:pic>
      <p:sp>
        <p:nvSpPr>
          <p:cNvPr id="2002" name="Google Shape;2002;p63"/>
          <p:cNvSpPr/>
          <p:nvPr/>
        </p:nvSpPr>
        <p:spPr>
          <a:xfrm>
            <a:off x="4086367" y="403844"/>
            <a:ext cx="1290249" cy="485239"/>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Toulouse</a:t>
            </a:r>
            <a:endParaRPr sz="1100">
              <a:solidFill>
                <a:srgbClr val="00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64"/>
          <p:cNvSpPr txBox="1"/>
          <p:nvPr/>
        </p:nvSpPr>
        <p:spPr>
          <a:xfrm>
            <a:off x="0" y="3358"/>
            <a:ext cx="9144000" cy="438582"/>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200" b="1">
                <a:solidFill>
                  <a:srgbClr val="000000"/>
                </a:solidFill>
                <a:latin typeface="Calibri"/>
                <a:ea typeface="Calibri"/>
                <a:cs typeface="Calibri"/>
                <a:sym typeface="Calibri"/>
              </a:rPr>
              <a:t>Tours</a:t>
            </a:r>
            <a:endParaRPr sz="1100">
              <a:solidFill>
                <a:srgbClr val="000000"/>
              </a:solidFill>
              <a:latin typeface="Calibri"/>
              <a:ea typeface="Calibri"/>
              <a:cs typeface="Calibri"/>
              <a:sym typeface="Calibri"/>
            </a:endParaRPr>
          </a:p>
        </p:txBody>
      </p:sp>
      <p:grpSp>
        <p:nvGrpSpPr>
          <p:cNvPr id="2008" name="Google Shape;2008;p64"/>
          <p:cNvGrpSpPr/>
          <p:nvPr/>
        </p:nvGrpSpPr>
        <p:grpSpPr>
          <a:xfrm>
            <a:off x="299873" y="534791"/>
            <a:ext cx="3686375" cy="3352015"/>
            <a:chOff x="263918" y="599914"/>
            <a:chExt cx="3686375" cy="3352015"/>
          </a:xfrm>
        </p:grpSpPr>
        <p:sp>
          <p:nvSpPr>
            <p:cNvPr id="2009" name="Google Shape;2009;p64"/>
            <p:cNvSpPr txBox="1"/>
            <p:nvPr/>
          </p:nvSpPr>
          <p:spPr>
            <a:xfrm>
              <a:off x="263918" y="987246"/>
              <a:ext cx="3686375" cy="296468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traditionnelle </a:t>
              </a:r>
              <a:r>
                <a:rPr lang="fr-FR" sz="1100" i="1">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i="1">
                  <a:solidFill>
                    <a:schemeClr val="dk1"/>
                  </a:solidFill>
                  <a:latin typeface="Calibri"/>
                  <a:ea typeface="Calibri"/>
                  <a:cs typeface="Calibri"/>
                  <a:sym typeface="Calibri"/>
                </a:rPr>
                <a:t>2 internes</a:t>
              </a:r>
              <a:r>
                <a:rPr lang="fr-FR" sz="1100">
                  <a:solidFill>
                    <a:schemeClr val="dk1"/>
                  </a:solidFill>
                  <a:latin typeface="Calibri"/>
                  <a:ea typeface="Calibri"/>
                  <a:cs typeface="Calibri"/>
                  <a:sym typeface="Calibri"/>
                </a:rPr>
                <a:t>. 15 lits d’hospitalisations dont 6 lits de soins continus : recrutement de néphrologie/médecine interne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Un hôpital de jour : Immunothérapie /PBR .</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Transplantation rénale : </a:t>
              </a:r>
              <a:endParaRPr/>
            </a:p>
            <a:p>
              <a:pPr marL="0" marR="0" lvl="0" indent="0" algn="l" rtl="0">
                <a:lnSpc>
                  <a:spcPct val="107000"/>
                </a:lnSpc>
                <a:spcBef>
                  <a:spcPts val="0"/>
                </a:spcBef>
                <a:spcAft>
                  <a:spcPts val="0"/>
                </a:spcAft>
                <a:buNone/>
              </a:pPr>
              <a:r>
                <a:rPr lang="fr-FR" sz="1100" i="1">
                  <a:solidFill>
                    <a:schemeClr val="dk1"/>
                  </a:solidFill>
                  <a:latin typeface="Calibri"/>
                  <a:ea typeface="Calibri"/>
                  <a:cs typeface="Calibri"/>
                  <a:sym typeface="Calibri"/>
                </a:rPr>
                <a:t>2 internes. </a:t>
              </a:r>
              <a:r>
                <a:rPr lang="fr-FR" sz="1100">
                  <a:solidFill>
                    <a:schemeClr val="dk1"/>
                  </a:solidFill>
                  <a:latin typeface="Calibri"/>
                  <a:ea typeface="Calibri"/>
                  <a:cs typeface="Calibri"/>
                  <a:sym typeface="Calibri"/>
                </a:rPr>
                <a:t>15 lits dont 6 lits soins continus « greffe chaude » (retour post immédiat dans le service), 150 greffes par an.</a:t>
              </a:r>
              <a:endParaRPr/>
            </a:p>
            <a:p>
              <a:pPr marL="171450" marR="0" lvl="0" indent="-171450" algn="l" rtl="0">
                <a:lnSpc>
                  <a:spcPct val="107000"/>
                </a:lnSpc>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Dialyse :</a:t>
              </a:r>
              <a:r>
                <a:rPr lang="fr-FR" sz="1100">
                  <a:solidFill>
                    <a:schemeClr val="dk1"/>
                  </a:solidFill>
                  <a:latin typeface="Calibri"/>
                  <a:ea typeface="Calibri"/>
                  <a:cs typeface="Calibri"/>
                  <a:sym typeface="Calibri"/>
                </a:rPr>
                <a:t> 1 à 2 internes</a:t>
              </a: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Chronique : environ 95 patients sur 4 sessions.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UDITEC : dialyse aigue, repli de patients sur centre lourd, thérapies extracorporelles : échanges plasmatiques, immunoadsorption, leucocytaphérèse.</a:t>
              </a:r>
              <a:endParaRPr sz="110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100"/>
                <a:buFont typeface="Arial"/>
                <a:buChar char="•"/>
              </a:pPr>
              <a:r>
                <a:rPr lang="fr-FR" sz="1100" b="1" u="sng">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1 interne néphro ou pédiatre</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Service de dialyse,  hôpital de jour et consultations avec avis et visite des enfants hospitalisés. </a:t>
              </a:r>
              <a:endParaRPr/>
            </a:p>
          </p:txBody>
        </p:sp>
        <p:sp>
          <p:nvSpPr>
            <p:cNvPr id="2010" name="Google Shape;2010;p64"/>
            <p:cNvSpPr txBox="1"/>
            <p:nvPr/>
          </p:nvSpPr>
          <p:spPr>
            <a:xfrm>
              <a:off x="382162" y="599914"/>
              <a:ext cx="3437137" cy="379612"/>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Services de néphrologie au CHU</a:t>
              </a:r>
              <a:endParaRPr sz="1100" b="1">
                <a:solidFill>
                  <a:schemeClr val="accent2"/>
                </a:solidFill>
                <a:latin typeface="Calibri"/>
                <a:ea typeface="Calibri"/>
                <a:cs typeface="Calibri"/>
                <a:sym typeface="Calibri"/>
              </a:endParaRPr>
            </a:p>
          </p:txBody>
        </p:sp>
      </p:grpSp>
      <p:grpSp>
        <p:nvGrpSpPr>
          <p:cNvPr id="2011" name="Google Shape;2011;p64"/>
          <p:cNvGrpSpPr/>
          <p:nvPr/>
        </p:nvGrpSpPr>
        <p:grpSpPr>
          <a:xfrm>
            <a:off x="156632" y="4161466"/>
            <a:ext cx="3686375" cy="1062186"/>
            <a:chOff x="253867" y="4835833"/>
            <a:chExt cx="3686375" cy="1062186"/>
          </a:xfrm>
        </p:grpSpPr>
        <p:sp>
          <p:nvSpPr>
            <p:cNvPr id="2012" name="Google Shape;2012;p64"/>
            <p:cNvSpPr/>
            <p:nvPr/>
          </p:nvSpPr>
          <p:spPr>
            <a:xfrm>
              <a:off x="253867" y="4835833"/>
              <a:ext cx="3686375" cy="1062186"/>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CH ORLEANS : </a:t>
              </a:r>
              <a:r>
                <a:rPr lang="fr-FR" sz="1100">
                  <a:solidFill>
                    <a:schemeClr val="dk1"/>
                  </a:solidFill>
                  <a:latin typeface="Calibri"/>
                  <a:ea typeface="Calibri"/>
                  <a:cs typeface="Calibri"/>
                  <a:sym typeface="Calibri"/>
                </a:rPr>
                <a:t>1h; 10 lits : néphrologie et dialyse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CH CHARTRES </a:t>
              </a:r>
              <a:r>
                <a:rPr lang="fr-FR" sz="1100">
                  <a:solidFill>
                    <a:schemeClr val="dk1"/>
                  </a:solidFill>
                  <a:latin typeface="Calibri"/>
                  <a:ea typeface="Calibri"/>
                  <a:cs typeface="Calibri"/>
                  <a:sym typeface="Calibri"/>
                </a:rPr>
                <a:t>: 2h ; 13 lits : néphrologie et dialyse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CH BOURGES </a:t>
              </a:r>
              <a:r>
                <a:rPr lang="fr-FR" sz="1100">
                  <a:solidFill>
                    <a:schemeClr val="dk1"/>
                  </a:solidFill>
                  <a:latin typeface="Calibri"/>
                  <a:ea typeface="Calibri"/>
                  <a:cs typeface="Calibri"/>
                  <a:sym typeface="Calibri"/>
                </a:rPr>
                <a:t>: 1h45 ; 7 lits : néphrologie, dialyse, cs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2013" name="Google Shape;2013;p64"/>
            <p:cNvSpPr txBox="1"/>
            <p:nvPr/>
          </p:nvSpPr>
          <p:spPr>
            <a:xfrm>
              <a:off x="612268" y="4925818"/>
              <a:ext cx="2969572" cy="402589"/>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Services de néphrologie en périphérie</a:t>
              </a:r>
              <a:endParaRPr sz="1100" b="1">
                <a:solidFill>
                  <a:schemeClr val="accent2"/>
                </a:solidFill>
                <a:latin typeface="Calibri"/>
                <a:ea typeface="Calibri"/>
                <a:cs typeface="Calibri"/>
                <a:sym typeface="Calibri"/>
              </a:endParaRPr>
            </a:p>
          </p:txBody>
        </p:sp>
      </p:grpSp>
      <p:grpSp>
        <p:nvGrpSpPr>
          <p:cNvPr id="2014" name="Google Shape;2014;p64"/>
          <p:cNvGrpSpPr/>
          <p:nvPr/>
        </p:nvGrpSpPr>
        <p:grpSpPr>
          <a:xfrm>
            <a:off x="4209872" y="2292789"/>
            <a:ext cx="2286345" cy="1023211"/>
            <a:chOff x="6698443" y="724978"/>
            <a:chExt cx="2459211" cy="1335552"/>
          </a:xfrm>
        </p:grpSpPr>
        <p:sp>
          <p:nvSpPr>
            <p:cNvPr id="2015" name="Google Shape;2015;p64"/>
            <p:cNvSpPr/>
            <p:nvPr/>
          </p:nvSpPr>
          <p:spPr>
            <a:xfrm>
              <a:off x="6698443" y="724978"/>
              <a:ext cx="2459211" cy="1335552"/>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u="sng">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CHU :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Réanimation médicale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u="sng">
                  <a:solidFill>
                    <a:schemeClr val="dk1"/>
                  </a:solidFill>
                  <a:latin typeface="Calibri"/>
                  <a:ea typeface="Calibri"/>
                  <a:cs typeface="Calibri"/>
                  <a:sym typeface="Calibri"/>
                </a:rPr>
                <a:t>CHR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Orléans/Chartres</a:t>
              </a:r>
              <a:endParaRPr/>
            </a:p>
          </p:txBody>
        </p:sp>
        <p:sp>
          <p:nvSpPr>
            <p:cNvPr id="2016" name="Google Shape;2016;p64"/>
            <p:cNvSpPr txBox="1"/>
            <p:nvPr/>
          </p:nvSpPr>
          <p:spPr>
            <a:xfrm>
              <a:off x="6818951" y="745119"/>
              <a:ext cx="202882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2"/>
                  </a:solidFill>
                  <a:latin typeface="Calibri"/>
                  <a:ea typeface="Calibri"/>
                  <a:cs typeface="Calibri"/>
                  <a:sym typeface="Calibri"/>
                </a:rPr>
                <a:t>Stages de réanimation</a:t>
              </a:r>
              <a:endParaRPr sz="1100" b="1">
                <a:solidFill>
                  <a:schemeClr val="accent2"/>
                </a:solidFill>
                <a:latin typeface="Calibri"/>
                <a:ea typeface="Calibri"/>
                <a:cs typeface="Calibri"/>
                <a:sym typeface="Calibri"/>
              </a:endParaRPr>
            </a:p>
          </p:txBody>
        </p:sp>
      </p:grpSp>
      <p:grpSp>
        <p:nvGrpSpPr>
          <p:cNvPr id="2017" name="Google Shape;2017;p64"/>
          <p:cNvGrpSpPr/>
          <p:nvPr/>
        </p:nvGrpSpPr>
        <p:grpSpPr>
          <a:xfrm>
            <a:off x="6607403" y="768022"/>
            <a:ext cx="2476861" cy="1504457"/>
            <a:chOff x="4221490" y="3013817"/>
            <a:chExt cx="2621977" cy="1025429"/>
          </a:xfrm>
        </p:grpSpPr>
        <p:sp>
          <p:nvSpPr>
            <p:cNvPr id="2018" name="Google Shape;2018;p64"/>
            <p:cNvSpPr txBox="1"/>
            <p:nvPr/>
          </p:nvSpPr>
          <p:spPr>
            <a:xfrm>
              <a:off x="4908392" y="3020678"/>
              <a:ext cx="1358265" cy="342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600" b="1">
                  <a:solidFill>
                    <a:schemeClr val="accent2"/>
                  </a:solidFill>
                  <a:latin typeface="Calibri"/>
                  <a:ea typeface="Calibri"/>
                  <a:cs typeface="Calibri"/>
                  <a:sym typeface="Calibri"/>
                </a:rPr>
                <a:t>Enseignement</a:t>
              </a:r>
              <a:endParaRPr sz="1100" b="1">
                <a:solidFill>
                  <a:schemeClr val="accent2"/>
                </a:solidFill>
                <a:latin typeface="Calibri"/>
                <a:ea typeface="Calibri"/>
                <a:cs typeface="Calibri"/>
                <a:sym typeface="Calibri"/>
              </a:endParaRPr>
            </a:p>
          </p:txBody>
        </p:sp>
        <p:sp>
          <p:nvSpPr>
            <p:cNvPr id="2019" name="Google Shape;2019;p64"/>
            <p:cNvSpPr/>
            <p:nvPr/>
          </p:nvSpPr>
          <p:spPr>
            <a:xfrm>
              <a:off x="4221490" y="3013817"/>
              <a:ext cx="2621977" cy="1025429"/>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Cours locaux : non</a:t>
              </a:r>
              <a:endParaRPr/>
            </a:p>
            <a:p>
              <a:pPr marL="171450" marR="0" lvl="0" indent="-171450"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Cours régionaux : SNO  2/an</a:t>
              </a:r>
              <a:endParaRPr/>
            </a:p>
            <a:p>
              <a:pPr marL="171450" marR="0" lvl="0" indent="-171450"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Cours Nationaux CUEN 1 à 2/an</a:t>
              </a:r>
              <a:endParaRPr/>
            </a:p>
            <a:p>
              <a:pPr marL="171450" marR="0" lvl="0" indent="-171450"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Bibliographie faite par les internes : environ 1/3mois </a:t>
              </a:r>
              <a:endParaRPr/>
            </a:p>
            <a:p>
              <a:pPr marL="171450" marR="0" lvl="0" indent="-171450" algn="l" rtl="0">
                <a:lnSpc>
                  <a:spcPct val="107000"/>
                </a:lnSpc>
                <a:spcBef>
                  <a:spcPts val="0"/>
                </a:spcBef>
                <a:spcAft>
                  <a:spcPts val="0"/>
                </a:spcAft>
                <a:buClr>
                  <a:schemeClr val="dk1"/>
                </a:buClr>
                <a:buSzPts val="1100"/>
                <a:buFont typeface="Calibri"/>
                <a:buChar char="-"/>
              </a:pPr>
              <a:r>
                <a:rPr lang="fr-FR" sz="1100">
                  <a:solidFill>
                    <a:schemeClr val="dk1"/>
                  </a:solidFill>
                  <a:latin typeface="Calibri"/>
                  <a:ea typeface="Calibri"/>
                  <a:cs typeface="Calibri"/>
                  <a:sym typeface="Calibri"/>
                </a:rPr>
                <a:t>1 visite professorale / semaine.</a:t>
              </a:r>
              <a:endParaRPr/>
            </a:p>
            <a:p>
              <a:pPr marL="171450" marR="0" lvl="0" indent="-101600" algn="l" rtl="0">
                <a:lnSpc>
                  <a:spcPct val="107000"/>
                </a:lnSpc>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grpSp>
      <p:grpSp>
        <p:nvGrpSpPr>
          <p:cNvPr id="2020" name="Google Shape;2020;p64"/>
          <p:cNvGrpSpPr/>
          <p:nvPr/>
        </p:nvGrpSpPr>
        <p:grpSpPr>
          <a:xfrm>
            <a:off x="6774904" y="4797768"/>
            <a:ext cx="2274702" cy="1609529"/>
            <a:chOff x="6817878" y="3132131"/>
            <a:chExt cx="2274702" cy="1609529"/>
          </a:xfrm>
        </p:grpSpPr>
        <p:sp>
          <p:nvSpPr>
            <p:cNvPr id="2021" name="Google Shape;2021;p64"/>
            <p:cNvSpPr txBox="1"/>
            <p:nvPr/>
          </p:nvSpPr>
          <p:spPr>
            <a:xfrm>
              <a:off x="6928325" y="3132131"/>
              <a:ext cx="202882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Postes</a:t>
              </a:r>
              <a:endParaRPr sz="1100" b="1">
                <a:solidFill>
                  <a:schemeClr val="accent2"/>
                </a:solidFill>
                <a:latin typeface="Calibri"/>
                <a:ea typeface="Calibri"/>
                <a:cs typeface="Calibri"/>
                <a:sym typeface="Calibri"/>
              </a:endParaRPr>
            </a:p>
          </p:txBody>
        </p:sp>
        <p:sp>
          <p:nvSpPr>
            <p:cNvPr id="2022" name="Google Shape;2022;p64"/>
            <p:cNvSpPr/>
            <p:nvPr/>
          </p:nvSpPr>
          <p:spPr>
            <a:xfrm>
              <a:off x="6817878" y="3141222"/>
              <a:ext cx="2274702" cy="160043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d’internes en 2023 : 4 Nombre d’internes actuellement en formation en néphrologie : 9</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de CCA :  2</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Postes d’Assistant-Spécialiste : 1/2ans à Tours, Orléans, Chartres et Bourges </a:t>
              </a:r>
              <a:endParaRPr/>
            </a:p>
          </p:txBody>
        </p:sp>
      </p:grpSp>
      <p:grpSp>
        <p:nvGrpSpPr>
          <p:cNvPr id="2023" name="Google Shape;2023;p64"/>
          <p:cNvGrpSpPr/>
          <p:nvPr/>
        </p:nvGrpSpPr>
        <p:grpSpPr>
          <a:xfrm>
            <a:off x="4194756" y="714587"/>
            <a:ext cx="2310907" cy="1425948"/>
            <a:chOff x="4194756" y="1098261"/>
            <a:chExt cx="2310907" cy="1244176"/>
          </a:xfrm>
        </p:grpSpPr>
        <p:sp>
          <p:nvSpPr>
            <p:cNvPr id="2024" name="Google Shape;2024;p64"/>
            <p:cNvSpPr/>
            <p:nvPr/>
          </p:nvSpPr>
          <p:spPr>
            <a:xfrm>
              <a:off x="4194756" y="1098261"/>
              <a:ext cx="2310907" cy="1244176"/>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fr-FR" sz="1100">
                  <a:solidFill>
                    <a:schemeClr val="dk1"/>
                  </a:solidFill>
                  <a:latin typeface="Calibri"/>
                  <a:ea typeface="Calibri"/>
                  <a:cs typeface="Calibri"/>
                  <a:sym typeface="Calibri"/>
                </a:rPr>
                <a:t>Exclusivement dans le service de néphrologie au CHU (gardes séniorisées)</a:t>
              </a:r>
              <a:endParaRPr/>
            </a:p>
            <a:p>
              <a:pPr marL="0" marR="0" lvl="0" indent="0" algn="l" rtl="0">
                <a:lnSpc>
                  <a:spcPct val="107000"/>
                </a:lnSpc>
                <a:spcBef>
                  <a:spcPts val="800"/>
                </a:spcBef>
                <a:spcAft>
                  <a:spcPts val="0"/>
                </a:spcAft>
                <a:buNone/>
              </a:pPr>
              <a:r>
                <a:rPr lang="fr-FR" sz="1100">
                  <a:solidFill>
                    <a:schemeClr val="dk1"/>
                  </a:solidFill>
                  <a:latin typeface="Calibri"/>
                  <a:ea typeface="Calibri"/>
                  <a:cs typeface="Calibri"/>
                  <a:sym typeface="Calibri"/>
                </a:rPr>
                <a:t>Gardes aux urgences en périphérie ou stages libres</a:t>
              </a:r>
              <a:endParaRPr sz="1100">
                <a:solidFill>
                  <a:schemeClr val="dk1"/>
                </a:solidFill>
                <a:latin typeface="Calibri"/>
                <a:ea typeface="Calibri"/>
                <a:cs typeface="Calibri"/>
                <a:sym typeface="Calibri"/>
              </a:endParaRPr>
            </a:p>
          </p:txBody>
        </p:sp>
        <p:sp>
          <p:nvSpPr>
            <p:cNvPr id="2025" name="Google Shape;2025;p64"/>
            <p:cNvSpPr txBox="1"/>
            <p:nvPr/>
          </p:nvSpPr>
          <p:spPr>
            <a:xfrm>
              <a:off x="4690922" y="1098261"/>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Gardes et astreintes</a:t>
              </a:r>
              <a:endParaRPr sz="1100" b="1">
                <a:solidFill>
                  <a:schemeClr val="accent2"/>
                </a:solidFill>
                <a:latin typeface="Calibri"/>
                <a:ea typeface="Calibri"/>
                <a:cs typeface="Calibri"/>
                <a:sym typeface="Calibri"/>
              </a:endParaRPr>
            </a:p>
          </p:txBody>
        </p:sp>
      </p:grpSp>
      <p:grpSp>
        <p:nvGrpSpPr>
          <p:cNvPr id="2026" name="Google Shape;2026;p64"/>
          <p:cNvGrpSpPr/>
          <p:nvPr/>
        </p:nvGrpSpPr>
        <p:grpSpPr>
          <a:xfrm>
            <a:off x="4129490" y="3497115"/>
            <a:ext cx="2376173" cy="1107860"/>
            <a:chOff x="4129490" y="3808446"/>
            <a:chExt cx="2376173" cy="1107860"/>
          </a:xfrm>
        </p:grpSpPr>
        <p:sp>
          <p:nvSpPr>
            <p:cNvPr id="2027" name="Google Shape;2027;p64"/>
            <p:cNvSpPr txBox="1"/>
            <p:nvPr/>
          </p:nvSpPr>
          <p:spPr>
            <a:xfrm>
              <a:off x="4681851" y="3835772"/>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Gestes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2028" name="Google Shape;2028;p64"/>
            <p:cNvSpPr/>
            <p:nvPr/>
          </p:nvSpPr>
          <p:spPr>
            <a:xfrm>
              <a:off x="4129490" y="3808446"/>
              <a:ext cx="2376173" cy="1107860"/>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Cathéters veineux : Tunnéllisés et non tunnellisés. Hospit + dialyse.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PBR : mardi et jeudi au CHU; possibilité par les internes</a:t>
              </a:r>
              <a:endParaRPr sz="1100">
                <a:solidFill>
                  <a:schemeClr val="dk1"/>
                </a:solidFill>
                <a:latin typeface="Calibri"/>
                <a:ea typeface="Calibri"/>
                <a:cs typeface="Calibri"/>
                <a:sym typeface="Calibri"/>
              </a:endParaRPr>
            </a:p>
          </p:txBody>
        </p:sp>
      </p:grpSp>
      <p:grpSp>
        <p:nvGrpSpPr>
          <p:cNvPr id="2029" name="Google Shape;2029;p64"/>
          <p:cNvGrpSpPr/>
          <p:nvPr/>
        </p:nvGrpSpPr>
        <p:grpSpPr>
          <a:xfrm>
            <a:off x="26611" y="5648691"/>
            <a:ext cx="1585268" cy="618678"/>
            <a:chOff x="4475728" y="1565531"/>
            <a:chExt cx="1926466" cy="618678"/>
          </a:xfrm>
        </p:grpSpPr>
        <p:sp>
          <p:nvSpPr>
            <p:cNvPr id="2030" name="Google Shape;2030;p64"/>
            <p:cNvSpPr/>
            <p:nvPr/>
          </p:nvSpPr>
          <p:spPr>
            <a:xfrm>
              <a:off x="4475728" y="1565531"/>
              <a:ext cx="1926466" cy="618678"/>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Non</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2031" name="Google Shape;2031;p64"/>
            <p:cNvSpPr txBox="1"/>
            <p:nvPr/>
          </p:nvSpPr>
          <p:spPr>
            <a:xfrm>
              <a:off x="4759828" y="1637605"/>
              <a:ext cx="1358265" cy="454353"/>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Libéral/associatif</a:t>
              </a:r>
              <a:endParaRPr sz="1100" b="1">
                <a:solidFill>
                  <a:schemeClr val="accent2"/>
                </a:solidFill>
                <a:latin typeface="Calibri"/>
                <a:ea typeface="Calibri"/>
                <a:cs typeface="Calibri"/>
                <a:sym typeface="Calibri"/>
              </a:endParaRPr>
            </a:p>
          </p:txBody>
        </p:sp>
      </p:grpSp>
      <p:grpSp>
        <p:nvGrpSpPr>
          <p:cNvPr id="2032" name="Google Shape;2032;p64"/>
          <p:cNvGrpSpPr/>
          <p:nvPr/>
        </p:nvGrpSpPr>
        <p:grpSpPr>
          <a:xfrm>
            <a:off x="1508308" y="5361541"/>
            <a:ext cx="2530919" cy="1376143"/>
            <a:chOff x="4807501" y="2342776"/>
            <a:chExt cx="1358265" cy="1376143"/>
          </a:xfrm>
        </p:grpSpPr>
        <p:sp>
          <p:nvSpPr>
            <p:cNvPr id="2033" name="Google Shape;2033;p64"/>
            <p:cNvSpPr/>
            <p:nvPr/>
          </p:nvSpPr>
          <p:spPr>
            <a:xfrm>
              <a:off x="4883982" y="2351048"/>
              <a:ext cx="1228663" cy="1367871"/>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Anatomo-pathologie </a:t>
              </a:r>
              <a:r>
                <a:rPr lang="fr-FR" sz="1100">
                  <a:solidFill>
                    <a:schemeClr val="dk1"/>
                  </a:solidFill>
                  <a:latin typeface="Calibri"/>
                  <a:ea typeface="Calibri"/>
                  <a:cs typeface="Calibri"/>
                  <a:sym typeface="Calibri"/>
                </a:rPr>
                <a:t>: oui (fléchage)</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Explorations fonctionnelles rénales </a:t>
              </a:r>
              <a:r>
                <a:rPr lang="fr-FR" sz="1100">
                  <a:solidFill>
                    <a:schemeClr val="dk1"/>
                  </a:solidFill>
                  <a:latin typeface="Calibri"/>
                  <a:ea typeface="Calibri"/>
                  <a:cs typeface="Calibri"/>
                  <a:sym typeface="Calibri"/>
                </a:rPr>
                <a:t>: non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immunologie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Néphrologie pédiatrique </a:t>
              </a:r>
              <a:r>
                <a:rPr lang="fr-FR" sz="1100">
                  <a:solidFill>
                    <a:schemeClr val="dk1"/>
                  </a:solidFill>
                  <a:latin typeface="Calibri"/>
                  <a:ea typeface="Calibri"/>
                  <a:cs typeface="Calibri"/>
                  <a:sym typeface="Calibri"/>
                </a:rPr>
                <a:t>: oui</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2034" name="Google Shape;2034;p64"/>
            <p:cNvSpPr txBox="1"/>
            <p:nvPr/>
          </p:nvSpPr>
          <p:spPr>
            <a:xfrm>
              <a:off x="4807501" y="2342776"/>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Stages autres </a:t>
              </a:r>
              <a:endParaRPr sz="1100" b="1">
                <a:solidFill>
                  <a:schemeClr val="accent2"/>
                </a:solidFill>
                <a:latin typeface="Calibri"/>
                <a:ea typeface="Calibri"/>
                <a:cs typeface="Calibri"/>
                <a:sym typeface="Calibri"/>
              </a:endParaRPr>
            </a:p>
          </p:txBody>
        </p:sp>
      </p:grpSp>
      <p:grpSp>
        <p:nvGrpSpPr>
          <p:cNvPr id="2035" name="Google Shape;2035;p64"/>
          <p:cNvGrpSpPr/>
          <p:nvPr/>
        </p:nvGrpSpPr>
        <p:grpSpPr>
          <a:xfrm>
            <a:off x="4043143" y="4893588"/>
            <a:ext cx="2678429" cy="1790548"/>
            <a:chOff x="6595552" y="2717949"/>
            <a:chExt cx="2439578" cy="1790548"/>
          </a:xfrm>
        </p:grpSpPr>
        <p:sp>
          <p:nvSpPr>
            <p:cNvPr id="2036" name="Google Shape;2036;p64"/>
            <p:cNvSpPr/>
            <p:nvPr/>
          </p:nvSpPr>
          <p:spPr>
            <a:xfrm>
              <a:off x="6595552" y="2717950"/>
              <a:ext cx="2439578" cy="1790547"/>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Consultations d’internes : non sauf surnombre</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Staff</a:t>
              </a:r>
              <a:r>
                <a:rPr lang="fr-FR" sz="1100">
                  <a:solidFill>
                    <a:schemeClr val="dk1"/>
                  </a:solidFill>
                  <a:latin typeface="Calibri"/>
                  <a:ea typeface="Calibri"/>
                  <a:cs typeface="Calibri"/>
                  <a:sym typeface="Calibri"/>
                </a:rPr>
                <a:t> :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Bibliographie : 1/trimestre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Transplantation : 1/semaine </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Néphrologie : 1/semaine </a:t>
              </a:r>
              <a:endParaRPr sz="1100">
                <a:solidFill>
                  <a:schemeClr val="dk1"/>
                </a:solidFill>
                <a:latin typeface="Calibri"/>
                <a:ea typeface="Calibri"/>
                <a:cs typeface="Calibri"/>
                <a:sym typeface="Calibri"/>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Présentation dossiers : 1/semaine</a:t>
              </a:r>
              <a:endParaRPr/>
            </a:p>
            <a:p>
              <a:pPr marL="171450" marR="0" lvl="0" indent="-171450" algn="l" rtl="0">
                <a:lnSpc>
                  <a:spcPct val="107000"/>
                </a:lnSpc>
                <a:spcBef>
                  <a:spcPts val="0"/>
                </a:spcBef>
                <a:spcAft>
                  <a:spcPts val="0"/>
                </a:spcAft>
                <a:buClr>
                  <a:schemeClr val="dk1"/>
                </a:buClr>
                <a:buSzPts val="1100"/>
                <a:buFont typeface="Arial"/>
                <a:buChar char="•"/>
              </a:pPr>
              <a:r>
                <a:rPr lang="fr-FR" sz="1100">
                  <a:solidFill>
                    <a:schemeClr val="dk1"/>
                  </a:solidFill>
                  <a:latin typeface="Calibri"/>
                  <a:ea typeface="Calibri"/>
                  <a:cs typeface="Calibri"/>
                  <a:sym typeface="Calibri"/>
                </a:rPr>
                <a:t>Dialyse : 1/semaine </a:t>
              </a:r>
              <a:endParaRPr/>
            </a:p>
          </p:txBody>
        </p:sp>
        <p:sp>
          <p:nvSpPr>
            <p:cNvPr id="2037" name="Google Shape;2037;p64"/>
            <p:cNvSpPr txBox="1"/>
            <p:nvPr/>
          </p:nvSpPr>
          <p:spPr>
            <a:xfrm>
              <a:off x="7209202" y="2717949"/>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Autres </a:t>
              </a:r>
              <a:endParaRPr sz="1100" b="1">
                <a:solidFill>
                  <a:schemeClr val="accent2"/>
                </a:solidFill>
                <a:latin typeface="Calibri"/>
                <a:ea typeface="Calibri"/>
                <a:cs typeface="Calibri"/>
                <a:sym typeface="Calibri"/>
              </a:endParaRPr>
            </a:p>
          </p:txBody>
        </p:sp>
      </p:grpSp>
      <p:grpSp>
        <p:nvGrpSpPr>
          <p:cNvPr id="2038" name="Google Shape;2038;p64"/>
          <p:cNvGrpSpPr/>
          <p:nvPr/>
        </p:nvGrpSpPr>
        <p:grpSpPr>
          <a:xfrm>
            <a:off x="6566174" y="2830269"/>
            <a:ext cx="2529466" cy="1440101"/>
            <a:chOff x="6613314" y="2716052"/>
            <a:chExt cx="2529466" cy="1440101"/>
          </a:xfrm>
        </p:grpSpPr>
        <p:sp>
          <p:nvSpPr>
            <p:cNvPr id="2039" name="Google Shape;2039;p64"/>
            <p:cNvSpPr txBox="1"/>
            <p:nvPr/>
          </p:nvSpPr>
          <p:spPr>
            <a:xfrm>
              <a:off x="7346786" y="2782214"/>
              <a:ext cx="1358265" cy="3429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Recherche</a:t>
              </a:r>
              <a:endParaRPr sz="1100" b="1">
                <a:solidFill>
                  <a:schemeClr val="accent2"/>
                </a:solidFill>
                <a:latin typeface="Calibri"/>
                <a:ea typeface="Calibri"/>
                <a:cs typeface="Calibri"/>
                <a:sym typeface="Calibri"/>
              </a:endParaRPr>
            </a:p>
          </p:txBody>
        </p:sp>
        <p:sp>
          <p:nvSpPr>
            <p:cNvPr id="2040" name="Google Shape;2040;p64"/>
            <p:cNvSpPr/>
            <p:nvPr/>
          </p:nvSpPr>
          <p:spPr>
            <a:xfrm>
              <a:off x="6613314" y="2716052"/>
              <a:ext cx="2529466" cy="1440101"/>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sz="11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Thématique</a:t>
              </a:r>
              <a:r>
                <a:rPr lang="fr-FR" sz="1100">
                  <a:solidFill>
                    <a:schemeClr val="dk1"/>
                  </a:solidFill>
                  <a:latin typeface="Calibri"/>
                  <a:ea typeface="Calibri"/>
                  <a:cs typeface="Calibri"/>
                  <a:sym typeface="Calibri"/>
                </a:rPr>
                <a:t> :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Néphrologie froide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Transplantation</a:t>
              </a:r>
              <a:endParaRPr/>
            </a:p>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Laboratoire/ accueil M2</a:t>
              </a:r>
              <a:r>
                <a:rPr lang="fr-FR" sz="1100">
                  <a:solidFill>
                    <a:schemeClr val="dk1"/>
                  </a:solidFill>
                  <a:latin typeface="Calibri"/>
                  <a:ea typeface="Calibri"/>
                  <a:cs typeface="Calibri"/>
                  <a:sym typeface="Calibri"/>
                </a:rPr>
                <a:t>: </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Laboratoire EA4245 : Immunologie, transplantation, ischémie-reperfusion</a:t>
              </a:r>
              <a:endParaRPr sz="1100">
                <a:solidFill>
                  <a:schemeClr val="dk1"/>
                </a:solidFill>
                <a:latin typeface="Calibri"/>
                <a:ea typeface="Calibri"/>
                <a:cs typeface="Calibri"/>
                <a:sym typeface="Calibri"/>
              </a:endParaRPr>
            </a:p>
          </p:txBody>
        </p:sp>
      </p:grpSp>
      <p:sp>
        <p:nvSpPr>
          <p:cNvPr id="2041" name="Google Shape;2041;p64"/>
          <p:cNvSpPr/>
          <p:nvPr/>
        </p:nvSpPr>
        <p:spPr>
          <a:xfrm>
            <a:off x="199558" y="471213"/>
            <a:ext cx="3839668" cy="3507842"/>
          </a:xfrm>
          <a:prstGeom prst="roundRect">
            <a:avLst>
              <a:gd name="adj" fmla="val 8399"/>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pic>
        <p:nvPicPr>
          <p:cNvPr id="2046" name="Google Shape;2046;p65"/>
          <p:cNvPicPr preferRelativeResize="0"/>
          <p:nvPr/>
        </p:nvPicPr>
        <p:blipFill rotWithShape="1">
          <a:blip r:embed="rId3">
            <a:alphaModFix/>
          </a:blip>
          <a:srcRect/>
          <a:stretch/>
        </p:blipFill>
        <p:spPr>
          <a:xfrm>
            <a:off x="-37838" y="0"/>
            <a:ext cx="9144000" cy="1566333"/>
          </a:xfrm>
          <a:prstGeom prst="rect">
            <a:avLst/>
          </a:prstGeom>
          <a:noFill/>
          <a:ln>
            <a:noFill/>
          </a:ln>
        </p:spPr>
      </p:pic>
      <p:grpSp>
        <p:nvGrpSpPr>
          <p:cNvPr id="2047" name="Google Shape;2047;p65"/>
          <p:cNvGrpSpPr/>
          <p:nvPr/>
        </p:nvGrpSpPr>
        <p:grpSpPr>
          <a:xfrm>
            <a:off x="110662" y="1805078"/>
            <a:ext cx="2242698" cy="2043398"/>
            <a:chOff x="149621" y="1556450"/>
            <a:chExt cx="2426226" cy="2330910"/>
          </a:xfrm>
        </p:grpSpPr>
        <p:pic>
          <p:nvPicPr>
            <p:cNvPr id="2048" name="Google Shape;2048;p65" descr="TLS.jpg"/>
            <p:cNvPicPr preferRelativeResize="0"/>
            <p:nvPr/>
          </p:nvPicPr>
          <p:blipFill rotWithShape="1">
            <a:blip r:embed="rId4">
              <a:alphaModFix/>
            </a:blip>
            <a:srcRect/>
            <a:stretch/>
          </p:blipFill>
          <p:spPr>
            <a:xfrm>
              <a:off x="149621" y="1556450"/>
              <a:ext cx="2426226" cy="2330910"/>
            </a:xfrm>
            <a:prstGeom prst="roundRect">
              <a:avLst>
                <a:gd name="adj" fmla="val 16667"/>
              </a:avLst>
            </a:prstGeom>
            <a:noFill/>
            <a:ln>
              <a:noFill/>
            </a:ln>
          </p:spPr>
        </p:pic>
        <p:sp>
          <p:nvSpPr>
            <p:cNvPr id="2049" name="Google Shape;2049;p65"/>
            <p:cNvSpPr/>
            <p:nvPr/>
          </p:nvSpPr>
          <p:spPr>
            <a:xfrm>
              <a:off x="1124221" y="2283033"/>
              <a:ext cx="540322" cy="31074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a:solidFill>
                    <a:schemeClr val="dk1"/>
                  </a:solidFill>
                  <a:latin typeface="Calibri"/>
                  <a:ea typeface="Calibri"/>
                  <a:cs typeface="Calibri"/>
                  <a:sym typeface="Calibri"/>
                </a:rPr>
                <a:t>Tours</a:t>
              </a:r>
              <a:endParaRPr/>
            </a:p>
          </p:txBody>
        </p:sp>
        <p:sp>
          <p:nvSpPr>
            <p:cNvPr id="2050" name="Google Shape;2050;p65"/>
            <p:cNvSpPr/>
            <p:nvPr/>
          </p:nvSpPr>
          <p:spPr>
            <a:xfrm>
              <a:off x="1024758" y="2398474"/>
              <a:ext cx="206155" cy="139060"/>
            </a:xfrm>
            <a:prstGeom prst="roundRect">
              <a:avLst>
                <a:gd name="adj" fmla="val 16667"/>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51" name="Google Shape;2051;p65"/>
          <p:cNvGrpSpPr/>
          <p:nvPr/>
        </p:nvGrpSpPr>
        <p:grpSpPr>
          <a:xfrm>
            <a:off x="110662" y="5759164"/>
            <a:ext cx="6817951" cy="984536"/>
            <a:chOff x="155015" y="387064"/>
            <a:chExt cx="5633600" cy="984536"/>
          </a:xfrm>
        </p:grpSpPr>
        <p:sp>
          <p:nvSpPr>
            <p:cNvPr id="2052" name="Google Shape;2052;p65"/>
            <p:cNvSpPr/>
            <p:nvPr/>
          </p:nvSpPr>
          <p:spPr>
            <a:xfrm>
              <a:off x="3589695" y="387064"/>
              <a:ext cx="2198920" cy="984536"/>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fr-FR" sz="1100" b="1">
                  <a:solidFill>
                    <a:schemeClr val="dk1"/>
                  </a:solidFill>
                  <a:latin typeface="Calibri"/>
                  <a:ea typeface="Calibri"/>
                  <a:cs typeface="Calibri"/>
                  <a:sym typeface="Calibri"/>
                </a:rPr>
                <a:t>Internat Tours </a:t>
              </a:r>
              <a:r>
                <a:rPr lang="fr-FR" sz="1100">
                  <a:solidFill>
                    <a:schemeClr val="dk1"/>
                  </a:solidFill>
                  <a:latin typeface="Calibri"/>
                  <a:ea typeface="Calibri"/>
                  <a:cs typeface="Calibri"/>
                  <a:sym typeface="Calibri"/>
                </a:rPr>
                <a:t>:</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AIT Association des Internes de Tours</a:t>
              </a:r>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Facebook : Economat AIT      </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Site internet : http://www.aitours.fr</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aitourangeaux@gmail.com</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100">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None/>
              </a:pPr>
              <a:r>
                <a:rPr lang="fr-FR" sz="1100">
                  <a:solidFill>
                    <a:schemeClr val="dk1"/>
                  </a:solidFill>
                  <a:latin typeface="Calibri"/>
                  <a:ea typeface="Calibri"/>
                  <a:cs typeface="Calibri"/>
                  <a:sym typeface="Calibri"/>
                </a:rPr>
                <a:t> </a:t>
              </a:r>
              <a:endParaRPr/>
            </a:p>
          </p:txBody>
        </p:sp>
        <p:sp>
          <p:nvSpPr>
            <p:cNvPr id="2053" name="Google Shape;2053;p65"/>
            <p:cNvSpPr/>
            <p:nvPr/>
          </p:nvSpPr>
          <p:spPr>
            <a:xfrm>
              <a:off x="155015" y="685800"/>
              <a:ext cx="1559486"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Référente néphrologie</a:t>
              </a:r>
              <a:r>
                <a:rPr lang="fr-FR" sz="1100">
                  <a:solidFill>
                    <a:schemeClr val="dk1"/>
                  </a:solidFill>
                  <a:latin typeface="Calibri"/>
                  <a:ea typeface="Calibri"/>
                  <a:cs typeface="Calibri"/>
                  <a:sym typeface="Calibri"/>
                </a:rPr>
                <a:t>:</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Leila LARBI</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larbileila@orange.fr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sp>
          <p:nvSpPr>
            <p:cNvPr id="2054" name="Google Shape;2054;p65"/>
            <p:cNvSpPr/>
            <p:nvPr/>
          </p:nvSpPr>
          <p:spPr>
            <a:xfrm>
              <a:off x="1824978" y="685800"/>
              <a:ext cx="1711208" cy="685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100" b="1">
                  <a:solidFill>
                    <a:schemeClr val="dk1"/>
                  </a:solidFill>
                  <a:latin typeface="Calibri"/>
                  <a:ea typeface="Calibri"/>
                  <a:cs typeface="Calibri"/>
                  <a:sym typeface="Calibri"/>
                </a:rPr>
                <a:t>Coordonnateur du DES</a:t>
              </a:r>
              <a:r>
                <a:rPr lang="fr-FR" sz="1100">
                  <a:solidFill>
                    <a:schemeClr val="dk1"/>
                  </a:solidFill>
                  <a:latin typeface="Calibri"/>
                  <a:ea typeface="Calibri"/>
                  <a:cs typeface="Calibri"/>
                  <a:sym typeface="Calibri"/>
                </a:rPr>
                <a:t> :</a:t>
              </a:r>
              <a:endParaRPr/>
            </a:p>
            <a:p>
              <a:pPr marL="0" marR="0" lvl="0" indent="0" algn="ctr" rtl="0">
                <a:lnSpc>
                  <a:spcPct val="107000"/>
                </a:lnSpc>
                <a:spcBef>
                  <a:spcPts val="0"/>
                </a:spcBef>
                <a:spcAft>
                  <a:spcPts val="0"/>
                </a:spcAft>
                <a:buNone/>
              </a:pPr>
              <a:r>
                <a:rPr lang="fr-FR" sz="1100">
                  <a:solidFill>
                    <a:schemeClr val="dk1"/>
                  </a:solidFill>
                  <a:latin typeface="Calibri"/>
                  <a:ea typeface="Calibri"/>
                  <a:cs typeface="Calibri"/>
                  <a:sym typeface="Calibri"/>
                </a:rPr>
                <a:t>Pr Matthias BUCHLER</a:t>
              </a:r>
              <a:endParaRPr/>
            </a:p>
            <a:p>
              <a:pPr marL="0" marR="0" lvl="0" indent="0" algn="ctr" rtl="0">
                <a:lnSpc>
                  <a:spcPct val="107000"/>
                </a:lnSpc>
                <a:spcBef>
                  <a:spcPts val="0"/>
                </a:spcBef>
                <a:spcAft>
                  <a:spcPts val="0"/>
                </a:spcAft>
                <a:buNone/>
              </a:pPr>
              <a:r>
                <a:rPr lang="fr-FR" sz="11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mathias.buchler@univ-tours.fr</a:t>
              </a:r>
              <a:endParaRPr sz="11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endParaRPr sz="1100">
                <a:solidFill>
                  <a:schemeClr val="dk1"/>
                </a:solidFill>
                <a:latin typeface="Calibri"/>
                <a:ea typeface="Calibri"/>
                <a:cs typeface="Calibri"/>
                <a:sym typeface="Calibri"/>
              </a:endParaRPr>
            </a:p>
          </p:txBody>
        </p:sp>
      </p:grpSp>
      <p:sp>
        <p:nvSpPr>
          <p:cNvPr id="2055" name="Google Shape;2055;p65"/>
          <p:cNvSpPr/>
          <p:nvPr/>
        </p:nvSpPr>
        <p:spPr>
          <a:xfrm>
            <a:off x="0" y="5641937"/>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1"/>
                </a:solidFill>
                <a:latin typeface="Calibri"/>
                <a:ea typeface="Calibri"/>
                <a:cs typeface="Calibri"/>
                <a:sym typeface="Calibri"/>
              </a:rPr>
              <a:t>Contacts</a:t>
            </a:r>
            <a:endParaRPr sz="1100" b="1">
              <a:solidFill>
                <a:schemeClr val="accent1"/>
              </a:solidFill>
              <a:latin typeface="Calibri"/>
              <a:ea typeface="Calibri"/>
              <a:cs typeface="Calibri"/>
              <a:sym typeface="Calibri"/>
            </a:endParaRPr>
          </a:p>
        </p:txBody>
      </p:sp>
      <p:grpSp>
        <p:nvGrpSpPr>
          <p:cNvPr id="2056" name="Google Shape;2056;p65"/>
          <p:cNvGrpSpPr/>
          <p:nvPr/>
        </p:nvGrpSpPr>
        <p:grpSpPr>
          <a:xfrm>
            <a:off x="2875280" y="3527286"/>
            <a:ext cx="3600410" cy="2114651"/>
            <a:chOff x="78216" y="3704036"/>
            <a:chExt cx="2698084" cy="1787329"/>
          </a:xfrm>
        </p:grpSpPr>
        <p:sp>
          <p:nvSpPr>
            <p:cNvPr id="2057" name="Google Shape;2057;p65"/>
            <p:cNvSpPr/>
            <p:nvPr/>
          </p:nvSpPr>
          <p:spPr>
            <a:xfrm>
              <a:off x="78216" y="3704036"/>
              <a:ext cx="2698084" cy="1787329"/>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450215" marR="0" lvl="0" indent="-90170" algn="ctr" rtl="0">
                <a:lnSpc>
                  <a:spcPct val="141818"/>
                </a:lnSpc>
                <a:spcBef>
                  <a:spcPts val="0"/>
                </a:spcBef>
                <a:spcAft>
                  <a:spcPts val="0"/>
                </a:spcAft>
                <a:buNone/>
              </a:pPr>
              <a:endParaRPr sz="1100" b="1" u="sng">
                <a:solidFill>
                  <a:srgbClr val="000000"/>
                </a:solidFill>
                <a:latin typeface="Calibri"/>
                <a:ea typeface="Calibri"/>
                <a:cs typeface="Calibri"/>
                <a:sym typeface="Calibri"/>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CHU :</a:t>
              </a:r>
              <a:r>
                <a:rPr lang="fr-FR" sz="1200">
                  <a:solidFill>
                    <a:schemeClr val="dk1"/>
                  </a:solidFill>
                  <a:latin typeface="Times New Roman"/>
                  <a:ea typeface="Times New Roman"/>
                  <a:cs typeface="Times New Roman"/>
                  <a:sym typeface="Times New Roman"/>
                </a:rPr>
                <a:t> </a:t>
              </a:r>
              <a:r>
                <a:rPr lang="fr-FR" sz="1100">
                  <a:solidFill>
                    <a:srgbClr val="000000"/>
                  </a:solidFill>
                  <a:latin typeface="Calibri"/>
                  <a:ea typeface="Calibri"/>
                  <a:cs typeface="Calibri"/>
                  <a:sym typeface="Calibri"/>
                </a:rPr>
                <a:t>2 internats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 (6 chambres à Bretonneau et 18 à Trousseau)</a:t>
              </a:r>
              <a:endParaRPr sz="1100">
                <a:solidFill>
                  <a:srgbClr val="000000"/>
                </a:solidFill>
                <a:latin typeface="Calibri"/>
                <a:ea typeface="Calibri"/>
                <a:cs typeface="Calibri"/>
                <a:sym typeface="Calibri"/>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principalement réservés aux premières années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Demandes encadrées par l’AIT</a:t>
              </a:r>
              <a:endParaRPr sz="1100">
                <a:solidFill>
                  <a:srgbClr val="000000"/>
                </a:solidFill>
                <a:latin typeface="Calibri"/>
                <a:ea typeface="Calibri"/>
                <a:cs typeface="Calibri"/>
                <a:sym typeface="Calibri"/>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Self à tous les internats</a:t>
              </a:r>
              <a:endParaRPr sz="1200">
                <a:solidFill>
                  <a:schemeClr val="dk1"/>
                </a:solidFill>
                <a:latin typeface="Times New Roman"/>
                <a:ea typeface="Times New Roman"/>
                <a:cs typeface="Times New Roman"/>
                <a:sym typeface="Times New Roman"/>
              </a:endParaRPr>
            </a:p>
            <a:p>
              <a:pPr marL="450215" marR="0" lvl="0" indent="-90170" algn="ctr" rtl="0">
                <a:lnSpc>
                  <a:spcPct val="130000"/>
                </a:lnSpc>
                <a:spcBef>
                  <a:spcPts val="0"/>
                </a:spcBef>
                <a:spcAft>
                  <a:spcPts val="0"/>
                </a:spcAft>
                <a:buNone/>
              </a:pPr>
              <a:r>
                <a:rPr lang="fr-FR" sz="1100" b="1" u="sng">
                  <a:solidFill>
                    <a:srgbClr val="000000"/>
                  </a:solidFill>
                  <a:latin typeface="Calibri"/>
                  <a:ea typeface="Calibri"/>
                  <a:cs typeface="Calibri"/>
                  <a:sym typeface="Calibri"/>
                </a:rPr>
                <a:t>CHR </a:t>
              </a:r>
              <a:r>
                <a:rPr lang="fr-FR" sz="1100" u="sng">
                  <a:solidFill>
                    <a:srgbClr val="000000"/>
                  </a:solidFill>
                  <a:latin typeface="Calibri"/>
                  <a:ea typeface="Calibri"/>
                  <a:cs typeface="Calibri"/>
                  <a:sym typeface="Calibri"/>
                </a:rPr>
                <a:t>:</a:t>
              </a:r>
              <a:r>
                <a:rPr lang="fr-FR" sz="1200">
                  <a:solidFill>
                    <a:schemeClr val="dk1"/>
                  </a:solidFill>
                  <a:latin typeface="Times New Roman"/>
                  <a:ea typeface="Times New Roman"/>
                  <a:cs typeface="Times New Roman"/>
                  <a:sym typeface="Times New Roman"/>
                </a:rPr>
                <a:t> </a:t>
              </a:r>
              <a:r>
                <a:rPr lang="fr-FR" sz="1100">
                  <a:solidFill>
                    <a:srgbClr val="000000"/>
                  </a:solidFill>
                  <a:latin typeface="Calibri"/>
                  <a:ea typeface="Calibri"/>
                  <a:cs typeface="Calibri"/>
                  <a:sym typeface="Calibri"/>
                </a:rPr>
                <a:t>Tous </a:t>
              </a:r>
              <a:endParaRPr/>
            </a:p>
            <a:p>
              <a:pPr marL="450215" marR="0" lvl="0" indent="-90170" algn="ctr" rtl="0">
                <a:lnSpc>
                  <a:spcPct val="141818"/>
                </a:lnSpc>
                <a:spcBef>
                  <a:spcPts val="0"/>
                </a:spcBef>
                <a:spcAft>
                  <a:spcPts val="0"/>
                </a:spcAft>
                <a:buNone/>
              </a:pPr>
              <a:r>
                <a:rPr lang="fr-FR" sz="1100">
                  <a:solidFill>
                    <a:srgbClr val="000000"/>
                  </a:solidFill>
                  <a:latin typeface="Calibri"/>
                  <a:ea typeface="Calibri"/>
                  <a:cs typeface="Calibri"/>
                  <a:sym typeface="Calibri"/>
                </a:rPr>
                <a:t>très bonne ambiance  </a:t>
              </a:r>
              <a:endParaRPr sz="1200">
                <a:solidFill>
                  <a:schemeClr val="dk1"/>
                </a:solidFill>
                <a:latin typeface="Times New Roman"/>
                <a:ea typeface="Times New Roman"/>
                <a:cs typeface="Times New Roman"/>
                <a:sym typeface="Times New Roman"/>
              </a:endParaRPr>
            </a:p>
            <a:p>
              <a:pPr marL="450215" marR="0" lvl="0" indent="-90170" algn="ctr" rtl="0">
                <a:lnSpc>
                  <a:spcPct val="141818"/>
                </a:lnSpc>
                <a:spcBef>
                  <a:spcPts val="0"/>
                </a:spcBef>
                <a:spcAft>
                  <a:spcPts val="0"/>
                </a:spcAft>
                <a:buNone/>
              </a:pPr>
              <a:r>
                <a:rPr lang="fr-FR" sz="1100" b="1" u="sng">
                  <a:solidFill>
                    <a:srgbClr val="000000"/>
                  </a:solidFill>
                  <a:latin typeface="Calibri"/>
                  <a:ea typeface="Calibri"/>
                  <a:cs typeface="Calibri"/>
                  <a:sym typeface="Calibri"/>
                </a:rPr>
                <a:t>Prix F2 </a:t>
              </a:r>
              <a:r>
                <a:rPr lang="fr-FR" sz="1100">
                  <a:solidFill>
                    <a:srgbClr val="000000"/>
                  </a:solidFill>
                  <a:latin typeface="Calibri"/>
                  <a:ea typeface="Calibri"/>
                  <a:cs typeface="Calibri"/>
                  <a:sym typeface="Calibri"/>
                </a:rPr>
                <a:t>en centre ville :  400 à 600 €</a:t>
              </a:r>
              <a:endParaRPr sz="1200">
                <a:solidFill>
                  <a:schemeClr val="dk1"/>
                </a:solidFill>
                <a:latin typeface="Times New Roman"/>
                <a:ea typeface="Times New Roman"/>
                <a:cs typeface="Times New Roman"/>
                <a:sym typeface="Times New Roman"/>
              </a:endParaRPr>
            </a:p>
          </p:txBody>
        </p:sp>
        <p:sp>
          <p:nvSpPr>
            <p:cNvPr id="2058" name="Google Shape;2058;p65"/>
            <p:cNvSpPr/>
            <p:nvPr/>
          </p:nvSpPr>
          <p:spPr>
            <a:xfrm>
              <a:off x="412845" y="3717248"/>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Logement</a:t>
              </a:r>
              <a:endParaRPr sz="1100" b="1">
                <a:solidFill>
                  <a:schemeClr val="accent2"/>
                </a:solidFill>
                <a:latin typeface="Calibri"/>
                <a:ea typeface="Calibri"/>
                <a:cs typeface="Calibri"/>
                <a:sym typeface="Calibri"/>
              </a:endParaRPr>
            </a:p>
          </p:txBody>
        </p:sp>
      </p:grpSp>
      <p:grpSp>
        <p:nvGrpSpPr>
          <p:cNvPr id="2059" name="Google Shape;2059;p65"/>
          <p:cNvGrpSpPr/>
          <p:nvPr/>
        </p:nvGrpSpPr>
        <p:grpSpPr>
          <a:xfrm>
            <a:off x="120436" y="3913848"/>
            <a:ext cx="2281657" cy="1549098"/>
            <a:chOff x="120436" y="3826256"/>
            <a:chExt cx="2281657" cy="1549098"/>
          </a:xfrm>
        </p:grpSpPr>
        <p:sp>
          <p:nvSpPr>
            <p:cNvPr id="2060" name="Google Shape;2060;p65"/>
            <p:cNvSpPr/>
            <p:nvPr/>
          </p:nvSpPr>
          <p:spPr>
            <a:xfrm>
              <a:off x="237078" y="3826256"/>
              <a:ext cx="2028825" cy="342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fr-FR" sz="1600" b="1">
                  <a:solidFill>
                    <a:schemeClr val="accent2"/>
                  </a:solidFill>
                  <a:latin typeface="Calibri"/>
                  <a:ea typeface="Calibri"/>
                  <a:cs typeface="Calibri"/>
                  <a:sym typeface="Calibri"/>
                </a:rPr>
                <a:t>Accès</a:t>
              </a:r>
              <a:r>
                <a:rPr lang="fr-FR" sz="1600">
                  <a:solidFill>
                    <a:srgbClr val="FF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2061" name="Google Shape;2061;p65"/>
            <p:cNvSpPr/>
            <p:nvPr/>
          </p:nvSpPr>
          <p:spPr>
            <a:xfrm>
              <a:off x="120436" y="3843020"/>
              <a:ext cx="2281657" cy="1532334"/>
            </a:xfrm>
            <a:prstGeom prst="roundRect">
              <a:avLst>
                <a:gd name="adj" fmla="val 16667"/>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Aéroport</a:t>
              </a:r>
              <a:r>
                <a:rPr lang="fr-FR" sz="1200">
                  <a:solidFill>
                    <a:schemeClr val="dk1"/>
                  </a:solidFill>
                  <a:latin typeface="Calibri"/>
                  <a:ea typeface="Calibri"/>
                  <a:cs typeface="Calibri"/>
                  <a:sym typeface="Calibri"/>
                </a:rPr>
                <a:t> :  Départ pour Marseille, Londres, Porto, Dublin, Marrakech</a:t>
              </a:r>
              <a:endParaRPr/>
            </a:p>
            <a:p>
              <a:pPr marL="0" marR="0" lvl="0" indent="0" algn="l" rtl="0">
                <a:spcBef>
                  <a:spcPts val="0"/>
                </a:spcBef>
                <a:spcAft>
                  <a:spcPts val="0"/>
                </a:spcAft>
                <a:buNone/>
              </a:pPr>
              <a:r>
                <a:rPr lang="fr-FR" sz="1200" b="1">
                  <a:solidFill>
                    <a:schemeClr val="dk1"/>
                  </a:solidFill>
                  <a:latin typeface="Calibri"/>
                  <a:ea typeface="Calibri"/>
                  <a:cs typeface="Calibri"/>
                  <a:sym typeface="Calibri"/>
                </a:rPr>
                <a:t>Gare</a:t>
              </a:r>
              <a:r>
                <a:rPr lang="fr-FR" sz="1200">
                  <a:solidFill>
                    <a:schemeClr val="dk1"/>
                  </a:solidFill>
                  <a:latin typeface="Calibri"/>
                  <a:ea typeface="Calibri"/>
                  <a:cs typeface="Calibri"/>
                  <a:sym typeface="Calibri"/>
                </a:rPr>
                <a:t> :  1h10 Paris, 2h Bordeaux, 2h Nantes, 4H Lyon</a:t>
              </a:r>
              <a:br>
                <a:rPr lang="fr-FR" sz="1200">
                  <a:solidFill>
                    <a:schemeClr val="dk1"/>
                  </a:solidFill>
                  <a:latin typeface="Calibri"/>
                  <a:ea typeface="Calibri"/>
                  <a:cs typeface="Calibri"/>
                  <a:sym typeface="Calibri"/>
                </a:rPr>
              </a:br>
              <a:r>
                <a:rPr lang="fr-FR" sz="1200" b="1">
                  <a:solidFill>
                    <a:schemeClr val="dk1"/>
                  </a:solidFill>
                  <a:latin typeface="Calibri"/>
                  <a:ea typeface="Calibri"/>
                  <a:cs typeface="Calibri"/>
                  <a:sym typeface="Calibri"/>
                </a:rPr>
                <a:t>Voiture</a:t>
              </a:r>
              <a:r>
                <a:rPr lang="fr-FR" sz="1200">
                  <a:solidFill>
                    <a:schemeClr val="dk1"/>
                  </a:solidFill>
                  <a:latin typeface="Calibri"/>
                  <a:ea typeface="Calibri"/>
                  <a:cs typeface="Calibri"/>
                  <a:sym typeface="Calibri"/>
                </a:rPr>
                <a:t> : 2H30 Paris</a:t>
              </a:r>
              <a:endParaRPr/>
            </a:p>
          </p:txBody>
        </p:sp>
      </p:grpSp>
      <p:pic>
        <p:nvPicPr>
          <p:cNvPr id="2062" name="Google Shape;2062;p65" descr="Capture d’écran 2017-07-04 à 09.58.22.png"/>
          <p:cNvPicPr preferRelativeResize="0"/>
          <p:nvPr/>
        </p:nvPicPr>
        <p:blipFill rotWithShape="1">
          <a:blip r:embed="rId8">
            <a:alphaModFix/>
          </a:blip>
          <a:srcRect/>
          <a:stretch/>
        </p:blipFill>
        <p:spPr>
          <a:xfrm>
            <a:off x="2392319" y="1633651"/>
            <a:ext cx="4705723" cy="1721819"/>
          </a:xfrm>
          <a:prstGeom prst="roundRect">
            <a:avLst>
              <a:gd name="adj" fmla="val 16667"/>
            </a:avLst>
          </a:prstGeom>
          <a:noFill/>
          <a:ln>
            <a:noFill/>
          </a:ln>
        </p:spPr>
      </p:pic>
      <p:sp>
        <p:nvSpPr>
          <p:cNvPr id="2063" name="Google Shape;2063;p65"/>
          <p:cNvSpPr/>
          <p:nvPr/>
        </p:nvSpPr>
        <p:spPr>
          <a:xfrm>
            <a:off x="4056820" y="403844"/>
            <a:ext cx="1030360" cy="589595"/>
          </a:xfrm>
          <a:prstGeom prst="roundRect">
            <a:avLst>
              <a:gd name="adj" fmla="val 16667"/>
            </a:avLst>
          </a:prstGeom>
          <a:solidFill>
            <a:srgbClr val="FFFFFF">
              <a:alpha val="49803"/>
            </a:srgbClr>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fr-FR" sz="2800" b="1">
                <a:solidFill>
                  <a:srgbClr val="000000"/>
                </a:solidFill>
                <a:latin typeface="Calibri"/>
                <a:ea typeface="Calibri"/>
                <a:cs typeface="Calibri"/>
                <a:sym typeface="Calibri"/>
              </a:rPr>
              <a:t>Tours</a:t>
            </a:r>
            <a:endParaRPr sz="1100">
              <a:solidFill>
                <a:srgbClr val="000000"/>
              </a:solidFill>
              <a:latin typeface="Calibri"/>
              <a:ea typeface="Calibri"/>
              <a:cs typeface="Calibri"/>
              <a:sym typeface="Calibri"/>
            </a:endParaRPr>
          </a:p>
        </p:txBody>
      </p:sp>
      <p:sp>
        <p:nvSpPr>
          <p:cNvPr id="2064" name="Google Shape;2064;p65"/>
          <p:cNvSpPr/>
          <p:nvPr/>
        </p:nvSpPr>
        <p:spPr>
          <a:xfrm>
            <a:off x="7012299" y="1802423"/>
            <a:ext cx="2131701" cy="5019020"/>
          </a:xfrm>
          <a:prstGeom prst="roundRect">
            <a:avLst>
              <a:gd name="adj" fmla="val 16667"/>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Calibri"/>
                <a:ea typeface="Calibri"/>
                <a:cs typeface="Calibri"/>
                <a:sym typeface="Calibri"/>
              </a:rPr>
              <a:t>Ville animée remplie d’étudiants située sur les rives de la Loire et du Cher avec des rencontres sportives (10 et 20 km de Tours, canoë sur la Loire), gastronomie au rendez vous,  entourée de vignobles et de châteaux de la Loire. Vous découvrirez la fameuse place Plumereau (sacrée « plus belle place de France pour prendre l’apéritif »  par les guides Lonely Planet, la Guinguette des Bords de Loire, où la moitié de la ville se retrouve pour boire des bières sous les saules de la mi-mai à la mi-septembre… Niveau culturel : un palais des Congrès,  de nombreux festivals : Aucard de Tours, Terres du Son, les concerts des Îlots électroniques… </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Tout peut se faire à vélo mais bus ou tram sont la.</a:t>
            </a:r>
            <a:endParaRPr/>
          </a:p>
          <a:p>
            <a:pPr marL="0" marR="0" lvl="0" indent="0" algn="l" rtl="0">
              <a:spcBef>
                <a:spcPts val="0"/>
              </a:spcBef>
              <a:spcAft>
                <a:spcPts val="0"/>
              </a:spcAft>
              <a:buNone/>
            </a:pPr>
            <a:r>
              <a:rPr lang="fr-FR" sz="1100">
                <a:solidFill>
                  <a:schemeClr val="dk1"/>
                </a:solidFill>
                <a:latin typeface="Calibri"/>
                <a:ea typeface="Calibri"/>
                <a:cs typeface="Calibri"/>
                <a:sym typeface="Calibri"/>
              </a:rPr>
              <a:t>Bref Tours est une grande ville à taille humaine, où il fait vraiment bon vivre.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2069" name="Google Shape;2069;p66"/>
          <p:cNvPicPr preferRelativeResize="0"/>
          <p:nvPr/>
        </p:nvPicPr>
        <p:blipFill rotWithShape="1">
          <a:blip r:embed="rId3">
            <a:alphaModFix/>
          </a:blip>
          <a:srcRect/>
          <a:stretch/>
        </p:blipFill>
        <p:spPr>
          <a:xfrm>
            <a:off x="20365" y="6054"/>
            <a:ext cx="9141139" cy="6858000"/>
          </a:xfrm>
          <a:prstGeom prst="rect">
            <a:avLst/>
          </a:prstGeom>
          <a:noFill/>
          <a:ln>
            <a:noFill/>
          </a:ln>
        </p:spPr>
      </p:pic>
      <p:sp>
        <p:nvSpPr>
          <p:cNvPr id="2070" name="Google Shape;2070;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67</a:t>
            </a:fld>
            <a:endParaRPr/>
          </a:p>
        </p:txBody>
      </p:sp>
      <p:sp>
        <p:nvSpPr>
          <p:cNvPr id="2071" name="Google Shape;2071;p66"/>
          <p:cNvSpPr txBox="1"/>
          <p:nvPr/>
        </p:nvSpPr>
        <p:spPr>
          <a:xfrm>
            <a:off x="2855374" y="412750"/>
            <a:ext cx="343325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chemeClr val="dk1"/>
                </a:solidFill>
                <a:latin typeface="Arial Black"/>
                <a:ea typeface="Arial Black"/>
                <a:cs typeface="Arial Black"/>
                <a:sym typeface="Arial Black"/>
              </a:rPr>
              <a:t>Liens utiles</a:t>
            </a:r>
            <a:endParaRPr/>
          </a:p>
        </p:txBody>
      </p:sp>
      <p:sp>
        <p:nvSpPr>
          <p:cNvPr id="2072" name="Google Shape;2072;p66"/>
          <p:cNvSpPr txBox="1"/>
          <p:nvPr/>
        </p:nvSpPr>
        <p:spPr>
          <a:xfrm>
            <a:off x="656167" y="1242912"/>
            <a:ext cx="7615963" cy="2369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dirty="0">
                <a:solidFill>
                  <a:schemeClr val="dk1"/>
                </a:solidFill>
                <a:latin typeface="Calibri"/>
                <a:ea typeface="Calibri"/>
                <a:cs typeface="Calibri"/>
                <a:sym typeface="Calibri"/>
              </a:rPr>
              <a:t>Internat</a:t>
            </a:r>
            <a:endParaRPr sz="1800" b="1" u="sng"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fr-FR" sz="1600" dirty="0" err="1">
                <a:solidFill>
                  <a:schemeClr val="dk1"/>
                </a:solidFill>
                <a:latin typeface="Calibri"/>
                <a:ea typeface="Calibri"/>
                <a:cs typeface="Calibri"/>
                <a:sym typeface="Calibri"/>
              </a:rPr>
              <a:t>InterSyndicat</a:t>
            </a:r>
            <a:r>
              <a:rPr lang="fr-FR" sz="1600" dirty="0">
                <a:solidFill>
                  <a:schemeClr val="dk1"/>
                </a:solidFill>
                <a:latin typeface="Calibri"/>
                <a:ea typeface="Calibri"/>
                <a:cs typeface="Calibri"/>
                <a:sym typeface="Calibri"/>
              </a:rPr>
              <a:t> National des Internes (</a:t>
            </a:r>
            <a:r>
              <a:rPr lang="fr-FR" sz="1600" b="1" dirty="0">
                <a:solidFill>
                  <a:schemeClr val="dk1"/>
                </a:solidFill>
                <a:latin typeface="Calibri"/>
                <a:ea typeface="Calibri"/>
                <a:cs typeface="Calibri"/>
                <a:sym typeface="Calibri"/>
              </a:rPr>
              <a:t>ISNI)</a:t>
            </a:r>
            <a:r>
              <a:rPr lang="fr-FR" sz="1600" dirty="0">
                <a:solidFill>
                  <a:schemeClr val="dk1"/>
                </a:solidFill>
                <a:latin typeface="Calibri"/>
                <a:ea typeface="Calibri"/>
                <a:cs typeface="Calibri"/>
                <a:sym typeface="Calibri"/>
              </a:rPr>
              <a:t> : </a:t>
            </a:r>
            <a:r>
              <a:rPr lang="fr-FR" sz="1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http://www.isni.fr</a:t>
            </a:r>
            <a:r>
              <a:rPr lang="fr-FR" sz="16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fr-FR" sz="1200" i="1" dirty="0">
                <a:solidFill>
                  <a:schemeClr val="dk1"/>
                </a:solidFill>
                <a:latin typeface="Calibri"/>
                <a:ea typeface="Calibri"/>
                <a:cs typeface="Calibri"/>
                <a:sym typeface="Calibri"/>
              </a:rPr>
              <a:t>Nombreuses informations sur les villes, la réforme, le statut de l’interne, les remplacements</a:t>
            </a:r>
            <a:r>
              <a:rPr lang="fr-FR"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fr-FR" sz="1600" b="1" dirty="0">
                <a:solidFill>
                  <a:schemeClr val="dk1"/>
                </a:solidFill>
                <a:latin typeface="Calibri"/>
                <a:ea typeface="Calibri"/>
                <a:cs typeface="Calibri"/>
                <a:sym typeface="Calibri"/>
              </a:rPr>
              <a:t>Syndicat National des Internes de Néphrologie (SNIN) </a:t>
            </a:r>
            <a:r>
              <a:rPr lang="fr-FR" sz="1600" dirty="0">
                <a:solidFill>
                  <a:schemeClr val="dk1"/>
                </a:solidFill>
                <a:latin typeface="Calibri"/>
                <a:ea typeface="Calibri"/>
                <a:cs typeface="Calibri"/>
                <a:sym typeface="Calibri"/>
              </a:rPr>
              <a:t>: </a:t>
            </a:r>
            <a:endParaRPr dirty="0"/>
          </a:p>
          <a:p>
            <a:pPr marL="742950" marR="0" lvl="1" indent="-285750" algn="l" rtl="0">
              <a:spcBef>
                <a:spcPts val="0"/>
              </a:spcBef>
              <a:spcAft>
                <a:spcPts val="0"/>
              </a:spcAft>
              <a:buClr>
                <a:schemeClr val="dk2"/>
              </a:buClr>
              <a:buSzPts val="1600"/>
              <a:buFont typeface="Arial"/>
              <a:buChar char="•"/>
            </a:pPr>
            <a:r>
              <a:rPr lang="fr-FR" sz="1600" b="1" i="0" u="none" strike="noStrike" cap="none" dirty="0">
                <a:solidFill>
                  <a:schemeClr val="dk2"/>
                </a:solidFill>
                <a:latin typeface="Calibri"/>
                <a:ea typeface="Calibri"/>
                <a:cs typeface="Calibri"/>
                <a:sym typeface="Calibri"/>
              </a:rPr>
              <a:t>Site internet</a:t>
            </a:r>
            <a:r>
              <a:rPr lang="fr-FR" sz="1600" b="0" i="0" u="none" strike="noStrike" cap="none" dirty="0">
                <a:solidFill>
                  <a:schemeClr val="dk1"/>
                </a:solidFill>
                <a:latin typeface="Calibri"/>
                <a:ea typeface="Calibri"/>
                <a:cs typeface="Calibri"/>
                <a:sym typeface="Calibri"/>
              </a:rPr>
              <a:t> : </a:t>
            </a:r>
            <a:r>
              <a:rPr lang="fr-FR" sz="16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http://www.sninephro.fr</a:t>
            </a:r>
            <a:r>
              <a:rPr lang="fr-FR" sz="1600" b="0" i="0" u="none" strike="noStrike" cap="none" dirty="0">
                <a:solidFill>
                  <a:schemeClr val="dk1"/>
                </a:solidFill>
                <a:latin typeface="Calibri"/>
                <a:ea typeface="Calibri"/>
                <a:cs typeface="Calibri"/>
                <a:sym typeface="Calibri"/>
              </a:rPr>
              <a:t> </a:t>
            </a:r>
            <a:endParaRPr dirty="0"/>
          </a:p>
          <a:p>
            <a:pPr marL="742950" marR="0" lvl="1" indent="-285750" algn="l" rtl="0">
              <a:spcBef>
                <a:spcPts val="0"/>
              </a:spcBef>
              <a:spcAft>
                <a:spcPts val="0"/>
              </a:spcAft>
              <a:buClr>
                <a:schemeClr val="dk2"/>
              </a:buClr>
              <a:buSzPts val="1600"/>
              <a:buFont typeface="Arial"/>
              <a:buChar char="•"/>
            </a:pPr>
            <a:r>
              <a:rPr lang="fr-FR" sz="1600" b="1" i="0" u="none" strike="noStrike" cap="none" dirty="0">
                <a:solidFill>
                  <a:schemeClr val="dk2"/>
                </a:solidFill>
                <a:latin typeface="Calibri"/>
                <a:ea typeface="Calibri"/>
                <a:cs typeface="Calibri"/>
                <a:sym typeface="Calibri"/>
              </a:rPr>
              <a:t>Facebook</a:t>
            </a:r>
            <a:r>
              <a:rPr lang="fr-FR" sz="1600" b="0" i="0" u="none" strike="noStrike" cap="none" dirty="0">
                <a:solidFill>
                  <a:schemeClr val="dk1"/>
                </a:solidFill>
                <a:latin typeface="Calibri"/>
                <a:ea typeface="Calibri"/>
                <a:cs typeface="Calibri"/>
                <a:sym typeface="Calibri"/>
              </a:rPr>
              <a:t> : </a:t>
            </a:r>
            <a:r>
              <a:rPr lang="fr-FR" sz="16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http://www.facebook.com/sninephrologie/</a:t>
            </a:r>
            <a:r>
              <a:rPr lang="fr-FR" sz="1600" b="0" i="0" u="none" strike="noStrike" cap="none" dirty="0">
                <a:solidFill>
                  <a:schemeClr val="dk1"/>
                </a:solidFill>
                <a:latin typeface="Calibri"/>
                <a:ea typeface="Calibri"/>
                <a:cs typeface="Calibri"/>
                <a:sym typeface="Calibri"/>
              </a:rPr>
              <a:t> </a:t>
            </a:r>
            <a:endParaRPr dirty="0"/>
          </a:p>
          <a:p>
            <a:pPr marL="742950" marR="0" lvl="1" indent="-285750" algn="l" rtl="0">
              <a:spcBef>
                <a:spcPts val="0"/>
              </a:spcBef>
              <a:spcAft>
                <a:spcPts val="0"/>
              </a:spcAft>
              <a:buClr>
                <a:schemeClr val="dk2"/>
              </a:buClr>
              <a:buSzPts val="1600"/>
              <a:buFont typeface="Arial"/>
              <a:buChar char="•"/>
            </a:pPr>
            <a:r>
              <a:rPr lang="fr-FR" sz="1600" b="1" i="0" u="none" strike="noStrike" cap="none" dirty="0">
                <a:solidFill>
                  <a:schemeClr val="dk2"/>
                </a:solidFill>
                <a:latin typeface="Calibri"/>
                <a:ea typeface="Calibri"/>
                <a:cs typeface="Calibri"/>
                <a:sym typeface="Calibri"/>
              </a:rPr>
              <a:t>X</a:t>
            </a:r>
            <a:r>
              <a:rPr lang="fr-FR" sz="1600" b="0" i="0" u="none" strike="noStrike" cap="none" dirty="0">
                <a:solidFill>
                  <a:schemeClr val="dk1"/>
                </a:solidFill>
                <a:latin typeface="Calibri"/>
                <a:ea typeface="Calibri"/>
                <a:cs typeface="Calibri"/>
                <a:sym typeface="Calibri"/>
              </a:rPr>
              <a:t> : </a:t>
            </a:r>
            <a:r>
              <a:rPr lang="fr-FR" sz="16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http://X.com/sninephrologie</a:t>
            </a:r>
            <a:endParaRPr lang="fr-FR" sz="1600" b="0" i="0" u="sng"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2"/>
              </a:buClr>
              <a:buSzPts val="1600"/>
              <a:buFont typeface="Arial"/>
              <a:buChar char="•"/>
            </a:pPr>
            <a:r>
              <a:rPr lang="fr-FR" sz="1600" b="1" dirty="0">
                <a:solidFill>
                  <a:srgbClr val="3C6896"/>
                </a:solidFill>
                <a:latin typeface="Calibri"/>
                <a:ea typeface="Calibri"/>
                <a:cs typeface="Calibri"/>
                <a:sym typeface="Calibri"/>
              </a:rPr>
              <a:t>Instagram</a:t>
            </a:r>
            <a:r>
              <a:rPr lang="fr-FR" sz="1600" dirty="0">
                <a:solidFill>
                  <a:schemeClr val="dk1"/>
                </a:solidFill>
                <a:latin typeface="Calibri"/>
                <a:ea typeface="Calibri"/>
                <a:cs typeface="Calibri"/>
                <a:sym typeface="Calibri"/>
              </a:rPr>
              <a:t> : </a:t>
            </a:r>
            <a:r>
              <a:rPr lang="fr-FR" sz="1600" u="sng" dirty="0">
                <a:solidFill>
                  <a:schemeClr val="dk1"/>
                </a:solidFill>
                <a:latin typeface="Calibri"/>
                <a:ea typeface="Calibri"/>
                <a:cs typeface="Calibri"/>
                <a:sym typeface="Calibri"/>
              </a:rPr>
              <a:t>https://www.instagram.com/sninephro/</a:t>
            </a:r>
            <a:endParaRPr sz="16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 </a:t>
            </a:r>
            <a:endParaRPr dirty="0"/>
          </a:p>
        </p:txBody>
      </p:sp>
      <p:sp>
        <p:nvSpPr>
          <p:cNvPr id="2073" name="Google Shape;2073;p66"/>
          <p:cNvSpPr txBox="1"/>
          <p:nvPr/>
        </p:nvSpPr>
        <p:spPr>
          <a:xfrm>
            <a:off x="646021" y="3735027"/>
            <a:ext cx="7851958"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dirty="0">
                <a:solidFill>
                  <a:schemeClr val="dk1"/>
                </a:solidFill>
                <a:latin typeface="Calibri"/>
                <a:ea typeface="Calibri"/>
                <a:cs typeface="Calibri"/>
                <a:sym typeface="Calibri"/>
              </a:rPr>
              <a:t>Néphrologie</a:t>
            </a:r>
            <a:r>
              <a:rPr lang="fr-FR" sz="1800" dirty="0">
                <a:solidFill>
                  <a:schemeClr val="dk1"/>
                </a:solidFill>
                <a:latin typeface="Calibri"/>
                <a:ea typeface="Calibri"/>
                <a:cs typeface="Calibri"/>
                <a:sym typeface="Calibri"/>
              </a:rPr>
              <a:t> </a:t>
            </a:r>
            <a:endParaRPr dirty="0"/>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Société Francophone de Néphrologie Dialyse Transplantation : </a:t>
            </a:r>
            <a:r>
              <a:rPr lang="fr-FR" sz="16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https://www.sfndt.org</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Société Francophone de Transplantation : </a:t>
            </a:r>
            <a:r>
              <a:rPr lang="fr-FR" sz="1600"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https://www.transplantation-francophone.org</a:t>
            </a:r>
            <a:r>
              <a:rPr lang="fr-FR" sz="1600" dirty="0">
                <a:solidFill>
                  <a:schemeClr val="dk1"/>
                </a:solidFill>
                <a:latin typeface="Calibri"/>
                <a:ea typeface="Calibri"/>
                <a:cs typeface="Calibri"/>
                <a:sym typeface="Calibri"/>
              </a:rPr>
              <a:t> </a:t>
            </a:r>
            <a:endParaRPr dirty="0"/>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Collège Universitaire des Enseignants de Néphrologie : </a:t>
            </a:r>
            <a:r>
              <a:rPr lang="fr-FR" sz="1600" u="sng"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https://www.cuen.fr</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Club des Jeunes Néphrologues : </a:t>
            </a:r>
            <a:r>
              <a:rPr lang="fr-FR" sz="1600" u="sng"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http://www.cjnephro.com</a:t>
            </a:r>
            <a:r>
              <a:rPr lang="fr-FR" sz="1600" dirty="0">
                <a:solidFill>
                  <a:schemeClr val="dk1"/>
                </a:solidFill>
                <a:latin typeface="Calibri"/>
                <a:ea typeface="Calibri"/>
                <a:cs typeface="Calibri"/>
                <a:sym typeface="Calibri"/>
              </a:rPr>
              <a:t> </a:t>
            </a:r>
            <a:endParaRPr dirty="0"/>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Société Francophone de Transplantation Juniors : </a:t>
            </a:r>
            <a:r>
              <a:rPr lang="fr-FR" sz="1600" u="sng"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http://sft-juniors.fr</a:t>
            </a:r>
            <a:r>
              <a:rPr lang="fr-FR" sz="1600" dirty="0">
                <a:solidFill>
                  <a:schemeClr val="dk1"/>
                </a:solidFill>
                <a:latin typeface="Calibri"/>
                <a:ea typeface="Calibri"/>
                <a:cs typeface="Calibri"/>
                <a:sym typeface="Calibri"/>
              </a:rPr>
              <a:t> </a:t>
            </a:r>
            <a:endParaRPr dirty="0"/>
          </a:p>
          <a:p>
            <a:pPr marL="285750" marR="0" lvl="0" indent="-285750" algn="l" rtl="0">
              <a:spcBef>
                <a:spcPts val="0"/>
              </a:spcBef>
              <a:spcAft>
                <a:spcPts val="0"/>
              </a:spcAft>
              <a:buClr>
                <a:schemeClr val="dk1"/>
              </a:buClr>
              <a:buSzPts val="1600"/>
              <a:buFont typeface="Arial"/>
              <a:buChar char="•"/>
            </a:pPr>
            <a:r>
              <a:rPr lang="fr-FR" sz="1600" dirty="0">
                <a:solidFill>
                  <a:schemeClr val="dk1"/>
                </a:solidFill>
                <a:latin typeface="Calibri"/>
                <a:ea typeface="Calibri"/>
                <a:cs typeface="Calibri"/>
                <a:sym typeface="Calibri"/>
              </a:rPr>
              <a:t>Fondation du Rein : </a:t>
            </a:r>
            <a:r>
              <a:rPr lang="fr-FR" sz="1600" u="sng"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http://www.fondation-du-rein.org</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fr-FR" sz="1600" dirty="0" err="1">
                <a:solidFill>
                  <a:schemeClr val="dk1"/>
                </a:solidFill>
                <a:latin typeface="Calibri"/>
                <a:ea typeface="Calibri"/>
                <a:cs typeface="Calibri"/>
                <a:sym typeface="Calibri"/>
              </a:rPr>
              <a:t>Néphrohus</a:t>
            </a:r>
            <a:r>
              <a:rPr lang="fr-FR" sz="1600" dirty="0">
                <a:solidFill>
                  <a:schemeClr val="dk1"/>
                </a:solidFill>
                <a:latin typeface="Calibri"/>
                <a:ea typeface="Calibri"/>
                <a:cs typeface="Calibri"/>
                <a:sym typeface="Calibri"/>
              </a:rPr>
              <a:t> : </a:t>
            </a:r>
            <a:r>
              <a:rPr lang="fr-FR" sz="1600" u="sng"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https://nephro.unistra.fr/</a:t>
            </a:r>
            <a:r>
              <a:rPr lang="fr-FR" sz="1600" dirty="0">
                <a:solidFill>
                  <a:schemeClr val="dk1"/>
                </a:solidFill>
                <a:latin typeface="Calibri"/>
                <a:ea typeface="Calibri"/>
                <a:cs typeface="Calibri"/>
                <a:sym typeface="Calibri"/>
              </a:rPr>
              <a:t> </a:t>
            </a:r>
            <a:endParaRPr dirty="0"/>
          </a:p>
          <a:p>
            <a:pPr marL="457200" marR="0" lvl="1" indent="0" algn="l" rtl="0">
              <a:spcBef>
                <a:spcPts val="0"/>
              </a:spcBef>
              <a:spcAft>
                <a:spcPts val="0"/>
              </a:spcAft>
              <a:buNone/>
            </a:pPr>
            <a:r>
              <a:rPr lang="fr-FR" sz="1200" b="0" i="0" u="none" strike="noStrike" cap="none" dirty="0">
                <a:solidFill>
                  <a:schemeClr val="dk1"/>
                </a:solidFill>
                <a:latin typeface="Calibri"/>
                <a:ea typeface="Calibri"/>
                <a:cs typeface="Calibri"/>
                <a:sym typeface="Calibri"/>
              </a:rPr>
              <a:t>Site de e-learning en néphrologie.  </a:t>
            </a:r>
            <a:endParaRPr dirty="0"/>
          </a:p>
          <a:p>
            <a:pPr marL="285750" marR="0" lvl="0" indent="-285750" algn="l" rtl="0">
              <a:spcBef>
                <a:spcPts val="0"/>
              </a:spcBef>
              <a:spcAft>
                <a:spcPts val="0"/>
              </a:spcAft>
              <a:buClr>
                <a:schemeClr val="dk1"/>
              </a:buClr>
              <a:buSzPts val="1600"/>
              <a:buFont typeface="Arial"/>
              <a:buChar char="•"/>
            </a:pPr>
            <a:r>
              <a:rPr lang="fr-FR" sz="1600" dirty="0" err="1">
                <a:solidFill>
                  <a:schemeClr val="dk1"/>
                </a:solidFill>
                <a:latin typeface="Calibri"/>
                <a:ea typeface="Calibri"/>
                <a:cs typeface="Calibri"/>
                <a:sym typeface="Calibri"/>
              </a:rPr>
              <a:t>Nephroblog</a:t>
            </a:r>
            <a:r>
              <a:rPr lang="fr-FR" sz="1600" dirty="0">
                <a:solidFill>
                  <a:schemeClr val="dk1"/>
                </a:solidFill>
                <a:latin typeface="Calibri"/>
                <a:ea typeface="Calibri"/>
                <a:cs typeface="Calibri"/>
                <a:sym typeface="Calibri"/>
              </a:rPr>
              <a:t> : </a:t>
            </a:r>
            <a:r>
              <a:rPr lang="fr-FR" sz="1600" u="sng" dirty="0">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https://nephro.blog/medecin/</a:t>
            </a:r>
            <a:r>
              <a:rPr lang="fr-FR" sz="16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	</a:t>
            </a:r>
            <a:r>
              <a:rPr lang="fr-FR" sz="1200" i="1" dirty="0">
                <a:solidFill>
                  <a:schemeClr val="dk1"/>
                </a:solidFill>
                <a:latin typeface="Calibri"/>
                <a:ea typeface="Calibri"/>
                <a:cs typeface="Calibri"/>
                <a:sym typeface="Calibri"/>
              </a:rPr>
              <a:t>Blog d’un néphrologue Suisse avec cours, protocoles</a:t>
            </a:r>
            <a:r>
              <a:rPr lang="fr-FR" sz="12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pic>
        <p:nvPicPr>
          <p:cNvPr id="2074" name="Google Shape;2074;p66"/>
          <p:cNvPicPr preferRelativeResize="0"/>
          <p:nvPr/>
        </p:nvPicPr>
        <p:blipFill rotWithShape="1">
          <a:blip r:embed="rId16">
            <a:alphaModFix/>
          </a:blip>
          <a:srcRect/>
          <a:stretch/>
        </p:blipFill>
        <p:spPr>
          <a:xfrm>
            <a:off x="6822031" y="305514"/>
            <a:ext cx="1806068" cy="92235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pic>
        <p:nvPicPr>
          <p:cNvPr id="2079" name="Google Shape;2079;p67"/>
          <p:cNvPicPr preferRelativeResize="0"/>
          <p:nvPr/>
        </p:nvPicPr>
        <p:blipFill rotWithShape="1">
          <a:blip r:embed="rId3">
            <a:alphaModFix/>
          </a:blip>
          <a:srcRect/>
          <a:stretch/>
        </p:blipFill>
        <p:spPr>
          <a:xfrm>
            <a:off x="1430" y="0"/>
            <a:ext cx="9141139" cy="6858000"/>
          </a:xfrm>
          <a:prstGeom prst="rect">
            <a:avLst/>
          </a:prstGeom>
          <a:noFill/>
          <a:ln>
            <a:noFill/>
          </a:ln>
        </p:spPr>
      </p:pic>
      <p:sp>
        <p:nvSpPr>
          <p:cNvPr id="2080" name="Google Shape;208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68</a:t>
            </a:fld>
            <a:endParaRPr/>
          </a:p>
        </p:txBody>
      </p:sp>
      <p:grpSp>
        <p:nvGrpSpPr>
          <p:cNvPr id="2081" name="Google Shape;2081;p67"/>
          <p:cNvGrpSpPr/>
          <p:nvPr/>
        </p:nvGrpSpPr>
        <p:grpSpPr>
          <a:xfrm>
            <a:off x="3840480" y="447466"/>
            <a:ext cx="4424344" cy="5205272"/>
            <a:chOff x="4637308" y="837996"/>
            <a:chExt cx="3952261" cy="4615387"/>
          </a:xfrm>
        </p:grpSpPr>
        <p:pic>
          <p:nvPicPr>
            <p:cNvPr id="2082" name="Google Shape;2082;p67" descr="logo SNINephro Transparent.png"/>
            <p:cNvPicPr preferRelativeResize="0"/>
            <p:nvPr/>
          </p:nvPicPr>
          <p:blipFill rotWithShape="1">
            <a:blip r:embed="rId4">
              <a:alphaModFix/>
            </a:blip>
            <a:srcRect/>
            <a:stretch/>
          </p:blipFill>
          <p:spPr>
            <a:xfrm>
              <a:off x="4637308" y="837996"/>
              <a:ext cx="3952261" cy="4214424"/>
            </a:xfrm>
            <a:prstGeom prst="rect">
              <a:avLst/>
            </a:prstGeom>
            <a:noFill/>
            <a:ln>
              <a:noFill/>
            </a:ln>
          </p:spPr>
        </p:pic>
        <p:sp>
          <p:nvSpPr>
            <p:cNvPr id="2083" name="Google Shape;2083;p67"/>
            <p:cNvSpPr txBox="1"/>
            <p:nvPr/>
          </p:nvSpPr>
          <p:spPr>
            <a:xfrm>
              <a:off x="4942417" y="4798428"/>
              <a:ext cx="3277929" cy="654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chemeClr val="dk1"/>
                  </a:solidFill>
                  <a:latin typeface="Calibri"/>
                  <a:ea typeface="Calibri"/>
                  <a:cs typeface="Calibri"/>
                  <a:sym typeface="Calibri"/>
                </a:rPr>
                <a:t>Syndicat National des Internes de Néphrologie </a:t>
              </a:r>
              <a:endParaRPr/>
            </a:p>
            <a:p>
              <a:pPr marL="0" marR="0" lvl="0" indent="0" algn="l" rtl="0">
                <a:spcBef>
                  <a:spcPts val="0"/>
                </a:spcBef>
                <a:spcAft>
                  <a:spcPts val="0"/>
                </a:spcAft>
                <a:buNone/>
              </a:pPr>
              <a:r>
                <a:rPr lang="fr-FR" sz="1400">
                  <a:solidFill>
                    <a:schemeClr val="dk1"/>
                  </a:solidFill>
                  <a:latin typeface="Calibri"/>
                  <a:ea typeface="Calibri"/>
                  <a:cs typeface="Calibri"/>
                  <a:sym typeface="Calibri"/>
                </a:rPr>
                <a:t>Régi par le code du travail </a:t>
              </a:r>
              <a:endParaRPr/>
            </a:p>
            <a:p>
              <a:pPr marL="0" marR="0" lvl="0" indent="0" algn="l" rtl="0">
                <a:spcBef>
                  <a:spcPts val="0"/>
                </a:spcBef>
                <a:spcAft>
                  <a:spcPts val="0"/>
                </a:spcAft>
                <a:buNone/>
              </a:pPr>
              <a:r>
                <a:rPr lang="fr-FR" sz="1400" b="1" i="1"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sninephrologie@gmail.com</a:t>
              </a:r>
              <a:endParaRPr sz="1400" b="1" i="1">
                <a:solidFill>
                  <a:schemeClr val="dk1"/>
                </a:solidFill>
                <a:latin typeface="Calibri"/>
                <a:ea typeface="Calibri"/>
                <a:cs typeface="Calibri"/>
                <a:sym typeface="Calibri"/>
              </a:endParaRPr>
            </a:p>
          </p:txBody>
        </p:sp>
      </p:grpSp>
      <p:grpSp>
        <p:nvGrpSpPr>
          <p:cNvPr id="2084" name="Google Shape;2084;p67"/>
          <p:cNvGrpSpPr/>
          <p:nvPr/>
        </p:nvGrpSpPr>
        <p:grpSpPr>
          <a:xfrm>
            <a:off x="370422" y="693571"/>
            <a:ext cx="1587229" cy="3644253"/>
            <a:chOff x="518584" y="666752"/>
            <a:chExt cx="1587229" cy="3644253"/>
          </a:xfrm>
        </p:grpSpPr>
        <p:sp>
          <p:nvSpPr>
            <p:cNvPr id="2085" name="Google Shape;2085;p67"/>
            <p:cNvSpPr txBox="1"/>
            <p:nvPr/>
          </p:nvSpPr>
          <p:spPr>
            <a:xfrm>
              <a:off x="518584" y="666752"/>
              <a:ext cx="152157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chemeClr val="dk1"/>
                  </a:solidFill>
                  <a:latin typeface="Calibri"/>
                  <a:ea typeface="Calibri"/>
                  <a:cs typeface="Calibri"/>
                  <a:sym typeface="Calibri"/>
                </a:rPr>
                <a:t>Présidente </a:t>
              </a:r>
              <a:endParaRPr dirty="0"/>
            </a:p>
            <a:p>
              <a:pPr marL="0" marR="0" lvl="0" indent="0" algn="l" rtl="0">
                <a:spcBef>
                  <a:spcPts val="0"/>
                </a:spcBef>
                <a:spcAft>
                  <a:spcPts val="0"/>
                </a:spcAft>
                <a:buNone/>
              </a:pPr>
              <a:r>
                <a:rPr lang="fr-FR" sz="1400" dirty="0">
                  <a:solidFill>
                    <a:schemeClr val="dk1"/>
                  </a:solidFill>
                  <a:latin typeface="Calibri"/>
                  <a:ea typeface="Calibri"/>
                  <a:cs typeface="Calibri"/>
                  <a:sym typeface="Calibri"/>
                </a:rPr>
                <a:t>Emmanuelle VIAL</a:t>
              </a:r>
              <a:endParaRPr dirty="0"/>
            </a:p>
            <a:p>
              <a:pPr marL="0" marR="0" lvl="0" indent="0" algn="l" rtl="0">
                <a:spcBef>
                  <a:spcPts val="0"/>
                </a:spcBef>
                <a:spcAft>
                  <a:spcPts val="0"/>
                </a:spcAft>
                <a:buNone/>
              </a:pPr>
              <a:r>
                <a:rPr lang="fr-FR" sz="1400" i="1" dirty="0">
                  <a:solidFill>
                    <a:schemeClr val="dk1"/>
                  </a:solidFill>
                  <a:latin typeface="Calibri"/>
                  <a:ea typeface="Calibri"/>
                  <a:cs typeface="Calibri"/>
                  <a:sym typeface="Calibri"/>
                </a:rPr>
                <a:t>Bordeaux</a:t>
              </a:r>
              <a:endParaRPr dirty="0"/>
            </a:p>
          </p:txBody>
        </p:sp>
        <p:sp>
          <p:nvSpPr>
            <p:cNvPr id="2086" name="Google Shape;2086;p67"/>
            <p:cNvSpPr txBox="1"/>
            <p:nvPr/>
          </p:nvSpPr>
          <p:spPr>
            <a:xfrm>
              <a:off x="518584" y="1576040"/>
              <a:ext cx="1587229"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chemeClr val="dk1"/>
                  </a:solidFill>
                  <a:latin typeface="Calibri"/>
                  <a:ea typeface="Calibri"/>
                  <a:cs typeface="Calibri"/>
                  <a:sym typeface="Calibri"/>
                </a:rPr>
                <a:t>Vice-président </a:t>
              </a:r>
              <a:endParaRPr dirty="0"/>
            </a:p>
            <a:p>
              <a:pPr marL="0" marR="0" lvl="0" indent="0" algn="l" rtl="0">
                <a:spcBef>
                  <a:spcPts val="0"/>
                </a:spcBef>
                <a:spcAft>
                  <a:spcPts val="0"/>
                </a:spcAft>
                <a:buNone/>
              </a:pPr>
              <a:r>
                <a:rPr lang="fr-FR" sz="1400" dirty="0">
                  <a:solidFill>
                    <a:schemeClr val="dk1"/>
                  </a:solidFill>
                  <a:latin typeface="Calibri"/>
                  <a:ea typeface="Calibri"/>
                  <a:cs typeface="Calibri"/>
                  <a:sym typeface="Calibri"/>
                </a:rPr>
                <a:t>Valentin MAISONS</a:t>
              </a:r>
            </a:p>
            <a:p>
              <a:pPr marL="0" marR="0" lvl="0" indent="0" algn="l" rtl="0">
                <a:spcBef>
                  <a:spcPts val="0"/>
                </a:spcBef>
                <a:spcAft>
                  <a:spcPts val="0"/>
                </a:spcAft>
                <a:buNone/>
              </a:pPr>
              <a:r>
                <a:rPr lang="fr-FR" i="1" dirty="0">
                  <a:solidFill>
                    <a:schemeClr val="dk1"/>
                  </a:solidFill>
                  <a:latin typeface="Calibri"/>
                  <a:cs typeface="Calibri"/>
                  <a:sym typeface="Calibri"/>
                </a:rPr>
                <a:t>Tours </a:t>
              </a:r>
              <a:endParaRPr i="1" dirty="0"/>
            </a:p>
          </p:txBody>
        </p:sp>
        <p:sp>
          <p:nvSpPr>
            <p:cNvPr id="2087" name="Google Shape;2087;p67"/>
            <p:cNvSpPr txBox="1"/>
            <p:nvPr/>
          </p:nvSpPr>
          <p:spPr>
            <a:xfrm>
              <a:off x="518584" y="2554809"/>
              <a:ext cx="1386918"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chemeClr val="dk1"/>
                  </a:solidFill>
                  <a:latin typeface="Calibri"/>
                  <a:ea typeface="Calibri"/>
                  <a:cs typeface="Calibri"/>
                  <a:sym typeface="Calibri"/>
                </a:rPr>
                <a:t>Trésorier </a:t>
              </a:r>
              <a:endParaRPr dirty="0"/>
            </a:p>
            <a:p>
              <a:pPr marL="0" marR="0" lvl="0" indent="0" algn="l" rtl="0">
                <a:spcBef>
                  <a:spcPts val="0"/>
                </a:spcBef>
                <a:spcAft>
                  <a:spcPts val="0"/>
                </a:spcAft>
                <a:buNone/>
              </a:pPr>
              <a:r>
                <a:rPr lang="fr-FR" sz="1400" dirty="0">
                  <a:solidFill>
                    <a:schemeClr val="dk1"/>
                  </a:solidFill>
                  <a:latin typeface="Calibri"/>
                  <a:ea typeface="Calibri"/>
                  <a:cs typeface="Calibri"/>
                  <a:sym typeface="Calibri"/>
                </a:rPr>
                <a:t>Maxime TRISTANT</a:t>
              </a:r>
              <a:endParaRPr dirty="0"/>
            </a:p>
            <a:p>
              <a:pPr marL="0" marR="0" lvl="0" indent="0" algn="l" rtl="0">
                <a:spcBef>
                  <a:spcPts val="0"/>
                </a:spcBef>
                <a:spcAft>
                  <a:spcPts val="0"/>
                </a:spcAft>
                <a:buNone/>
              </a:pPr>
              <a:r>
                <a:rPr lang="fr-FR" sz="1400" i="1" dirty="0">
                  <a:solidFill>
                    <a:schemeClr val="dk1"/>
                  </a:solidFill>
                  <a:latin typeface="Calibri"/>
                  <a:ea typeface="Calibri"/>
                  <a:cs typeface="Calibri"/>
                  <a:sym typeface="Calibri"/>
                </a:rPr>
                <a:t>Besançon</a:t>
              </a:r>
              <a:endParaRPr dirty="0"/>
            </a:p>
          </p:txBody>
        </p:sp>
        <p:sp>
          <p:nvSpPr>
            <p:cNvPr id="2088" name="Google Shape;2088;p67"/>
            <p:cNvSpPr txBox="1"/>
            <p:nvPr/>
          </p:nvSpPr>
          <p:spPr>
            <a:xfrm>
              <a:off x="518584" y="3572341"/>
              <a:ext cx="156324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chemeClr val="dk1"/>
                  </a:solidFill>
                  <a:latin typeface="Calibri"/>
                  <a:ea typeface="Calibri"/>
                  <a:cs typeface="Calibri"/>
                  <a:sym typeface="Calibri"/>
                </a:rPr>
                <a:t>Secrétaire général </a:t>
              </a:r>
              <a:endParaRPr dirty="0"/>
            </a:p>
            <a:p>
              <a:pPr marL="0" marR="0" lvl="0" indent="0" algn="l" rtl="0">
                <a:spcBef>
                  <a:spcPts val="0"/>
                </a:spcBef>
                <a:spcAft>
                  <a:spcPts val="0"/>
                </a:spcAft>
                <a:buNone/>
              </a:pPr>
              <a:r>
                <a:rPr lang="fr-FR" sz="1400" dirty="0">
                  <a:solidFill>
                    <a:schemeClr val="dk1"/>
                  </a:solidFill>
                  <a:latin typeface="Calibri"/>
                  <a:ea typeface="Calibri"/>
                  <a:cs typeface="Calibri"/>
                  <a:sym typeface="Calibri"/>
                </a:rPr>
                <a:t>Enzo VEDRINE</a:t>
              </a:r>
              <a:endParaRPr dirty="0"/>
            </a:p>
            <a:p>
              <a:pPr marL="0" marR="0" lvl="0" indent="0" algn="l" rtl="0">
                <a:spcBef>
                  <a:spcPts val="0"/>
                </a:spcBef>
                <a:spcAft>
                  <a:spcPts val="0"/>
                </a:spcAft>
                <a:buNone/>
              </a:pPr>
              <a:r>
                <a:rPr lang="fr-FR" sz="1400" i="1" dirty="0">
                  <a:solidFill>
                    <a:schemeClr val="dk1"/>
                  </a:solidFill>
                  <a:latin typeface="Calibri"/>
                  <a:ea typeface="Calibri"/>
                  <a:cs typeface="Calibri"/>
                  <a:sym typeface="Calibri"/>
                </a:rPr>
                <a:t>Lyon</a:t>
              </a:r>
              <a:endParaRPr dirty="0"/>
            </a:p>
          </p:txBody>
        </p:sp>
      </p:grpSp>
      <p:sp>
        <p:nvSpPr>
          <p:cNvPr id="2089" name="Google Shape;2089;p67"/>
          <p:cNvSpPr txBox="1"/>
          <p:nvPr/>
        </p:nvSpPr>
        <p:spPr>
          <a:xfrm>
            <a:off x="356703" y="4978812"/>
            <a:ext cx="3470058"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u="sng" dirty="0">
                <a:solidFill>
                  <a:schemeClr val="dk1"/>
                </a:solidFill>
                <a:latin typeface="Calibri"/>
                <a:ea typeface="Calibri"/>
                <a:cs typeface="Calibri"/>
                <a:sym typeface="Calibri"/>
              </a:rPr>
              <a:t>Conseil d’administration</a:t>
            </a:r>
            <a:endParaRPr dirty="0"/>
          </a:p>
          <a:p>
            <a:pPr marL="0" marR="0" lvl="0" indent="0" algn="l" rtl="0">
              <a:lnSpc>
                <a:spcPct val="150000"/>
              </a:lnSpc>
              <a:spcBef>
                <a:spcPts val="0"/>
              </a:spcBef>
              <a:spcAft>
                <a:spcPts val="0"/>
              </a:spcAft>
              <a:buNone/>
            </a:pPr>
            <a:r>
              <a:rPr lang="fr-FR" sz="1400" dirty="0">
                <a:solidFill>
                  <a:schemeClr val="dk1"/>
                </a:solidFill>
                <a:latin typeface="Calibri"/>
                <a:ea typeface="Calibri"/>
                <a:cs typeface="Calibri"/>
                <a:sym typeface="Calibri"/>
              </a:rPr>
              <a:t>Tristan BARRETEAU, </a:t>
            </a:r>
            <a:r>
              <a:rPr lang="fr-FR" sz="1400" i="1" dirty="0">
                <a:solidFill>
                  <a:schemeClr val="dk1"/>
                </a:solidFill>
                <a:latin typeface="Calibri"/>
                <a:ea typeface="Calibri"/>
                <a:cs typeface="Calibri"/>
                <a:sym typeface="Calibri"/>
              </a:rPr>
              <a:t>Nantes</a:t>
            </a:r>
          </a:p>
          <a:p>
            <a:pPr marL="0" marR="0" lvl="0" indent="0" algn="l" rtl="0">
              <a:lnSpc>
                <a:spcPct val="150000"/>
              </a:lnSpc>
              <a:spcBef>
                <a:spcPts val="0"/>
              </a:spcBef>
              <a:spcAft>
                <a:spcPts val="0"/>
              </a:spcAft>
              <a:buNone/>
            </a:pPr>
            <a:r>
              <a:rPr lang="fr-FR" dirty="0">
                <a:solidFill>
                  <a:schemeClr val="dk1"/>
                </a:solidFill>
                <a:latin typeface="Calibri"/>
                <a:cs typeface="Calibri"/>
                <a:sym typeface="Calibri"/>
              </a:rPr>
              <a:t>Clémentin BACQUET, </a:t>
            </a:r>
            <a:r>
              <a:rPr lang="fr-FR" i="1" dirty="0">
                <a:solidFill>
                  <a:schemeClr val="dk1"/>
                </a:solidFill>
                <a:latin typeface="Calibri"/>
                <a:cs typeface="Calibri"/>
                <a:sym typeface="Calibri"/>
              </a:rPr>
              <a:t>Clermont-Ferrand</a:t>
            </a:r>
            <a:endParaRPr dirty="0"/>
          </a:p>
        </p:txBody>
      </p:sp>
      <p:sp>
        <p:nvSpPr>
          <p:cNvPr id="2090" name="Google Shape;2090;p67"/>
          <p:cNvSpPr txBox="1"/>
          <p:nvPr/>
        </p:nvSpPr>
        <p:spPr>
          <a:xfrm>
            <a:off x="370422" y="288851"/>
            <a:ext cx="8078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u="sng">
                <a:solidFill>
                  <a:schemeClr val="dk1"/>
                </a:solidFill>
                <a:latin typeface="Calibri"/>
                <a:ea typeface="Calibri"/>
                <a:cs typeface="Calibri"/>
                <a:sym typeface="Calibri"/>
              </a:rPr>
              <a:t>Bureau :</a:t>
            </a:r>
            <a:endParaRPr sz="1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p:cNvPicPr preferRelativeResize="0"/>
          <p:nvPr/>
        </p:nvPicPr>
        <p:blipFill rotWithShape="1">
          <a:blip r:embed="rId3">
            <a:alphaModFix/>
          </a:blip>
          <a:srcRect/>
          <a:stretch/>
        </p:blipFill>
        <p:spPr>
          <a:xfrm>
            <a:off x="2861" y="-9355"/>
            <a:ext cx="9141139" cy="6858000"/>
          </a:xfrm>
          <a:prstGeom prst="rect">
            <a:avLst/>
          </a:prstGeom>
          <a:noFill/>
          <a:ln>
            <a:noFill/>
          </a:ln>
        </p:spPr>
      </p:pic>
      <p:sp>
        <p:nvSpPr>
          <p:cNvPr id="154" name="Google Shape;154;p7"/>
          <p:cNvSpPr txBox="1">
            <a:spLocks noGrp="1"/>
          </p:cNvSpPr>
          <p:nvPr>
            <p:ph type="sldNum" idx="12"/>
          </p:nvPr>
        </p:nvSpPr>
        <p:spPr>
          <a:xfrm>
            <a:off x="6755653" y="6400633"/>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7</a:t>
            </a:fld>
            <a:endParaRPr/>
          </a:p>
        </p:txBody>
      </p:sp>
      <p:sp>
        <p:nvSpPr>
          <p:cNvPr id="155" name="Google Shape;155;p7"/>
          <p:cNvSpPr/>
          <p:nvPr/>
        </p:nvSpPr>
        <p:spPr>
          <a:xfrm>
            <a:off x="141584" y="1396095"/>
            <a:ext cx="7424339" cy="408623"/>
          </a:xfrm>
          <a:prstGeom prst="roundRect">
            <a:avLst>
              <a:gd name="adj" fmla="val 16667"/>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Phase socle</a:t>
            </a:r>
            <a:endParaRPr/>
          </a:p>
        </p:txBody>
      </p:sp>
      <p:sp>
        <p:nvSpPr>
          <p:cNvPr id="156" name="Google Shape;156;p7"/>
          <p:cNvSpPr/>
          <p:nvPr/>
        </p:nvSpPr>
        <p:spPr>
          <a:xfrm>
            <a:off x="141584" y="2644169"/>
            <a:ext cx="7424340" cy="408623"/>
          </a:xfrm>
          <a:prstGeom prst="roundRect">
            <a:avLst>
              <a:gd name="adj" fmla="val 16667"/>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Phase d’approfondissement </a:t>
            </a:r>
            <a:endParaRPr/>
          </a:p>
        </p:txBody>
      </p:sp>
      <p:sp>
        <p:nvSpPr>
          <p:cNvPr id="157" name="Google Shape;157;p7"/>
          <p:cNvSpPr/>
          <p:nvPr/>
        </p:nvSpPr>
        <p:spPr>
          <a:xfrm>
            <a:off x="141584" y="4620896"/>
            <a:ext cx="7424340" cy="408623"/>
          </a:xfrm>
          <a:prstGeom prst="roundRect">
            <a:avLst>
              <a:gd name="adj" fmla="val 16667"/>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Phase de consolidation</a:t>
            </a:r>
            <a:endParaRPr/>
          </a:p>
        </p:txBody>
      </p:sp>
      <p:sp>
        <p:nvSpPr>
          <p:cNvPr id="158" name="Google Shape;158;p7"/>
          <p:cNvSpPr txBox="1"/>
          <p:nvPr/>
        </p:nvSpPr>
        <p:spPr>
          <a:xfrm>
            <a:off x="141584" y="1843913"/>
            <a:ext cx="5996694"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en Néphrologie de préférence en CHU</a:t>
            </a:r>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en Réanimation</a:t>
            </a:r>
            <a:endParaRPr/>
          </a:p>
        </p:txBody>
      </p:sp>
      <p:sp>
        <p:nvSpPr>
          <p:cNvPr id="159" name="Google Shape;159;p7"/>
          <p:cNvSpPr txBox="1"/>
          <p:nvPr/>
        </p:nvSpPr>
        <p:spPr>
          <a:xfrm>
            <a:off x="141584" y="3199974"/>
            <a:ext cx="8037870"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en Dialyse</a:t>
            </a:r>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en Transplantation rénale</a:t>
            </a:r>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en Néphrologie au choix : conventionnel, dialyse, transplantation…</a:t>
            </a:r>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3 stages libres (Réanimation si non fait en socle)</a:t>
            </a:r>
            <a:endParaRPr/>
          </a:p>
        </p:txBody>
      </p:sp>
      <p:sp>
        <p:nvSpPr>
          <p:cNvPr id="160" name="Google Shape;160;p7"/>
          <p:cNvSpPr txBox="1"/>
          <p:nvPr/>
        </p:nvSpPr>
        <p:spPr>
          <a:xfrm>
            <a:off x="90784" y="5105576"/>
            <a:ext cx="8037870"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1 stage de 1 an ou 2 stages de 6 mois en hospitalier, libéral ou en stage mixte</a:t>
            </a:r>
            <a:endParaRPr/>
          </a:p>
        </p:txBody>
      </p:sp>
      <p:sp>
        <p:nvSpPr>
          <p:cNvPr id="161" name="Google Shape;161;p7"/>
          <p:cNvSpPr/>
          <p:nvPr/>
        </p:nvSpPr>
        <p:spPr>
          <a:xfrm>
            <a:off x="396812" y="5698461"/>
            <a:ext cx="2256504" cy="408623"/>
          </a:xfrm>
          <a:prstGeom prst="roundRect">
            <a:avLst>
              <a:gd name="adj" fmla="val 16667"/>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Option</a:t>
            </a:r>
            <a:endParaRPr/>
          </a:p>
        </p:txBody>
      </p:sp>
      <p:sp>
        <p:nvSpPr>
          <p:cNvPr id="162" name="Google Shape;162;p7"/>
          <p:cNvSpPr txBox="1"/>
          <p:nvPr/>
        </p:nvSpPr>
        <p:spPr>
          <a:xfrm>
            <a:off x="396812" y="6180181"/>
            <a:ext cx="22565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Soins Intensifs Néphrologiques</a:t>
            </a:r>
            <a:endParaRPr/>
          </a:p>
        </p:txBody>
      </p:sp>
      <p:sp>
        <p:nvSpPr>
          <p:cNvPr id="163" name="Google Shape;163;p7"/>
          <p:cNvSpPr/>
          <p:nvPr/>
        </p:nvSpPr>
        <p:spPr>
          <a:xfrm>
            <a:off x="6821522" y="5688079"/>
            <a:ext cx="2256504" cy="408623"/>
          </a:xfrm>
          <a:prstGeom prst="roundRect">
            <a:avLst>
              <a:gd name="adj" fmla="val 16667"/>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FST conseillées</a:t>
            </a:r>
            <a:endParaRPr/>
          </a:p>
        </p:txBody>
      </p:sp>
      <p:sp>
        <p:nvSpPr>
          <p:cNvPr id="164" name="Google Shape;164;p7"/>
          <p:cNvSpPr txBox="1"/>
          <p:nvPr/>
        </p:nvSpPr>
        <p:spPr>
          <a:xfrm>
            <a:off x="6519392" y="6118625"/>
            <a:ext cx="2495400" cy="646500"/>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Génétique</a:t>
            </a:r>
            <a:endParaRPr/>
          </a:p>
          <a:p>
            <a:pPr marL="285750" marR="0" lvl="0" indent="-285750" algn="ctr"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Pharmacologie</a:t>
            </a:r>
            <a:endParaRPr/>
          </a:p>
        </p:txBody>
      </p:sp>
      <p:sp>
        <p:nvSpPr>
          <p:cNvPr id="165" name="Google Shape;165;p7"/>
          <p:cNvSpPr/>
          <p:nvPr/>
        </p:nvSpPr>
        <p:spPr>
          <a:xfrm>
            <a:off x="7481619" y="1185153"/>
            <a:ext cx="294968" cy="4289755"/>
          </a:xfrm>
          <a:prstGeom prst="rightBrace">
            <a:avLst>
              <a:gd name="adj1" fmla="val 8333"/>
              <a:gd name="adj2" fmla="val 50000"/>
            </a:avLst>
          </a:prstGeom>
          <a:noFill/>
          <a:ln w="952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7"/>
          <p:cNvSpPr txBox="1"/>
          <p:nvPr/>
        </p:nvSpPr>
        <p:spPr>
          <a:xfrm>
            <a:off x="7664334" y="2861498"/>
            <a:ext cx="1541827"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u="sng">
                <a:solidFill>
                  <a:schemeClr val="dk1"/>
                </a:solidFill>
                <a:latin typeface="Calibri"/>
                <a:ea typeface="Calibri"/>
                <a:cs typeface="Calibri"/>
                <a:sym typeface="Calibri"/>
              </a:rPr>
              <a:t>10 Semestres </a:t>
            </a:r>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 2 en périphérie</a:t>
            </a:r>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 6 en néphrologie</a:t>
            </a:r>
            <a:endParaRPr/>
          </a:p>
        </p:txBody>
      </p:sp>
      <p:pic>
        <p:nvPicPr>
          <p:cNvPr id="167" name="Google Shape;167;p7"/>
          <p:cNvPicPr preferRelativeResize="0"/>
          <p:nvPr/>
        </p:nvPicPr>
        <p:blipFill rotWithShape="1">
          <a:blip r:embed="rId4">
            <a:alphaModFix/>
          </a:blip>
          <a:srcRect/>
          <a:stretch/>
        </p:blipFill>
        <p:spPr>
          <a:xfrm>
            <a:off x="6714107" y="450311"/>
            <a:ext cx="744645" cy="834905"/>
          </a:xfrm>
          <a:prstGeom prst="rect">
            <a:avLst/>
          </a:prstGeom>
          <a:noFill/>
          <a:ln>
            <a:noFill/>
          </a:ln>
        </p:spPr>
      </p:pic>
      <p:pic>
        <p:nvPicPr>
          <p:cNvPr id="168" name="Google Shape;168;p7"/>
          <p:cNvPicPr preferRelativeResize="0"/>
          <p:nvPr/>
        </p:nvPicPr>
        <p:blipFill rotWithShape="1">
          <a:blip r:embed="rId4">
            <a:alphaModFix/>
          </a:blip>
          <a:srcRect/>
          <a:stretch/>
        </p:blipFill>
        <p:spPr>
          <a:xfrm flipH="1">
            <a:off x="1525064" y="443265"/>
            <a:ext cx="761078" cy="834905"/>
          </a:xfrm>
          <a:prstGeom prst="rect">
            <a:avLst/>
          </a:prstGeom>
          <a:noFill/>
          <a:ln>
            <a:noFill/>
          </a:ln>
        </p:spPr>
      </p:pic>
      <p:sp>
        <p:nvSpPr>
          <p:cNvPr id="169" name="Google Shape;169;p7"/>
          <p:cNvSpPr txBox="1"/>
          <p:nvPr/>
        </p:nvSpPr>
        <p:spPr>
          <a:xfrm>
            <a:off x="3126077" y="443265"/>
            <a:ext cx="28312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rgbClr val="4186B1"/>
                </a:solidFill>
                <a:latin typeface="Arial Black"/>
                <a:ea typeface="Arial Black"/>
                <a:cs typeface="Arial Black"/>
                <a:sym typeface="Arial Black"/>
              </a:rPr>
              <a:t>Maquette</a:t>
            </a:r>
            <a:endParaRPr/>
          </a:p>
        </p:txBody>
      </p:sp>
      <p:sp>
        <p:nvSpPr>
          <p:cNvPr id="170" name="Google Shape;170;p7"/>
          <p:cNvSpPr/>
          <p:nvPr/>
        </p:nvSpPr>
        <p:spPr>
          <a:xfrm>
            <a:off x="3628191" y="5698461"/>
            <a:ext cx="2423627" cy="408623"/>
          </a:xfrm>
          <a:prstGeom prst="roundRect">
            <a:avLst>
              <a:gd name="adj" fmla="val 16667"/>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Diplômes universitaires</a:t>
            </a:r>
            <a:endParaRPr/>
          </a:p>
        </p:txBody>
      </p:sp>
      <p:sp>
        <p:nvSpPr>
          <p:cNvPr id="171" name="Google Shape;171;p7"/>
          <p:cNvSpPr txBox="1"/>
          <p:nvPr/>
        </p:nvSpPr>
        <p:spPr>
          <a:xfrm>
            <a:off x="3430718" y="6191002"/>
            <a:ext cx="281857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Plus d’une vingtaine en rapport avec la néphrologie !</a:t>
            </a:r>
            <a:endParaRPr/>
          </a:p>
        </p:txBody>
      </p:sp>
      <p:sp>
        <p:nvSpPr>
          <p:cNvPr id="172" name="Google Shape;172;p7"/>
          <p:cNvSpPr/>
          <p:nvPr/>
        </p:nvSpPr>
        <p:spPr>
          <a:xfrm>
            <a:off x="3139931" y="5625112"/>
            <a:ext cx="3379461" cy="1134016"/>
          </a:xfrm>
          <a:prstGeom prst="bracketPair">
            <a:avLst/>
          </a:prstGeom>
          <a:noFill/>
          <a:ln w="25400" cap="flat" cmpd="sng">
            <a:solidFill>
              <a:schemeClr val="accent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8"/>
          <p:cNvPicPr preferRelativeResize="0"/>
          <p:nvPr/>
        </p:nvPicPr>
        <p:blipFill rotWithShape="1">
          <a:blip r:embed="rId3">
            <a:alphaModFix/>
          </a:blip>
          <a:srcRect/>
          <a:stretch/>
        </p:blipFill>
        <p:spPr>
          <a:xfrm>
            <a:off x="2861" y="-19"/>
            <a:ext cx="9141139" cy="6858000"/>
          </a:xfrm>
          <a:prstGeom prst="rect">
            <a:avLst/>
          </a:prstGeom>
          <a:noFill/>
          <a:ln>
            <a:noFill/>
          </a:ln>
        </p:spPr>
      </p:pic>
      <p:sp>
        <p:nvSpPr>
          <p:cNvPr id="178" name="Google Shape;178;p8"/>
          <p:cNvSpPr/>
          <p:nvPr/>
        </p:nvSpPr>
        <p:spPr>
          <a:xfrm>
            <a:off x="618063" y="1947529"/>
            <a:ext cx="2197264" cy="1052281"/>
          </a:xfrm>
          <a:prstGeom prst="roundRect">
            <a:avLst>
              <a:gd name="adj" fmla="val 16667"/>
            </a:avLst>
          </a:prstGeom>
          <a:solidFill>
            <a:srgbClr val="4186B1">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8"/>
          <p:cNvSpPr/>
          <p:nvPr/>
        </p:nvSpPr>
        <p:spPr>
          <a:xfrm>
            <a:off x="583443" y="3219546"/>
            <a:ext cx="2231884" cy="1141811"/>
          </a:xfrm>
          <a:prstGeom prst="roundRect">
            <a:avLst>
              <a:gd name="adj" fmla="val 16667"/>
            </a:avLst>
          </a:prstGeom>
          <a:solidFill>
            <a:srgbClr val="8064A2">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0" name="Google Shape;180;p8"/>
          <p:cNvGrpSpPr/>
          <p:nvPr/>
        </p:nvGrpSpPr>
        <p:grpSpPr>
          <a:xfrm flipH="1">
            <a:off x="3415052" y="2618790"/>
            <a:ext cx="1162785" cy="2251457"/>
            <a:chOff x="4276111" y="2364368"/>
            <a:chExt cx="2269298" cy="3001942"/>
          </a:xfrm>
        </p:grpSpPr>
        <p:cxnSp>
          <p:nvCxnSpPr>
            <p:cNvPr id="181" name="Google Shape;181;p8"/>
            <p:cNvCxnSpPr/>
            <p:nvPr/>
          </p:nvCxnSpPr>
          <p:spPr>
            <a:xfrm rot="10800000" flipH="1">
              <a:off x="4287500" y="2364368"/>
              <a:ext cx="2257909" cy="1548594"/>
            </a:xfrm>
            <a:prstGeom prst="straightConnector1">
              <a:avLst/>
            </a:prstGeom>
            <a:noFill/>
            <a:ln w="19050" cap="flat" cmpd="sng">
              <a:solidFill>
                <a:srgbClr val="3F3F3F"/>
              </a:solidFill>
              <a:prstDash val="solid"/>
              <a:round/>
              <a:headEnd type="oval" w="med" len="med"/>
              <a:tailEnd type="oval" w="med" len="med"/>
            </a:ln>
          </p:spPr>
        </p:cxnSp>
        <p:cxnSp>
          <p:nvCxnSpPr>
            <p:cNvPr id="182" name="Google Shape;182;p8"/>
            <p:cNvCxnSpPr/>
            <p:nvPr/>
          </p:nvCxnSpPr>
          <p:spPr>
            <a:xfrm>
              <a:off x="4276111" y="3912962"/>
              <a:ext cx="2267808" cy="16234"/>
            </a:xfrm>
            <a:prstGeom prst="straightConnector1">
              <a:avLst/>
            </a:prstGeom>
            <a:noFill/>
            <a:ln w="19050" cap="flat" cmpd="sng">
              <a:solidFill>
                <a:srgbClr val="3F3F3F"/>
              </a:solidFill>
              <a:prstDash val="solid"/>
              <a:round/>
              <a:headEnd type="oval" w="med" len="med"/>
              <a:tailEnd type="oval" w="med" len="med"/>
            </a:ln>
          </p:spPr>
        </p:cxnSp>
        <p:cxnSp>
          <p:nvCxnSpPr>
            <p:cNvPr id="183" name="Google Shape;183;p8"/>
            <p:cNvCxnSpPr/>
            <p:nvPr/>
          </p:nvCxnSpPr>
          <p:spPr>
            <a:xfrm>
              <a:off x="4276111" y="3912962"/>
              <a:ext cx="2217189" cy="1453348"/>
            </a:xfrm>
            <a:prstGeom prst="straightConnector1">
              <a:avLst/>
            </a:prstGeom>
            <a:noFill/>
            <a:ln w="19050" cap="flat" cmpd="sng">
              <a:solidFill>
                <a:srgbClr val="3F3F3F"/>
              </a:solidFill>
              <a:prstDash val="solid"/>
              <a:round/>
              <a:headEnd type="oval" w="med" len="med"/>
              <a:tailEnd type="oval" w="med" len="med"/>
            </a:ln>
          </p:spPr>
        </p:cxnSp>
      </p:grpSp>
      <p:grpSp>
        <p:nvGrpSpPr>
          <p:cNvPr id="184" name="Google Shape;184;p8"/>
          <p:cNvGrpSpPr/>
          <p:nvPr/>
        </p:nvGrpSpPr>
        <p:grpSpPr>
          <a:xfrm>
            <a:off x="4585187" y="2618790"/>
            <a:ext cx="1162785" cy="2251457"/>
            <a:chOff x="4276111" y="2364368"/>
            <a:chExt cx="2269298" cy="3001942"/>
          </a:xfrm>
        </p:grpSpPr>
        <p:cxnSp>
          <p:nvCxnSpPr>
            <p:cNvPr id="185" name="Google Shape;185;p8"/>
            <p:cNvCxnSpPr/>
            <p:nvPr/>
          </p:nvCxnSpPr>
          <p:spPr>
            <a:xfrm rot="10800000" flipH="1">
              <a:off x="4287500" y="2364368"/>
              <a:ext cx="2257909" cy="1548594"/>
            </a:xfrm>
            <a:prstGeom prst="straightConnector1">
              <a:avLst/>
            </a:prstGeom>
            <a:noFill/>
            <a:ln w="19050" cap="flat" cmpd="sng">
              <a:solidFill>
                <a:srgbClr val="3F3F3F"/>
              </a:solidFill>
              <a:prstDash val="solid"/>
              <a:round/>
              <a:headEnd type="oval" w="med" len="med"/>
              <a:tailEnd type="oval" w="med" len="med"/>
            </a:ln>
          </p:spPr>
        </p:cxnSp>
        <p:cxnSp>
          <p:nvCxnSpPr>
            <p:cNvPr id="186" name="Google Shape;186;p8"/>
            <p:cNvCxnSpPr/>
            <p:nvPr/>
          </p:nvCxnSpPr>
          <p:spPr>
            <a:xfrm>
              <a:off x="4276111" y="3912962"/>
              <a:ext cx="2267808" cy="16234"/>
            </a:xfrm>
            <a:prstGeom prst="straightConnector1">
              <a:avLst/>
            </a:prstGeom>
            <a:noFill/>
            <a:ln w="19050" cap="flat" cmpd="sng">
              <a:solidFill>
                <a:srgbClr val="3F3F3F"/>
              </a:solidFill>
              <a:prstDash val="solid"/>
              <a:round/>
              <a:headEnd type="oval" w="med" len="med"/>
              <a:tailEnd type="oval" w="med" len="med"/>
            </a:ln>
          </p:spPr>
        </p:cxnSp>
        <p:cxnSp>
          <p:nvCxnSpPr>
            <p:cNvPr id="187" name="Google Shape;187;p8"/>
            <p:cNvCxnSpPr/>
            <p:nvPr/>
          </p:nvCxnSpPr>
          <p:spPr>
            <a:xfrm>
              <a:off x="4276111" y="3912962"/>
              <a:ext cx="2217189" cy="1453348"/>
            </a:xfrm>
            <a:prstGeom prst="straightConnector1">
              <a:avLst/>
            </a:prstGeom>
            <a:noFill/>
            <a:ln w="19050" cap="flat" cmpd="sng">
              <a:solidFill>
                <a:srgbClr val="3F3F3F"/>
              </a:solidFill>
              <a:prstDash val="solid"/>
              <a:round/>
              <a:headEnd type="oval" w="med" len="med"/>
              <a:tailEnd type="oval" w="med" len="med"/>
            </a:ln>
          </p:spPr>
        </p:cxnSp>
      </p:grpSp>
      <p:sp>
        <p:nvSpPr>
          <p:cNvPr id="188" name="Google Shape;188;p8"/>
          <p:cNvSpPr/>
          <p:nvPr/>
        </p:nvSpPr>
        <p:spPr>
          <a:xfrm>
            <a:off x="5812547" y="4756263"/>
            <a:ext cx="540060" cy="5400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189" name="Google Shape;189;p8"/>
          <p:cNvSpPr/>
          <p:nvPr/>
        </p:nvSpPr>
        <p:spPr>
          <a:xfrm>
            <a:off x="2799003" y="2282126"/>
            <a:ext cx="540060" cy="5400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190" name="Google Shape;190;p8"/>
          <p:cNvSpPr/>
          <p:nvPr/>
        </p:nvSpPr>
        <p:spPr>
          <a:xfrm>
            <a:off x="2799003" y="4756263"/>
            <a:ext cx="540060" cy="5400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191" name="Google Shape;191;p8"/>
          <p:cNvSpPr/>
          <p:nvPr/>
        </p:nvSpPr>
        <p:spPr>
          <a:xfrm>
            <a:off x="5812547" y="3519194"/>
            <a:ext cx="540060" cy="54006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192" name="Google Shape;192;p8"/>
          <p:cNvSpPr/>
          <p:nvPr/>
        </p:nvSpPr>
        <p:spPr>
          <a:xfrm>
            <a:off x="2799003" y="3519194"/>
            <a:ext cx="540060" cy="54006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grpSp>
        <p:nvGrpSpPr>
          <p:cNvPr id="193" name="Google Shape;193;p8"/>
          <p:cNvGrpSpPr/>
          <p:nvPr/>
        </p:nvGrpSpPr>
        <p:grpSpPr>
          <a:xfrm>
            <a:off x="3548075" y="3263495"/>
            <a:ext cx="2180652" cy="1033047"/>
            <a:chOff x="-548507" y="477868"/>
            <a:chExt cx="11570449" cy="6357177"/>
          </a:xfrm>
        </p:grpSpPr>
        <p:sp>
          <p:nvSpPr>
            <p:cNvPr id="194" name="Google Shape;194;p8"/>
            <p:cNvSpPr/>
            <p:nvPr/>
          </p:nvSpPr>
          <p:spPr>
            <a:xfrm>
              <a:off x="-482765" y="6440599"/>
              <a:ext cx="11438966" cy="394446"/>
            </a:xfrm>
            <a:custGeom>
              <a:avLst/>
              <a:gdLst/>
              <a:ahLst/>
              <a:cxnLst/>
              <a:rect l="l" t="t" r="r" b="b"/>
              <a:pathLst>
                <a:path w="1657350" h="57150" extrusionOk="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5" name="Google Shape;195;p8"/>
            <p:cNvSpPr/>
            <p:nvPr/>
          </p:nvSpPr>
          <p:spPr>
            <a:xfrm>
              <a:off x="700575" y="477868"/>
              <a:ext cx="9072285" cy="5916709"/>
            </a:xfrm>
            <a:custGeom>
              <a:avLst/>
              <a:gdLst/>
              <a:ahLst/>
              <a:cxnLst/>
              <a:rect l="l" t="t" r="r" b="b"/>
              <a:pathLst>
                <a:path w="1314450" h="857250" extrusionOk="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6" name="Google Shape;196;p8"/>
            <p:cNvSpPr/>
            <p:nvPr/>
          </p:nvSpPr>
          <p:spPr>
            <a:xfrm>
              <a:off x="1088451" y="839448"/>
              <a:ext cx="8283390" cy="5062073"/>
            </a:xfrm>
            <a:custGeom>
              <a:avLst/>
              <a:gdLst/>
              <a:ahLst/>
              <a:cxnLst/>
              <a:rect l="l" t="t" r="r" b="b"/>
              <a:pathLst>
                <a:path w="1200150" h="733425" extrusionOk="0">
                  <a:moveTo>
                    <a:pt x="7144" y="7144"/>
                  </a:moveTo>
                  <a:lnTo>
                    <a:pt x="1196816" y="7144"/>
                  </a:lnTo>
                  <a:lnTo>
                    <a:pt x="1196816" y="730091"/>
                  </a:lnTo>
                  <a:lnTo>
                    <a:pt x="7144" y="73009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7" name="Google Shape;197;p8"/>
            <p:cNvSpPr/>
            <p:nvPr/>
          </p:nvSpPr>
          <p:spPr>
            <a:xfrm>
              <a:off x="-548507" y="6164484"/>
              <a:ext cx="11570449" cy="460187"/>
            </a:xfrm>
            <a:custGeom>
              <a:avLst/>
              <a:gdLst/>
              <a:ahLst/>
              <a:cxnLst/>
              <a:rect l="l" t="t" r="r" b="b"/>
              <a:pathLst>
                <a:path w="1676400" h="66675" extrusionOk="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8" name="Google Shape;198;p8"/>
            <p:cNvSpPr/>
            <p:nvPr/>
          </p:nvSpPr>
          <p:spPr>
            <a:xfrm>
              <a:off x="4438629" y="6215033"/>
              <a:ext cx="1618413" cy="184076"/>
            </a:xfrm>
            <a:custGeom>
              <a:avLst/>
              <a:gdLst/>
              <a:ahLst/>
              <a:cxnLst/>
              <a:rect l="l" t="t" r="r" b="b"/>
              <a:pathLst>
                <a:path w="1618413" h="184076" extrusionOk="0">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nvGrpSpPr>
            <p:cNvPr id="199" name="Google Shape;199;p8"/>
            <p:cNvGrpSpPr/>
            <p:nvPr/>
          </p:nvGrpSpPr>
          <p:grpSpPr>
            <a:xfrm>
              <a:off x="1606" y="6382978"/>
              <a:ext cx="413937" cy="115242"/>
              <a:chOff x="5955" y="6353672"/>
              <a:chExt cx="413937" cy="115242"/>
            </a:xfrm>
          </p:grpSpPr>
          <p:sp>
            <p:nvSpPr>
              <p:cNvPr id="200" name="Google Shape;200;p8"/>
              <p:cNvSpPr/>
              <p:nvPr/>
            </p:nvSpPr>
            <p:spPr>
              <a:xfrm>
                <a:off x="5955" y="6353672"/>
                <a:ext cx="413937" cy="115242"/>
              </a:xfrm>
              <a:prstGeom prst="roundRect">
                <a:avLst>
                  <a:gd name="adj" fmla="val 28154"/>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1" name="Google Shape;201;p8"/>
              <p:cNvSpPr/>
              <p:nvPr/>
            </p:nvSpPr>
            <p:spPr>
              <a:xfrm>
                <a:off x="99417" y="6382279"/>
                <a:ext cx="227012" cy="55272"/>
              </a:xfrm>
              <a:prstGeom prst="roundRect">
                <a:avLst>
                  <a:gd name="adj" fmla="val 28154"/>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grpSp>
          <p:nvGrpSpPr>
            <p:cNvPr id="202" name="Google Shape;202;p8"/>
            <p:cNvGrpSpPr/>
            <p:nvPr/>
          </p:nvGrpSpPr>
          <p:grpSpPr>
            <a:xfrm>
              <a:off x="9855291" y="6381600"/>
              <a:ext cx="885989" cy="115242"/>
              <a:chOff x="5955" y="6353672"/>
              <a:chExt cx="413937" cy="115242"/>
            </a:xfrm>
          </p:grpSpPr>
          <p:sp>
            <p:nvSpPr>
              <p:cNvPr id="203" name="Google Shape;203;p8"/>
              <p:cNvSpPr/>
              <p:nvPr/>
            </p:nvSpPr>
            <p:spPr>
              <a:xfrm>
                <a:off x="5955" y="6353672"/>
                <a:ext cx="413937" cy="115242"/>
              </a:xfrm>
              <a:prstGeom prst="roundRect">
                <a:avLst>
                  <a:gd name="adj" fmla="val 28154"/>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4" name="Google Shape;204;p8"/>
              <p:cNvSpPr/>
              <p:nvPr/>
            </p:nvSpPr>
            <p:spPr>
              <a:xfrm>
                <a:off x="84761" y="6382279"/>
                <a:ext cx="256326" cy="55272"/>
              </a:xfrm>
              <a:prstGeom prst="roundRect">
                <a:avLst>
                  <a:gd name="adj" fmla="val 28154"/>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205" name="Google Shape;205;p8"/>
            <p:cNvSpPr/>
            <p:nvPr/>
          </p:nvSpPr>
          <p:spPr>
            <a:xfrm>
              <a:off x="3892805" y="496953"/>
              <a:ext cx="5479036" cy="5431217"/>
            </a:xfrm>
            <a:custGeom>
              <a:avLst/>
              <a:gdLst/>
              <a:ahLst/>
              <a:cxnLst/>
              <a:rect l="l" t="t" r="r" b="b"/>
              <a:pathLst>
                <a:path w="3976489" h="4035268" extrusionOk="0">
                  <a:moveTo>
                    <a:pt x="2473335" y="0"/>
                  </a:moveTo>
                  <a:lnTo>
                    <a:pt x="3976489" y="10635"/>
                  </a:lnTo>
                  <a:cubicBezTo>
                    <a:pt x="3973762" y="1342950"/>
                    <a:pt x="3971034" y="2702953"/>
                    <a:pt x="3968307" y="4035268"/>
                  </a:cubicBezTo>
                  <a:lnTo>
                    <a:pt x="0" y="4035268"/>
                  </a:lnTo>
                </a:path>
              </a:pathLst>
            </a:custGeom>
            <a:solidFill>
              <a:srgbClr val="999999">
                <a:alpha val="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206" name="Google Shape;206;p8"/>
          <p:cNvSpPr txBox="1"/>
          <p:nvPr/>
        </p:nvSpPr>
        <p:spPr>
          <a:xfrm>
            <a:off x="3861211" y="3573082"/>
            <a:ext cx="569557"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050" b="1">
                <a:solidFill>
                  <a:schemeClr val="accent5"/>
                </a:solidFill>
                <a:latin typeface="Calibri"/>
                <a:ea typeface="Calibri"/>
                <a:cs typeface="Calibri"/>
                <a:sym typeface="Calibri"/>
              </a:rPr>
              <a:t>USIN</a:t>
            </a:r>
            <a:endParaRPr sz="1050" b="1">
              <a:solidFill>
                <a:schemeClr val="accent5"/>
              </a:solidFill>
              <a:latin typeface="Calibri"/>
              <a:ea typeface="Calibri"/>
              <a:cs typeface="Calibri"/>
              <a:sym typeface="Calibri"/>
            </a:endParaRPr>
          </a:p>
        </p:txBody>
      </p:sp>
      <p:grpSp>
        <p:nvGrpSpPr>
          <p:cNvPr id="207" name="Google Shape;207;p8"/>
          <p:cNvGrpSpPr/>
          <p:nvPr/>
        </p:nvGrpSpPr>
        <p:grpSpPr>
          <a:xfrm>
            <a:off x="4330733" y="3261930"/>
            <a:ext cx="543494" cy="884313"/>
            <a:chOff x="6630672" y="3264554"/>
            <a:chExt cx="671163" cy="1092041"/>
          </a:xfrm>
        </p:grpSpPr>
        <p:sp>
          <p:nvSpPr>
            <p:cNvPr id="208" name="Google Shape;208;p8"/>
            <p:cNvSpPr/>
            <p:nvPr/>
          </p:nvSpPr>
          <p:spPr>
            <a:xfrm>
              <a:off x="6630672" y="3470846"/>
              <a:ext cx="671163" cy="885749"/>
            </a:xfrm>
            <a:custGeom>
              <a:avLst/>
              <a:gdLst/>
              <a:ahLst/>
              <a:cxnLst/>
              <a:rect l="l" t="t" r="r" b="b"/>
              <a:pathLst>
                <a:path w="671163" h="885749" extrusionOk="0">
                  <a:moveTo>
                    <a:pt x="455515" y="656948"/>
                  </a:moveTo>
                  <a:cubicBezTo>
                    <a:pt x="455515" y="675861"/>
                    <a:pt x="455515" y="694068"/>
                    <a:pt x="455515" y="713511"/>
                  </a:cubicBezTo>
                  <a:cubicBezTo>
                    <a:pt x="436071" y="713511"/>
                    <a:pt x="417864" y="713511"/>
                    <a:pt x="399128" y="713511"/>
                  </a:cubicBezTo>
                  <a:cubicBezTo>
                    <a:pt x="399128" y="739672"/>
                    <a:pt x="399128" y="765126"/>
                    <a:pt x="399128" y="791640"/>
                  </a:cubicBezTo>
                  <a:cubicBezTo>
                    <a:pt x="418041" y="791640"/>
                    <a:pt x="436601" y="791640"/>
                    <a:pt x="455868" y="791640"/>
                  </a:cubicBezTo>
                  <a:cubicBezTo>
                    <a:pt x="455868" y="810907"/>
                    <a:pt x="455868" y="829113"/>
                    <a:pt x="455868" y="847673"/>
                  </a:cubicBezTo>
                  <a:cubicBezTo>
                    <a:pt x="482029" y="847673"/>
                    <a:pt x="507482" y="847673"/>
                    <a:pt x="533820" y="847673"/>
                  </a:cubicBezTo>
                  <a:cubicBezTo>
                    <a:pt x="533820" y="828936"/>
                    <a:pt x="533820" y="810554"/>
                    <a:pt x="533820" y="791109"/>
                  </a:cubicBezTo>
                  <a:cubicBezTo>
                    <a:pt x="553086" y="791109"/>
                    <a:pt x="571470" y="791109"/>
                    <a:pt x="590029" y="791109"/>
                  </a:cubicBezTo>
                  <a:cubicBezTo>
                    <a:pt x="590029" y="764772"/>
                    <a:pt x="590029" y="739319"/>
                    <a:pt x="590029" y="712804"/>
                  </a:cubicBezTo>
                  <a:cubicBezTo>
                    <a:pt x="571116" y="712804"/>
                    <a:pt x="552733" y="712804"/>
                    <a:pt x="533466" y="712804"/>
                  </a:cubicBezTo>
                  <a:cubicBezTo>
                    <a:pt x="533466" y="693361"/>
                    <a:pt x="533466" y="674978"/>
                    <a:pt x="533466" y="656948"/>
                  </a:cubicBezTo>
                  <a:cubicBezTo>
                    <a:pt x="507128" y="656948"/>
                    <a:pt x="481675" y="656948"/>
                    <a:pt x="455515" y="656948"/>
                  </a:cubicBezTo>
                  <a:close/>
                  <a:moveTo>
                    <a:pt x="457105" y="384206"/>
                  </a:moveTo>
                  <a:cubicBezTo>
                    <a:pt x="485917" y="384206"/>
                    <a:pt x="514906" y="383498"/>
                    <a:pt x="543718" y="384559"/>
                  </a:cubicBezTo>
                  <a:cubicBezTo>
                    <a:pt x="615837" y="386857"/>
                    <a:pt x="670633" y="441830"/>
                    <a:pt x="671163" y="514125"/>
                  </a:cubicBezTo>
                  <a:lnTo>
                    <a:pt x="671163" y="885749"/>
                  </a:lnTo>
                  <a:lnTo>
                    <a:pt x="353385" y="885749"/>
                  </a:lnTo>
                  <a:lnTo>
                    <a:pt x="353346" y="716517"/>
                  </a:lnTo>
                  <a:cubicBezTo>
                    <a:pt x="353346" y="709092"/>
                    <a:pt x="355467" y="704143"/>
                    <a:pt x="361124" y="699371"/>
                  </a:cubicBezTo>
                  <a:cubicBezTo>
                    <a:pt x="392234" y="672326"/>
                    <a:pt x="422814" y="644752"/>
                    <a:pt x="453747" y="617353"/>
                  </a:cubicBezTo>
                  <a:cubicBezTo>
                    <a:pt x="455691" y="615586"/>
                    <a:pt x="457636" y="613819"/>
                    <a:pt x="459757" y="611697"/>
                  </a:cubicBezTo>
                  <a:cubicBezTo>
                    <a:pt x="453040" y="593491"/>
                    <a:pt x="446500" y="575284"/>
                    <a:pt x="439429" y="556018"/>
                  </a:cubicBezTo>
                  <a:cubicBezTo>
                    <a:pt x="462055" y="549123"/>
                    <a:pt x="483973" y="542230"/>
                    <a:pt x="507482" y="535160"/>
                  </a:cubicBezTo>
                  <a:cubicBezTo>
                    <a:pt x="489276" y="484960"/>
                    <a:pt x="471069" y="435289"/>
                    <a:pt x="452863" y="384913"/>
                  </a:cubicBezTo>
                  <a:cubicBezTo>
                    <a:pt x="454454" y="384559"/>
                    <a:pt x="455868" y="384206"/>
                    <a:pt x="457105" y="384206"/>
                  </a:cubicBezTo>
                  <a:close/>
                  <a:moveTo>
                    <a:pt x="228907" y="384206"/>
                  </a:moveTo>
                  <a:cubicBezTo>
                    <a:pt x="210523" y="434582"/>
                    <a:pt x="192493" y="484253"/>
                    <a:pt x="174110" y="534983"/>
                  </a:cubicBezTo>
                  <a:cubicBezTo>
                    <a:pt x="196913" y="542054"/>
                    <a:pt x="219008" y="548770"/>
                    <a:pt x="242164" y="555840"/>
                  </a:cubicBezTo>
                  <a:cubicBezTo>
                    <a:pt x="236507" y="571395"/>
                    <a:pt x="231382" y="586951"/>
                    <a:pt x="225018" y="601976"/>
                  </a:cubicBezTo>
                  <a:cubicBezTo>
                    <a:pt x="221836" y="609576"/>
                    <a:pt x="223604" y="613819"/>
                    <a:pt x="229614" y="618944"/>
                  </a:cubicBezTo>
                  <a:cubicBezTo>
                    <a:pt x="260016" y="645459"/>
                    <a:pt x="289889" y="672503"/>
                    <a:pt x="320292" y="699017"/>
                  </a:cubicBezTo>
                  <a:cubicBezTo>
                    <a:pt x="326125" y="704143"/>
                    <a:pt x="328600" y="709092"/>
                    <a:pt x="328600" y="717046"/>
                  </a:cubicBezTo>
                  <a:lnTo>
                    <a:pt x="328561" y="885749"/>
                  </a:lnTo>
                  <a:lnTo>
                    <a:pt x="0" y="885749"/>
                  </a:lnTo>
                  <a:lnTo>
                    <a:pt x="0" y="511120"/>
                  </a:lnTo>
                  <a:cubicBezTo>
                    <a:pt x="354" y="443244"/>
                    <a:pt x="54620" y="387210"/>
                    <a:pt x="122496" y="384383"/>
                  </a:cubicBezTo>
                  <a:cubicBezTo>
                    <a:pt x="157495" y="382969"/>
                    <a:pt x="192493" y="384206"/>
                    <a:pt x="228907" y="384206"/>
                  </a:cubicBezTo>
                  <a:close/>
                  <a:moveTo>
                    <a:pt x="262314" y="383852"/>
                  </a:moveTo>
                  <a:cubicBezTo>
                    <a:pt x="269208" y="384383"/>
                    <a:pt x="274511" y="383852"/>
                    <a:pt x="277869" y="392513"/>
                  </a:cubicBezTo>
                  <a:cubicBezTo>
                    <a:pt x="295369" y="439002"/>
                    <a:pt x="313928" y="485136"/>
                    <a:pt x="331958" y="531448"/>
                  </a:cubicBezTo>
                  <a:cubicBezTo>
                    <a:pt x="332842" y="533923"/>
                    <a:pt x="333902" y="536397"/>
                    <a:pt x="335670" y="540286"/>
                  </a:cubicBezTo>
                  <a:cubicBezTo>
                    <a:pt x="337438" y="536220"/>
                    <a:pt x="338674" y="533393"/>
                    <a:pt x="339912" y="530564"/>
                  </a:cubicBezTo>
                  <a:cubicBezTo>
                    <a:pt x="358119" y="484253"/>
                    <a:pt x="376325" y="438118"/>
                    <a:pt x="394178" y="391630"/>
                  </a:cubicBezTo>
                  <a:cubicBezTo>
                    <a:pt x="396476" y="385620"/>
                    <a:pt x="399481" y="383852"/>
                    <a:pt x="405668" y="383852"/>
                  </a:cubicBezTo>
                  <a:cubicBezTo>
                    <a:pt x="427762" y="384029"/>
                    <a:pt x="427586" y="383852"/>
                    <a:pt x="435011" y="404887"/>
                  </a:cubicBezTo>
                  <a:cubicBezTo>
                    <a:pt x="448090" y="442537"/>
                    <a:pt x="461524" y="480364"/>
                    <a:pt x="475312" y="519075"/>
                  </a:cubicBezTo>
                  <a:cubicBezTo>
                    <a:pt x="452333" y="526145"/>
                    <a:pt x="430414" y="532862"/>
                    <a:pt x="407435" y="539933"/>
                  </a:cubicBezTo>
                  <a:cubicBezTo>
                    <a:pt x="410086" y="547356"/>
                    <a:pt x="412561" y="554427"/>
                    <a:pt x="415213" y="561497"/>
                  </a:cubicBezTo>
                  <a:cubicBezTo>
                    <a:pt x="419808" y="573870"/>
                    <a:pt x="424581" y="586244"/>
                    <a:pt x="428823" y="598794"/>
                  </a:cubicBezTo>
                  <a:cubicBezTo>
                    <a:pt x="429707" y="601269"/>
                    <a:pt x="429530" y="605688"/>
                    <a:pt x="427940" y="607102"/>
                  </a:cubicBezTo>
                  <a:cubicBezTo>
                    <a:pt x="399304" y="632909"/>
                    <a:pt x="370492" y="658539"/>
                    <a:pt x="341149" y="684523"/>
                  </a:cubicBezTo>
                  <a:cubicBezTo>
                    <a:pt x="338498" y="682225"/>
                    <a:pt x="335847" y="680281"/>
                    <a:pt x="333549" y="678336"/>
                  </a:cubicBezTo>
                  <a:cubicBezTo>
                    <a:pt x="308272" y="655888"/>
                    <a:pt x="282995" y="633263"/>
                    <a:pt x="257541" y="610991"/>
                  </a:cubicBezTo>
                  <a:cubicBezTo>
                    <a:pt x="252415" y="606571"/>
                    <a:pt x="250825" y="603213"/>
                    <a:pt x="253653" y="596319"/>
                  </a:cubicBezTo>
                  <a:cubicBezTo>
                    <a:pt x="261076" y="578113"/>
                    <a:pt x="267440" y="559552"/>
                    <a:pt x="274511" y="540286"/>
                  </a:cubicBezTo>
                  <a:cubicBezTo>
                    <a:pt x="251708" y="533216"/>
                    <a:pt x="229436" y="526322"/>
                    <a:pt x="206457" y="519251"/>
                  </a:cubicBezTo>
                  <a:cubicBezTo>
                    <a:pt x="215118" y="494682"/>
                    <a:pt x="223426" y="470996"/>
                    <a:pt x="231911" y="447310"/>
                  </a:cubicBezTo>
                  <a:cubicBezTo>
                    <a:pt x="238275" y="429280"/>
                    <a:pt x="244815" y="411427"/>
                    <a:pt x="251178" y="393398"/>
                  </a:cubicBezTo>
                  <a:cubicBezTo>
                    <a:pt x="253122" y="387917"/>
                    <a:pt x="254536" y="383145"/>
                    <a:pt x="262314" y="383852"/>
                  </a:cubicBezTo>
                  <a:close/>
                  <a:moveTo>
                    <a:pt x="334989" y="0"/>
                  </a:moveTo>
                  <a:cubicBezTo>
                    <a:pt x="431146" y="-300"/>
                    <a:pt x="509451" y="77405"/>
                    <a:pt x="509601" y="173561"/>
                  </a:cubicBezTo>
                  <a:cubicBezTo>
                    <a:pt x="509676" y="197638"/>
                    <a:pt x="504838" y="220599"/>
                    <a:pt x="496035" y="241497"/>
                  </a:cubicBezTo>
                  <a:lnTo>
                    <a:pt x="492097" y="247353"/>
                  </a:lnTo>
                  <a:lnTo>
                    <a:pt x="458495" y="272469"/>
                  </a:lnTo>
                  <a:cubicBezTo>
                    <a:pt x="443456" y="279455"/>
                    <a:pt x="427698" y="284896"/>
                    <a:pt x="411467" y="288680"/>
                  </a:cubicBezTo>
                  <a:lnTo>
                    <a:pt x="395543" y="290679"/>
                  </a:lnTo>
                  <a:lnTo>
                    <a:pt x="393627" y="286053"/>
                  </a:lnTo>
                  <a:cubicBezTo>
                    <a:pt x="391409" y="283835"/>
                    <a:pt x="388345" y="282463"/>
                    <a:pt x="384960" y="282463"/>
                  </a:cubicBezTo>
                  <a:lnTo>
                    <a:pt x="318547" y="282463"/>
                  </a:lnTo>
                  <a:cubicBezTo>
                    <a:pt x="311778" y="282463"/>
                    <a:pt x="306290" y="287951"/>
                    <a:pt x="306290" y="294720"/>
                  </a:cubicBezTo>
                  <a:lnTo>
                    <a:pt x="306290" y="302326"/>
                  </a:lnTo>
                  <a:cubicBezTo>
                    <a:pt x="306290" y="309095"/>
                    <a:pt x="311778" y="314583"/>
                    <a:pt x="318547" y="314583"/>
                  </a:cubicBezTo>
                  <a:lnTo>
                    <a:pt x="384960" y="314583"/>
                  </a:lnTo>
                  <a:cubicBezTo>
                    <a:pt x="388345" y="314583"/>
                    <a:pt x="391409" y="313211"/>
                    <a:pt x="393627" y="310993"/>
                  </a:cubicBezTo>
                  <a:lnTo>
                    <a:pt x="394833" y="308082"/>
                  </a:lnTo>
                  <a:lnTo>
                    <a:pt x="415387" y="305501"/>
                  </a:lnTo>
                  <a:lnTo>
                    <a:pt x="464342" y="288627"/>
                  </a:lnTo>
                  <a:lnTo>
                    <a:pt x="458673" y="297057"/>
                  </a:lnTo>
                  <a:cubicBezTo>
                    <a:pt x="427096" y="328709"/>
                    <a:pt x="383443" y="348323"/>
                    <a:pt x="335289" y="348323"/>
                  </a:cubicBezTo>
                  <a:cubicBezTo>
                    <a:pt x="239283" y="348323"/>
                    <a:pt x="161278" y="270318"/>
                    <a:pt x="161127" y="174162"/>
                  </a:cubicBezTo>
                  <a:cubicBezTo>
                    <a:pt x="161127" y="77855"/>
                    <a:pt x="238533" y="300"/>
                    <a:pt x="33498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nvGrpSpPr>
            <p:cNvPr id="209" name="Google Shape;209;p8"/>
            <p:cNvGrpSpPr/>
            <p:nvPr/>
          </p:nvGrpSpPr>
          <p:grpSpPr>
            <a:xfrm>
              <a:off x="6727931" y="3264554"/>
              <a:ext cx="518559" cy="594624"/>
              <a:chOff x="6727931" y="3264554"/>
              <a:chExt cx="518559" cy="594624"/>
            </a:xfrm>
          </p:grpSpPr>
          <p:sp>
            <p:nvSpPr>
              <p:cNvPr id="210" name="Google Shape;210;p8"/>
              <p:cNvSpPr/>
              <p:nvPr/>
            </p:nvSpPr>
            <p:spPr>
              <a:xfrm>
                <a:off x="6751666" y="3431306"/>
                <a:ext cx="427871" cy="427872"/>
              </a:xfrm>
              <a:prstGeom prst="blockArc">
                <a:avLst>
                  <a:gd name="adj1" fmla="val 10800000"/>
                  <a:gd name="adj2" fmla="val 21541319"/>
                  <a:gd name="adj3" fmla="val 588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211" name="Google Shape;211;p8"/>
              <p:cNvSpPr/>
              <p:nvPr/>
            </p:nvSpPr>
            <p:spPr>
              <a:xfrm rot="5400000">
                <a:off x="7120360" y="3635026"/>
                <a:ext cx="116333" cy="45719"/>
              </a:xfrm>
              <a:prstGeom prst="round2SameRect">
                <a:avLst>
                  <a:gd name="adj1" fmla="val 40396"/>
                  <a:gd name="adj2" fmla="val 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2" name="Google Shape;212;p8"/>
              <p:cNvSpPr/>
              <p:nvPr/>
            </p:nvSpPr>
            <p:spPr>
              <a:xfrm>
                <a:off x="6727931" y="3264554"/>
                <a:ext cx="518559" cy="518559"/>
              </a:xfrm>
              <a:prstGeom prst="blockArc">
                <a:avLst>
                  <a:gd name="adj1" fmla="val 2481797"/>
                  <a:gd name="adj2" fmla="val 3696891"/>
                  <a:gd name="adj3" fmla="val 3646"/>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grpSp>
      </p:grpSp>
      <p:sp>
        <p:nvSpPr>
          <p:cNvPr id="213" name="Google Shape;213;p8"/>
          <p:cNvSpPr txBox="1"/>
          <p:nvPr/>
        </p:nvSpPr>
        <p:spPr>
          <a:xfrm>
            <a:off x="4754623" y="3542602"/>
            <a:ext cx="677931"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050" b="1">
                <a:solidFill>
                  <a:schemeClr val="accent5"/>
                </a:solidFill>
                <a:latin typeface="Calibri"/>
                <a:ea typeface="Calibri"/>
                <a:cs typeface="Calibri"/>
                <a:sym typeface="Calibri"/>
              </a:rPr>
              <a:t>Nephro</a:t>
            </a:r>
            <a:endParaRPr sz="1050" b="1">
              <a:solidFill>
                <a:schemeClr val="accent5"/>
              </a:solidFill>
              <a:latin typeface="Calibri"/>
              <a:ea typeface="Calibri"/>
              <a:cs typeface="Calibri"/>
              <a:sym typeface="Calibri"/>
            </a:endParaRPr>
          </a:p>
        </p:txBody>
      </p:sp>
      <p:sp>
        <p:nvSpPr>
          <p:cNvPr id="214" name="Google Shape;214;p8"/>
          <p:cNvSpPr/>
          <p:nvPr/>
        </p:nvSpPr>
        <p:spPr>
          <a:xfrm>
            <a:off x="2926560" y="4911578"/>
            <a:ext cx="293572" cy="287837"/>
          </a:xfrm>
          <a:custGeom>
            <a:avLst/>
            <a:gdLst/>
            <a:ahLst/>
            <a:cxnLst/>
            <a:rect l="l" t="t" r="r" b="b"/>
            <a:pathLst>
              <a:path w="3263621" h="3199863" extrusionOk="0">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15" name="Google Shape;215;p8"/>
          <p:cNvSpPr/>
          <p:nvPr/>
        </p:nvSpPr>
        <p:spPr>
          <a:xfrm>
            <a:off x="2910185" y="3665944"/>
            <a:ext cx="291447" cy="245630"/>
          </a:xfrm>
          <a:custGeom>
            <a:avLst/>
            <a:gdLst/>
            <a:ahLst/>
            <a:cxnLst/>
            <a:rect l="l" t="t" r="r" b="b"/>
            <a:pathLst>
              <a:path w="3240000" h="2730652" extrusionOk="0">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16" name="Google Shape;216;p8"/>
          <p:cNvSpPr/>
          <p:nvPr/>
        </p:nvSpPr>
        <p:spPr>
          <a:xfrm>
            <a:off x="2926559" y="2391662"/>
            <a:ext cx="291447" cy="288890"/>
          </a:xfrm>
          <a:custGeom>
            <a:avLst/>
            <a:gdLst/>
            <a:ahLst/>
            <a:cxnLst/>
            <a:rect l="l" t="t" r="r" b="b"/>
            <a:pathLst>
              <a:path w="3240000" h="3211580" extrusionOk="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17" name="Google Shape;217;p8"/>
          <p:cNvSpPr/>
          <p:nvPr/>
        </p:nvSpPr>
        <p:spPr>
          <a:xfrm rot="2942052">
            <a:off x="5967353" y="4907992"/>
            <a:ext cx="270911" cy="288209"/>
          </a:xfrm>
          <a:custGeom>
            <a:avLst/>
            <a:gdLst/>
            <a:ahLst/>
            <a:cxnLst/>
            <a:rect l="l" t="t" r="r" b="b"/>
            <a:pathLst>
              <a:path w="3011706" h="3204001" extrusionOk="0">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18" name="Google Shape;218;p8"/>
          <p:cNvSpPr/>
          <p:nvPr/>
        </p:nvSpPr>
        <p:spPr>
          <a:xfrm>
            <a:off x="6326497" y="1947529"/>
            <a:ext cx="2252077" cy="1141811"/>
          </a:xfrm>
          <a:prstGeom prst="roundRect">
            <a:avLst>
              <a:gd name="adj" fmla="val 16667"/>
            </a:avLst>
          </a:prstGeom>
          <a:solidFill>
            <a:srgbClr val="9BBB59">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8"/>
          <p:cNvSpPr/>
          <p:nvPr/>
        </p:nvSpPr>
        <p:spPr>
          <a:xfrm>
            <a:off x="6000692" y="3635487"/>
            <a:ext cx="195007" cy="310270"/>
          </a:xfrm>
          <a:custGeom>
            <a:avLst/>
            <a:gdLst/>
            <a:ahLst/>
            <a:cxnLst/>
            <a:rect l="l" t="t" r="r" b="b"/>
            <a:pathLst>
              <a:path w="2016224" h="3207971" extrusionOk="0">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20" name="Google Shape;220;p8"/>
          <p:cNvSpPr/>
          <p:nvPr/>
        </p:nvSpPr>
        <p:spPr>
          <a:xfrm>
            <a:off x="6341400" y="3257525"/>
            <a:ext cx="2231884" cy="1141811"/>
          </a:xfrm>
          <a:prstGeom prst="roundRect">
            <a:avLst>
              <a:gd name="adj" fmla="val 16667"/>
            </a:avLst>
          </a:prstGeom>
          <a:solidFill>
            <a:srgbClr val="8064A2">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8"/>
          <p:cNvSpPr/>
          <p:nvPr/>
        </p:nvSpPr>
        <p:spPr>
          <a:xfrm>
            <a:off x="5946446" y="2389332"/>
            <a:ext cx="309847" cy="310270"/>
          </a:xfrm>
          <a:custGeom>
            <a:avLst/>
            <a:gdLst/>
            <a:ahLst/>
            <a:cxnLst/>
            <a:rect l="l" t="t" r="r" b="b"/>
            <a:pathLst>
              <a:path w="3225370" h="3229762" extrusionOk="0">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5">
              <a:solidFill>
                <a:schemeClr val="lt1"/>
              </a:solidFill>
              <a:latin typeface="Calibri"/>
              <a:ea typeface="Calibri"/>
              <a:cs typeface="Calibri"/>
              <a:sym typeface="Calibri"/>
            </a:endParaRPr>
          </a:p>
        </p:txBody>
      </p:sp>
      <p:sp>
        <p:nvSpPr>
          <p:cNvPr id="222" name="Google Shape;222;p8"/>
          <p:cNvSpPr/>
          <p:nvPr/>
        </p:nvSpPr>
        <p:spPr>
          <a:xfrm>
            <a:off x="566739" y="4546236"/>
            <a:ext cx="2252077" cy="1141811"/>
          </a:xfrm>
          <a:prstGeom prst="roundRect">
            <a:avLst>
              <a:gd name="adj" fmla="val 16667"/>
            </a:avLst>
          </a:prstGeom>
          <a:solidFill>
            <a:srgbClr val="9BBB59">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3" name="Google Shape;223;p8"/>
          <p:cNvGrpSpPr/>
          <p:nvPr/>
        </p:nvGrpSpPr>
        <p:grpSpPr>
          <a:xfrm>
            <a:off x="6190121" y="1988184"/>
            <a:ext cx="2580186" cy="1042245"/>
            <a:chOff x="2624988" y="4553240"/>
            <a:chExt cx="1792230" cy="2462509"/>
          </a:xfrm>
        </p:grpSpPr>
        <p:sp>
          <p:nvSpPr>
            <p:cNvPr id="224" name="Google Shape;224;p8"/>
            <p:cNvSpPr txBox="1"/>
            <p:nvPr/>
          </p:nvSpPr>
          <p:spPr>
            <a:xfrm>
              <a:off x="2630793" y="4553240"/>
              <a:ext cx="1786425" cy="4514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Stages</a:t>
              </a:r>
              <a:endParaRPr sz="1600" b="1">
                <a:solidFill>
                  <a:schemeClr val="dk1"/>
                </a:solidFill>
                <a:latin typeface="Calibri"/>
                <a:ea typeface="Calibri"/>
                <a:cs typeface="Calibri"/>
                <a:sym typeface="Calibri"/>
              </a:endParaRPr>
            </a:p>
          </p:txBody>
        </p:sp>
        <p:sp>
          <p:nvSpPr>
            <p:cNvPr id="225" name="Google Shape;225;p8"/>
            <p:cNvSpPr txBox="1"/>
            <p:nvPr/>
          </p:nvSpPr>
          <p:spPr>
            <a:xfrm>
              <a:off x="2624988" y="5270510"/>
              <a:ext cx="1786425" cy="1745239"/>
            </a:xfrm>
            <a:prstGeom prst="rect">
              <a:avLst/>
            </a:prstGeom>
            <a:noFill/>
            <a:ln>
              <a:noFill/>
            </a:ln>
          </p:spPr>
          <p:txBody>
            <a:bodyPr spcFirstLastPara="1" wrap="square" lIns="91425" tIns="45700" rIns="91425" bIns="45700" anchor="t" anchorCtr="0">
              <a:spAutoFit/>
            </a:bodyPr>
            <a:lstStyle/>
            <a:p>
              <a:pPr marL="257175" marR="0" lvl="0" indent="-257175" algn="ctr" rtl="0">
                <a:spcBef>
                  <a:spcPts val="0"/>
                </a:spcBef>
                <a:spcAft>
                  <a:spcPts val="0"/>
                </a:spcAft>
                <a:buClr>
                  <a:schemeClr val="dk1"/>
                </a:buClr>
                <a:buSzPts val="1400"/>
                <a:buFont typeface="Calibri"/>
                <a:buAutoNum type="arabicPeriod"/>
              </a:pPr>
              <a:r>
                <a:rPr lang="fr-FR" sz="1400">
                  <a:solidFill>
                    <a:schemeClr val="dk1"/>
                  </a:solidFill>
                  <a:latin typeface="Calibri"/>
                  <a:ea typeface="Calibri"/>
                  <a:cs typeface="Calibri"/>
                  <a:sym typeface="Calibri"/>
                </a:rPr>
                <a:t>Stage de néphrologie </a:t>
              </a:r>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avec </a:t>
              </a:r>
              <a:r>
                <a:rPr lang="fr-FR" sz="1400" b="1">
                  <a:solidFill>
                    <a:schemeClr val="dk1"/>
                  </a:solidFill>
                  <a:latin typeface="Calibri"/>
                  <a:ea typeface="Calibri"/>
                  <a:cs typeface="Calibri"/>
                  <a:sym typeface="Calibri"/>
                </a:rPr>
                <a:t>USIN</a:t>
              </a:r>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2.   Stage de </a:t>
              </a:r>
              <a:r>
                <a:rPr lang="fr-FR" sz="1400" b="1">
                  <a:solidFill>
                    <a:schemeClr val="dk1"/>
                  </a:solidFill>
                  <a:latin typeface="Calibri"/>
                  <a:ea typeface="Calibri"/>
                  <a:cs typeface="Calibri"/>
                  <a:sym typeface="Calibri"/>
                </a:rPr>
                <a:t>réanimation</a:t>
              </a:r>
              <a:endParaRPr sz="1400" b="1">
                <a:solidFill>
                  <a:schemeClr val="dk1"/>
                </a:solidFill>
                <a:latin typeface="Calibri"/>
                <a:ea typeface="Calibri"/>
                <a:cs typeface="Calibri"/>
                <a:sym typeface="Calibri"/>
              </a:endParaRPr>
            </a:p>
          </p:txBody>
        </p:sp>
      </p:grpSp>
      <p:grpSp>
        <p:nvGrpSpPr>
          <p:cNvPr id="226" name="Google Shape;226;p8"/>
          <p:cNvGrpSpPr/>
          <p:nvPr/>
        </p:nvGrpSpPr>
        <p:grpSpPr>
          <a:xfrm>
            <a:off x="6190409" y="3345302"/>
            <a:ext cx="2388165" cy="855283"/>
            <a:chOff x="2555849" y="4567887"/>
            <a:chExt cx="1843435" cy="958798"/>
          </a:xfrm>
        </p:grpSpPr>
        <p:sp>
          <p:nvSpPr>
            <p:cNvPr id="227" name="Google Shape;227;p8"/>
            <p:cNvSpPr txBox="1"/>
            <p:nvPr/>
          </p:nvSpPr>
          <p:spPr>
            <a:xfrm>
              <a:off x="2555849" y="4567887"/>
              <a:ext cx="1786425" cy="3795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Cours</a:t>
              </a:r>
              <a:endParaRPr sz="1400" b="1">
                <a:solidFill>
                  <a:schemeClr val="dk1"/>
                </a:solidFill>
                <a:latin typeface="Calibri"/>
                <a:ea typeface="Calibri"/>
                <a:cs typeface="Calibri"/>
                <a:sym typeface="Calibri"/>
              </a:endParaRPr>
            </a:p>
          </p:txBody>
        </p:sp>
        <p:sp>
          <p:nvSpPr>
            <p:cNvPr id="228" name="Google Shape;228;p8"/>
            <p:cNvSpPr txBox="1"/>
            <p:nvPr/>
          </p:nvSpPr>
          <p:spPr>
            <a:xfrm>
              <a:off x="2612859" y="4940139"/>
              <a:ext cx="1786425" cy="5865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Calibri"/>
                  <a:ea typeface="Calibri"/>
                  <a:cs typeface="Calibri"/>
                  <a:sym typeface="Calibri"/>
                </a:rPr>
                <a:t>Modules spécifiques</a:t>
              </a: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En rapport DU de Tenon</a:t>
              </a:r>
              <a:endParaRPr sz="1400">
                <a:solidFill>
                  <a:schemeClr val="dk1"/>
                </a:solidFill>
                <a:latin typeface="Calibri"/>
                <a:ea typeface="Calibri"/>
                <a:cs typeface="Calibri"/>
                <a:sym typeface="Calibri"/>
              </a:endParaRPr>
            </a:p>
          </p:txBody>
        </p:sp>
      </p:grpSp>
      <p:sp>
        <p:nvSpPr>
          <p:cNvPr id="229" name="Google Shape;229;p8"/>
          <p:cNvSpPr/>
          <p:nvPr/>
        </p:nvSpPr>
        <p:spPr>
          <a:xfrm>
            <a:off x="6341400" y="4648705"/>
            <a:ext cx="2235861" cy="724247"/>
          </a:xfrm>
          <a:prstGeom prst="roundRect">
            <a:avLst>
              <a:gd name="adj" fmla="val 16667"/>
            </a:avLst>
          </a:prstGeom>
          <a:solidFill>
            <a:srgbClr val="4186B1">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0" name="Google Shape;230;p8"/>
          <p:cNvGrpSpPr/>
          <p:nvPr/>
        </p:nvGrpSpPr>
        <p:grpSpPr>
          <a:xfrm>
            <a:off x="583443" y="3378031"/>
            <a:ext cx="2197264" cy="666016"/>
            <a:chOff x="4986591" y="4375740"/>
            <a:chExt cx="2578217" cy="746626"/>
          </a:xfrm>
        </p:grpSpPr>
        <p:sp>
          <p:nvSpPr>
            <p:cNvPr id="231" name="Google Shape;231;p8"/>
            <p:cNvSpPr txBox="1"/>
            <p:nvPr/>
          </p:nvSpPr>
          <p:spPr>
            <a:xfrm>
              <a:off x="5149224" y="4375740"/>
              <a:ext cx="2232065" cy="3795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Durée</a:t>
              </a:r>
              <a:endParaRPr sz="1400" b="1">
                <a:solidFill>
                  <a:schemeClr val="dk1"/>
                </a:solidFill>
                <a:latin typeface="Calibri"/>
                <a:ea typeface="Calibri"/>
                <a:cs typeface="Calibri"/>
                <a:sym typeface="Calibri"/>
              </a:endParaRPr>
            </a:p>
          </p:txBody>
        </p:sp>
        <p:sp>
          <p:nvSpPr>
            <p:cNvPr id="232" name="Google Shape;232;p8"/>
            <p:cNvSpPr txBox="1"/>
            <p:nvPr/>
          </p:nvSpPr>
          <p:spPr>
            <a:xfrm>
              <a:off x="4986591" y="4777338"/>
              <a:ext cx="2578217" cy="345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Calibri"/>
                  <a:ea typeface="Calibri"/>
                  <a:cs typeface="Calibri"/>
                  <a:sym typeface="Calibri"/>
                </a:rPr>
                <a:t>1 an, intégré DES 5 ans</a:t>
              </a:r>
              <a:endParaRPr sz="1400">
                <a:solidFill>
                  <a:schemeClr val="dk1"/>
                </a:solidFill>
                <a:latin typeface="Calibri"/>
                <a:ea typeface="Calibri"/>
                <a:cs typeface="Calibri"/>
                <a:sym typeface="Calibri"/>
              </a:endParaRPr>
            </a:p>
          </p:txBody>
        </p:sp>
      </p:grpSp>
      <p:grpSp>
        <p:nvGrpSpPr>
          <p:cNvPr id="233" name="Google Shape;233;p8"/>
          <p:cNvGrpSpPr/>
          <p:nvPr/>
        </p:nvGrpSpPr>
        <p:grpSpPr>
          <a:xfrm>
            <a:off x="648628" y="4624628"/>
            <a:ext cx="2101513" cy="975867"/>
            <a:chOff x="4945814" y="4621200"/>
            <a:chExt cx="1786425" cy="1301156"/>
          </a:xfrm>
        </p:grpSpPr>
        <p:sp>
          <p:nvSpPr>
            <p:cNvPr id="234" name="Google Shape;234;p8"/>
            <p:cNvSpPr txBox="1"/>
            <p:nvPr/>
          </p:nvSpPr>
          <p:spPr>
            <a:xfrm>
              <a:off x="4945814" y="4621200"/>
              <a:ext cx="1786425" cy="4514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Validation</a:t>
              </a:r>
              <a:endParaRPr sz="1600" b="1">
                <a:solidFill>
                  <a:schemeClr val="dk1"/>
                </a:solidFill>
                <a:latin typeface="Calibri"/>
                <a:ea typeface="Calibri"/>
                <a:cs typeface="Calibri"/>
                <a:sym typeface="Calibri"/>
              </a:endParaRPr>
            </a:p>
          </p:txBody>
        </p:sp>
        <p:sp>
          <p:nvSpPr>
            <p:cNvPr id="235" name="Google Shape;235;p8"/>
            <p:cNvSpPr txBox="1"/>
            <p:nvPr/>
          </p:nvSpPr>
          <p:spPr>
            <a:xfrm>
              <a:off x="4945814" y="4937471"/>
              <a:ext cx="1786425"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Calibri"/>
                  <a:ea typeface="Calibri"/>
                  <a:cs typeface="Calibri"/>
                  <a:sym typeface="Calibri"/>
                </a:rPr>
                <a:t>Mémoire</a:t>
              </a: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fr-FR" sz="1400">
                  <a:solidFill>
                    <a:schemeClr val="dk1"/>
                  </a:solidFill>
                  <a:latin typeface="Calibri"/>
                  <a:ea typeface="Calibri"/>
                  <a:cs typeface="Calibri"/>
                  <a:sym typeface="Calibri"/>
                </a:rPr>
                <a:t>Examen</a:t>
              </a:r>
              <a:br>
                <a:rPr lang="fr-FR" sz="1400">
                  <a:solidFill>
                    <a:schemeClr val="dk1"/>
                  </a:solidFill>
                  <a:latin typeface="Calibri"/>
                  <a:ea typeface="Calibri"/>
                  <a:cs typeface="Calibri"/>
                  <a:sym typeface="Calibri"/>
                </a:rPr>
              </a:br>
              <a:r>
                <a:rPr lang="fr-FR" sz="1400">
                  <a:solidFill>
                    <a:schemeClr val="dk1"/>
                  </a:solidFill>
                  <a:latin typeface="Calibri"/>
                  <a:ea typeface="Calibri"/>
                  <a:cs typeface="Calibri"/>
                  <a:sym typeface="Calibri"/>
                </a:rPr>
                <a:t>Portfolio</a:t>
              </a:r>
              <a:endParaRPr sz="1400">
                <a:solidFill>
                  <a:schemeClr val="dk1"/>
                </a:solidFill>
                <a:latin typeface="Calibri"/>
                <a:ea typeface="Calibri"/>
                <a:cs typeface="Calibri"/>
                <a:sym typeface="Calibri"/>
              </a:endParaRPr>
            </a:p>
          </p:txBody>
        </p:sp>
      </p:grpSp>
      <p:grpSp>
        <p:nvGrpSpPr>
          <p:cNvPr id="236" name="Google Shape;236;p8"/>
          <p:cNvGrpSpPr/>
          <p:nvPr/>
        </p:nvGrpSpPr>
        <p:grpSpPr>
          <a:xfrm>
            <a:off x="6499285" y="4710683"/>
            <a:ext cx="1786503" cy="555768"/>
            <a:chOff x="4945814" y="4621200"/>
            <a:chExt cx="2618995" cy="623033"/>
          </a:xfrm>
        </p:grpSpPr>
        <p:sp>
          <p:nvSpPr>
            <p:cNvPr id="237" name="Google Shape;237;p8"/>
            <p:cNvSpPr txBox="1"/>
            <p:nvPr/>
          </p:nvSpPr>
          <p:spPr>
            <a:xfrm>
              <a:off x="4945814" y="4621200"/>
              <a:ext cx="2618995" cy="3795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Nombre de postes</a:t>
              </a:r>
              <a:endParaRPr sz="1600" b="1">
                <a:solidFill>
                  <a:schemeClr val="dk1"/>
                </a:solidFill>
                <a:latin typeface="Calibri"/>
                <a:ea typeface="Calibri"/>
                <a:cs typeface="Calibri"/>
                <a:sym typeface="Calibri"/>
              </a:endParaRPr>
            </a:p>
          </p:txBody>
        </p:sp>
        <p:sp>
          <p:nvSpPr>
            <p:cNvPr id="238" name="Google Shape;238;p8"/>
            <p:cNvSpPr txBox="1"/>
            <p:nvPr/>
          </p:nvSpPr>
          <p:spPr>
            <a:xfrm>
              <a:off x="4986591" y="4899205"/>
              <a:ext cx="2578218" cy="345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Calibri"/>
                  <a:ea typeface="Calibri"/>
                  <a:cs typeface="Calibri"/>
                  <a:sym typeface="Calibri"/>
                </a:rPr>
                <a:t>12 +/- 3 par an</a:t>
              </a:r>
              <a:endParaRPr sz="1400">
                <a:solidFill>
                  <a:schemeClr val="dk1"/>
                </a:solidFill>
                <a:latin typeface="Calibri"/>
                <a:ea typeface="Calibri"/>
                <a:cs typeface="Calibri"/>
                <a:sym typeface="Calibri"/>
              </a:endParaRPr>
            </a:p>
          </p:txBody>
        </p:sp>
      </p:grpSp>
      <p:grpSp>
        <p:nvGrpSpPr>
          <p:cNvPr id="239" name="Google Shape;239;p8"/>
          <p:cNvGrpSpPr/>
          <p:nvPr/>
        </p:nvGrpSpPr>
        <p:grpSpPr>
          <a:xfrm>
            <a:off x="406862" y="1959542"/>
            <a:ext cx="2571829" cy="1055070"/>
            <a:chOff x="2199773" y="4324266"/>
            <a:chExt cx="2199511" cy="2053659"/>
          </a:xfrm>
        </p:grpSpPr>
        <p:sp>
          <p:nvSpPr>
            <p:cNvPr id="240" name="Google Shape;240;p8"/>
            <p:cNvSpPr/>
            <p:nvPr/>
          </p:nvSpPr>
          <p:spPr>
            <a:xfrm>
              <a:off x="2424626" y="4324266"/>
              <a:ext cx="1786425" cy="729090"/>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a:solidFill>
                    <a:schemeClr val="dk1"/>
                  </a:solidFill>
                  <a:latin typeface="Calibri"/>
                  <a:ea typeface="Calibri"/>
                  <a:cs typeface="Calibri"/>
                  <a:sym typeface="Calibri"/>
                </a:rPr>
                <a:t>Pré-Requis</a:t>
              </a:r>
              <a:endParaRPr sz="1600" b="1">
                <a:solidFill>
                  <a:schemeClr val="dk1"/>
                </a:solidFill>
                <a:latin typeface="Calibri"/>
                <a:ea typeface="Calibri"/>
                <a:cs typeface="Calibri"/>
                <a:sym typeface="Calibri"/>
              </a:endParaRPr>
            </a:p>
          </p:txBody>
        </p:sp>
        <p:sp>
          <p:nvSpPr>
            <p:cNvPr id="241" name="Google Shape;241;p8"/>
            <p:cNvSpPr txBox="1"/>
            <p:nvPr/>
          </p:nvSpPr>
          <p:spPr>
            <a:xfrm>
              <a:off x="2199773" y="4940140"/>
              <a:ext cx="2199511" cy="1437785"/>
            </a:xfrm>
            <a:prstGeom prst="rect">
              <a:avLst/>
            </a:prstGeom>
            <a:noFill/>
            <a:ln>
              <a:noFill/>
            </a:ln>
          </p:spPr>
          <p:txBody>
            <a:bodyPr spcFirstLastPara="1" wrap="square" lIns="91425" tIns="45700" rIns="91425" bIns="45700" anchor="t" anchorCtr="0">
              <a:spAutoFit/>
            </a:bodyPr>
            <a:lstStyle/>
            <a:p>
              <a:pPr marL="171450" marR="0" lvl="0" indent="-171450" algn="ctr" rtl="0">
                <a:spcBef>
                  <a:spcPts val="0"/>
                </a:spcBef>
                <a:spcAft>
                  <a:spcPts val="0"/>
                </a:spcAft>
                <a:buClr>
                  <a:schemeClr val="dk1"/>
                </a:buClr>
                <a:buSzPts val="1400"/>
                <a:buFont typeface="Calibri"/>
                <a:buAutoNum type="arabicPeriod"/>
              </a:pPr>
              <a:r>
                <a:rPr lang="fr-FR" sz="1400">
                  <a:solidFill>
                    <a:schemeClr val="dk1"/>
                  </a:solidFill>
                  <a:latin typeface="Calibri"/>
                  <a:ea typeface="Calibri"/>
                  <a:cs typeface="Calibri"/>
                  <a:sym typeface="Calibri"/>
                </a:rPr>
                <a:t>Stage de néphrologie avec </a:t>
              </a:r>
              <a:r>
                <a:rPr lang="fr-FR" sz="1400" b="1">
                  <a:solidFill>
                    <a:schemeClr val="dk1"/>
                  </a:solidFill>
                  <a:latin typeface="Calibri"/>
                  <a:ea typeface="Calibri"/>
                  <a:cs typeface="Calibri"/>
                  <a:sym typeface="Calibri"/>
                </a:rPr>
                <a:t>activité de dialyse aigue</a:t>
              </a:r>
              <a:endParaRPr/>
            </a:p>
            <a:p>
              <a:pPr marL="171450" marR="0" lvl="0" indent="-171450" algn="ctr" rtl="0">
                <a:spcBef>
                  <a:spcPts val="0"/>
                </a:spcBef>
                <a:spcAft>
                  <a:spcPts val="0"/>
                </a:spcAft>
                <a:buClr>
                  <a:schemeClr val="dk1"/>
                </a:buClr>
                <a:buSzPts val="1400"/>
                <a:buFont typeface="Calibri"/>
                <a:buAutoNum type="arabicPeriod"/>
              </a:pPr>
              <a:r>
                <a:rPr lang="fr-FR" sz="1400">
                  <a:solidFill>
                    <a:schemeClr val="dk1"/>
                  </a:solidFill>
                  <a:latin typeface="Calibri"/>
                  <a:ea typeface="Calibri"/>
                  <a:cs typeface="Calibri"/>
                  <a:sym typeface="Calibri"/>
                </a:rPr>
                <a:t>Stage de réanimation</a:t>
              </a:r>
              <a:endParaRPr sz="1400">
                <a:solidFill>
                  <a:schemeClr val="dk1"/>
                </a:solidFill>
                <a:latin typeface="Calibri"/>
                <a:ea typeface="Calibri"/>
                <a:cs typeface="Calibri"/>
                <a:sym typeface="Calibri"/>
              </a:endParaRPr>
            </a:p>
          </p:txBody>
        </p:sp>
      </p:grpSp>
      <p:sp>
        <p:nvSpPr>
          <p:cNvPr id="242" name="Google Shape;242;p8"/>
          <p:cNvSpPr txBox="1"/>
          <p:nvPr/>
        </p:nvSpPr>
        <p:spPr>
          <a:xfrm>
            <a:off x="3069033" y="6443411"/>
            <a:ext cx="461540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0" i="1">
                <a:solidFill>
                  <a:schemeClr val="dk1"/>
                </a:solidFill>
                <a:latin typeface="Calibri"/>
                <a:ea typeface="Calibri"/>
                <a:cs typeface="Calibri"/>
                <a:sym typeface="Calibri"/>
              </a:rPr>
              <a:t>Source : arrêté du 15 Avril 2022, publié au journal officiel</a:t>
            </a:r>
            <a:endParaRPr/>
          </a:p>
        </p:txBody>
      </p:sp>
      <p:sp>
        <p:nvSpPr>
          <p:cNvPr id="243" name="Google Shape;243;p8"/>
          <p:cNvSpPr txBox="1"/>
          <p:nvPr/>
        </p:nvSpPr>
        <p:spPr>
          <a:xfrm>
            <a:off x="403945" y="935600"/>
            <a:ext cx="8679898" cy="724247"/>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186B1"/>
              </a:buClr>
              <a:buSzPts val="3200"/>
              <a:buFont typeface="Arial"/>
              <a:buNone/>
            </a:pPr>
            <a:r>
              <a:rPr lang="fr-FR" sz="3200" b="0">
                <a:solidFill>
                  <a:srgbClr val="4186B1"/>
                </a:solidFill>
                <a:latin typeface="Calibri"/>
                <a:ea typeface="Calibri"/>
                <a:cs typeface="Calibri"/>
                <a:sym typeface="Calibri"/>
              </a:rPr>
              <a:t>“Option Soins intensifs néphrologiques” </a:t>
            </a:r>
            <a:endParaRPr/>
          </a:p>
        </p:txBody>
      </p:sp>
      <p:sp>
        <p:nvSpPr>
          <p:cNvPr id="244" name="Google Shape;244;p8"/>
          <p:cNvSpPr/>
          <p:nvPr/>
        </p:nvSpPr>
        <p:spPr>
          <a:xfrm>
            <a:off x="5828787" y="2290862"/>
            <a:ext cx="523820" cy="49574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8"/>
          <p:cNvSpPr txBox="1"/>
          <p:nvPr/>
        </p:nvSpPr>
        <p:spPr>
          <a:xfrm>
            <a:off x="2820000" y="287625"/>
            <a:ext cx="40275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a:solidFill>
                  <a:srgbClr val="4186B1"/>
                </a:solidFill>
                <a:latin typeface="Arial Black"/>
                <a:ea typeface="Arial Black"/>
                <a:cs typeface="Arial Black"/>
                <a:sym typeface="Arial Black"/>
              </a:rPr>
              <a:t>Option et FST</a:t>
            </a:r>
            <a:endParaRPr/>
          </a:p>
        </p:txBody>
      </p:sp>
      <p:pic>
        <p:nvPicPr>
          <p:cNvPr id="246" name="Google Shape;246;p8" descr="Stéthoscope avec un remplissage uni"/>
          <p:cNvPicPr preferRelativeResize="0"/>
          <p:nvPr/>
        </p:nvPicPr>
        <p:blipFill rotWithShape="1">
          <a:blip r:embed="rId4">
            <a:alphaModFix/>
          </a:blip>
          <a:srcRect/>
          <a:stretch/>
        </p:blipFill>
        <p:spPr>
          <a:xfrm>
            <a:off x="5925971" y="2322565"/>
            <a:ext cx="391626" cy="425958"/>
          </a:xfrm>
          <a:prstGeom prst="rect">
            <a:avLst/>
          </a:prstGeom>
          <a:noFill/>
          <a:ln>
            <a:noFill/>
          </a:ln>
        </p:spPr>
      </p:pic>
      <p:sp>
        <p:nvSpPr>
          <p:cNvPr id="247" name="Google Shape;247;p8"/>
          <p:cNvSpPr/>
          <p:nvPr/>
        </p:nvSpPr>
        <p:spPr>
          <a:xfrm>
            <a:off x="261150" y="6106850"/>
            <a:ext cx="8621700" cy="666000"/>
          </a:xfrm>
          <a:prstGeom prst="roundRect">
            <a:avLst>
              <a:gd name="adj" fmla="val 16667"/>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lt1"/>
                </a:solidFill>
                <a:latin typeface="Calibri"/>
                <a:ea typeface="Calibri"/>
                <a:cs typeface="Calibri"/>
                <a:sym typeface="Calibri"/>
              </a:rPr>
              <a:t>FST Génétique : deux semestres + cours en parallèle (informations : enzo.vedrine.97@gmail.com)</a:t>
            </a:r>
            <a:endParaRPr/>
          </a:p>
        </p:txBody>
      </p:sp>
      <p:cxnSp>
        <p:nvCxnSpPr>
          <p:cNvPr id="248" name="Google Shape;248;p8"/>
          <p:cNvCxnSpPr/>
          <p:nvPr/>
        </p:nvCxnSpPr>
        <p:spPr>
          <a:xfrm>
            <a:off x="1952600" y="5934750"/>
            <a:ext cx="54255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9"/>
          <p:cNvPicPr preferRelativeResize="0"/>
          <p:nvPr/>
        </p:nvPicPr>
        <p:blipFill rotWithShape="1">
          <a:blip r:embed="rId3">
            <a:alphaModFix/>
          </a:blip>
          <a:srcRect/>
          <a:stretch/>
        </p:blipFill>
        <p:spPr>
          <a:xfrm>
            <a:off x="-18257" y="0"/>
            <a:ext cx="9129713" cy="6858000"/>
          </a:xfrm>
          <a:prstGeom prst="rect">
            <a:avLst/>
          </a:prstGeom>
          <a:noFill/>
          <a:ln>
            <a:noFill/>
          </a:ln>
        </p:spPr>
      </p:pic>
      <p:pic>
        <p:nvPicPr>
          <p:cNvPr id="254" name="Google Shape;254;p9" descr="Icône Bâtiment, ville dans Essential Pack"/>
          <p:cNvPicPr preferRelativeResize="0"/>
          <p:nvPr/>
        </p:nvPicPr>
        <p:blipFill rotWithShape="1">
          <a:blip r:embed="rId4">
            <a:alphaModFix/>
          </a:blip>
          <a:srcRect/>
          <a:stretch/>
        </p:blipFill>
        <p:spPr>
          <a:xfrm>
            <a:off x="4370770" y="1189651"/>
            <a:ext cx="4156285" cy="4156285"/>
          </a:xfrm>
          <a:prstGeom prst="rect">
            <a:avLst/>
          </a:prstGeom>
          <a:noFill/>
          <a:ln>
            <a:noFill/>
          </a:ln>
        </p:spPr>
      </p:pic>
      <p:sp>
        <p:nvSpPr>
          <p:cNvPr id="255" name="Google Shape;255;p9"/>
          <p:cNvSpPr txBox="1"/>
          <p:nvPr/>
        </p:nvSpPr>
        <p:spPr>
          <a:xfrm>
            <a:off x="3988449" y="1995400"/>
            <a:ext cx="1665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a:solidFill>
                  <a:srgbClr val="4F81BD"/>
                </a:solidFill>
                <a:latin typeface="Arial"/>
                <a:ea typeface="Arial"/>
                <a:cs typeface="Arial"/>
                <a:sym typeface="Arial"/>
              </a:rPr>
              <a:t>Villes</a:t>
            </a:r>
            <a:endParaRPr/>
          </a:p>
        </p:txBody>
      </p:sp>
      <p:sp>
        <p:nvSpPr>
          <p:cNvPr id="256" name="Google Shape;25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sld>
</file>

<file path=ppt/theme/theme1.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17220</Words>
  <Application>Microsoft Office PowerPoint</Application>
  <PresentationFormat>Affichage à l'écran (4:3)</PresentationFormat>
  <Paragraphs>3111</Paragraphs>
  <Slides>68</Slides>
  <Notes>66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68</vt:i4>
      </vt:variant>
    </vt:vector>
  </HeadingPairs>
  <TitlesOfParts>
    <vt:vector size="74" baseType="lpstr">
      <vt:lpstr>Times New Roman</vt:lpstr>
      <vt:lpstr>Noto Sans Symbols</vt:lpstr>
      <vt:lpstr>Arial Black</vt: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dc:creator>
  <cp:lastModifiedBy>Emmanuelle Vial</cp:lastModifiedBy>
  <cp:revision>6</cp:revision>
  <dcterms:created xsi:type="dcterms:W3CDTF">2017-07-03T09:19:57Z</dcterms:created>
  <dcterms:modified xsi:type="dcterms:W3CDTF">2024-09-10T12:21:21Z</dcterms:modified>
</cp:coreProperties>
</file>